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4" r:id="rId3"/>
    <p:sldId id="275" r:id="rId4"/>
    <p:sldId id="292" r:id="rId5"/>
    <p:sldId id="293" r:id="rId6"/>
    <p:sldId id="296" r:id="rId7"/>
    <p:sldId id="297" r:id="rId8"/>
    <p:sldId id="298" r:id="rId9"/>
    <p:sldId id="299" r:id="rId10"/>
    <p:sldId id="295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76"/>
    <a:srgbClr val="60B5CC"/>
    <a:srgbClr val="6DBCD1"/>
    <a:srgbClr val="595959"/>
    <a:srgbClr val="BFE2EB"/>
    <a:srgbClr val="8DCADB"/>
    <a:srgbClr val="A7D6E3"/>
    <a:srgbClr val="ACCDDC"/>
    <a:srgbClr val="00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87" d="100"/>
          <a:sy n="87" d="100"/>
        </p:scale>
        <p:origin x="150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r">
              <a:defRPr sz="1200"/>
            </a:lvl1pPr>
          </a:lstStyle>
          <a:p>
            <a:fld id="{2E0831BA-A5F5-4393-AA1D-AB135529CF61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1" tIns="45860" rIns="91721" bIns="458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721" tIns="45860" rIns="91721" bIns="458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r">
              <a:defRPr sz="1200"/>
            </a:lvl1pPr>
          </a:lstStyle>
          <a:p>
            <a:fld id="{F3CF1941-FCB7-4F11-A49F-910F43D70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1DBF-8425-43F7-8367-232083B6C886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2315-E41F-4851-9995-1F95E187B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6211-56B2-4528-882A-727D92DDCCD2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E5AA-4C29-4F2C-A652-2616E4999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6A07-D74B-4988-9420-FBEEB8E000C5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853D-BDB5-46D5-8D0B-FDCBED75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67A1-CC96-492F-ACD6-34AE0890735C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18B5-F707-4674-B4AF-983FCAAF2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3E02-30FC-4733-81E5-AE21A2EF8F3D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B061-CCF9-4036-BFE8-31295CDAE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CB82-9B90-412F-83B9-A25B03309952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2C47-477B-4364-930F-822A5188B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38C-1EC7-4AC6-9332-53540D5C02D8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EA53-50FE-4947-B93D-A3718EF4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FF08-A368-45B1-A13F-7B375CD9AC2A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E15E-41C4-4FA5-BA3A-183AEF8F8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E130-8358-4A26-94ED-3832AE3B04A7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BBA6-8E13-4AD1-B5B5-2AD822B0E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1A51-5504-469A-8965-70004A015A90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5C79-12CE-46EC-BF84-CB6C6546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77DA-D55E-42D6-BB2A-79CB0090EB6B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1F01-85FA-4E17-AE10-BDBFD6E0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2C50F-E854-433C-9CB0-4BFB92D0CD4A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83AD9-85B9-4498-8BDF-B0A9A634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kurgan.fas.gov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id247999861" TargetMode="External"/><Relationship Id="rId5" Type="http://schemas.openxmlformats.org/officeDocument/2006/relationships/hyperlink" Target="https://www.facebook.com/kurgan.fas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twitter.com/fas_kurgan" TargetMode="External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9555" t="68632"/>
          <a:stretch/>
        </p:blipFill>
        <p:spPr bwMode="auto">
          <a:xfrm>
            <a:off x="4488056" y="3472433"/>
            <a:ext cx="369824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78629"/>
              </p:ext>
            </p:extLst>
          </p:nvPr>
        </p:nvGraphicFramePr>
        <p:xfrm>
          <a:off x="755576" y="3573016"/>
          <a:ext cx="7992888" cy="3692159"/>
        </p:xfrm>
        <a:graphic>
          <a:graphicData uri="http://schemas.openxmlformats.org/drawingml/2006/table">
            <a:tbl>
              <a:tblPr/>
              <a:tblGrid>
                <a:gridCol w="3927541"/>
                <a:gridCol w="4065347"/>
              </a:tblGrid>
              <a:tr h="252839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32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Курганское УФАС России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3200" b="1" u="none" kern="1200" baseline="0" dirty="0" smtClean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32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«Практика пресечения коррупционных правонарушений при осуществлении публичных закупок»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3200" b="1" u="none" kern="1200" baseline="0" dirty="0" smtClean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2000" b="1" u="none" kern="1200" baseline="0" dirty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 descr="C:\Users\Fox\Desktop\FAS_Logo_CMYK_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1" b="65050"/>
          <a:stretch/>
        </p:blipFill>
        <p:spPr bwMode="auto">
          <a:xfrm>
            <a:off x="5885235" y="980728"/>
            <a:ext cx="2863229" cy="20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96944" cy="68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400" b="1" dirty="0" smtClean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400" b="1" dirty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4800" b="1" dirty="0" smtClean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4800" b="1" dirty="0" smtClean="0">
                <a:solidFill>
                  <a:srgbClr val="006876"/>
                </a:solidFill>
                <a:latin typeface="+mn-lt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400" b="1" dirty="0" smtClean="0">
              <a:solidFill>
                <a:srgbClr val="006876"/>
              </a:solidFill>
              <a:latin typeface="+mn-lt"/>
              <a:cs typeface="Arial" pitchFamily="34" charset="0"/>
              <a:hlinkClick r:id="rId3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3"/>
              </a:rPr>
              <a:t>        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3"/>
              </a:rPr>
              <a:t>http</a:t>
            </a:r>
            <a:r>
              <a:rPr lang="en-US" sz="2400" b="1" dirty="0">
                <a:solidFill>
                  <a:srgbClr val="006876"/>
                </a:solidFill>
                <a:latin typeface="+mn-lt"/>
                <a:cs typeface="Arial" pitchFamily="34" charset="0"/>
                <a:hlinkClick r:id="rId3"/>
              </a:rPr>
              <a:t>://kurgan.fas.gov.ru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3"/>
              </a:rPr>
              <a:t>/</a:t>
            </a:r>
            <a:endParaRPr lang="ru-RU" sz="2400" b="1" dirty="0" smtClean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1000" b="1" dirty="0" smtClean="0">
              <a:solidFill>
                <a:srgbClr val="006876"/>
              </a:solidFill>
              <a:latin typeface="+mn-lt"/>
              <a:cs typeface="Arial" pitchFamily="34" charset="0"/>
              <a:hlinkClick r:id="rId4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4"/>
              </a:rPr>
              <a:t>        </a:t>
            </a:r>
            <a:r>
              <a:rPr lang="ru-RU" sz="2400" b="1" dirty="0" smtClean="0">
                <a:solidFill>
                  <a:srgbClr val="006876"/>
                </a:solidFill>
                <a:latin typeface="+mn-lt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4"/>
              </a:rPr>
              <a:t>https</a:t>
            </a:r>
            <a:r>
              <a:rPr lang="en-US" sz="2400" b="1" dirty="0">
                <a:solidFill>
                  <a:srgbClr val="006876"/>
                </a:solidFill>
                <a:latin typeface="+mn-lt"/>
                <a:cs typeface="Arial" pitchFamily="34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4"/>
              </a:rPr>
              <a:t>twitter.com/fas_kurgan</a:t>
            </a:r>
            <a:endParaRPr lang="ru-RU" sz="2400" b="1" dirty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1000" b="1" dirty="0" smtClean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006876"/>
                </a:solidFill>
                <a:latin typeface="+mn-lt"/>
                <a:cs typeface="Arial" pitchFamily="34" charset="0"/>
                <a:hlinkClick r:id="rId5"/>
              </a:rPr>
              <a:t> </a:t>
            </a:r>
            <a:r>
              <a:rPr lang="ru-RU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5"/>
              </a:rPr>
              <a:t>   </a:t>
            </a:r>
            <a:r>
              <a:rPr lang="ru-RU" sz="6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5"/>
              </a:rPr>
              <a:t>                  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5"/>
              </a:rPr>
              <a:t>https</a:t>
            </a:r>
            <a:r>
              <a:rPr lang="en-US" sz="2400" b="1" dirty="0">
                <a:solidFill>
                  <a:srgbClr val="006876"/>
                </a:solidFill>
                <a:latin typeface="+mn-lt"/>
                <a:cs typeface="Arial" pitchFamily="34" charset="0"/>
                <a:hlinkClick r:id="rId5"/>
              </a:rPr>
              <a:t>://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5"/>
              </a:rPr>
              <a:t>www.facebook.com/kurgan.fas</a:t>
            </a:r>
            <a:endParaRPr lang="ru-RU" sz="2400" b="1" dirty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1000" b="1" dirty="0" smtClean="0">
              <a:solidFill>
                <a:srgbClr val="006876"/>
              </a:solidFill>
              <a:latin typeface="+mn-lt"/>
              <a:cs typeface="Arial" pitchFamily="34" charset="0"/>
              <a:hlinkClick r:id="rId6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6"/>
              </a:rPr>
              <a:t>      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6"/>
              </a:rPr>
              <a:t>https</a:t>
            </a:r>
            <a:r>
              <a:rPr lang="en-US" sz="2400" b="1" dirty="0">
                <a:solidFill>
                  <a:srgbClr val="006876"/>
                </a:solidFill>
                <a:latin typeface="+mn-lt"/>
                <a:cs typeface="Arial" pitchFamily="34" charset="0"/>
                <a:hlinkClick r:id="rId6"/>
              </a:rPr>
              <a:t>://</a:t>
            </a:r>
            <a:r>
              <a:rPr lang="en-US" sz="2400" b="1" dirty="0" smtClean="0">
                <a:solidFill>
                  <a:srgbClr val="006876"/>
                </a:solidFill>
                <a:latin typeface="+mn-lt"/>
                <a:cs typeface="Arial" pitchFamily="34" charset="0"/>
                <a:hlinkClick r:id="rId6"/>
              </a:rPr>
              <a:t>vk.com/id247999861</a:t>
            </a:r>
            <a:endParaRPr lang="ru-RU" sz="2400" b="1" dirty="0" smtClean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400" b="1" dirty="0" smtClean="0">
              <a:solidFill>
                <a:srgbClr val="006876"/>
              </a:solidFill>
              <a:latin typeface="+mn-lt"/>
              <a:cs typeface="Arial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4800" b="1" dirty="0">
              <a:solidFill>
                <a:srgbClr val="006876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8433" y="5416793"/>
            <a:ext cx="485800" cy="5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3" y="3315446"/>
            <a:ext cx="629816" cy="629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1" y="4641049"/>
            <a:ext cx="660281" cy="660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14" y="3945262"/>
            <a:ext cx="726252" cy="7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172908" cy="638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Направления пресечения коррупционных правонарушений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Пресечение фактов правонарушений при осуществлении закупок для государственных и муниципальных нужд (44-ФЗ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);</a:t>
            </a: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indent="-3429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Пресечение фактов правонарушений при осуществлении закупок отдельными видами юридических лиц (223-ФЗ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);</a:t>
            </a:r>
          </a:p>
          <a:p>
            <a:pPr lvl="0" indent="-3429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indent="-3429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Пресечение непринятия мер по включению участника закупки в РНП в случае существенных нарушений условий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контракта;</a:t>
            </a:r>
          </a:p>
          <a:p>
            <a:pPr lvl="0" indent="-3429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indent="-3429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Пресечение фатов сговоров между организаторами торгов и участниками закупки.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2449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Пресечение </a:t>
            </a:r>
            <a:r>
              <a:rPr lang="ru-RU" sz="2200" b="1" dirty="0">
                <a:solidFill>
                  <a:schemeClr val="tx2"/>
                </a:solidFill>
                <a:latin typeface="+mn-lt"/>
              </a:rPr>
              <a:t>фактов правонарушений при осуществлении закупок для государственных и муниципальных нужд (44-ФЗ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1000" b="1" dirty="0" smtClean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Сферы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закупок, характеризующиеся высокой степенью риска при закупках для государственных и муниципальных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нужд:</a:t>
            </a: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строительство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сетей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газораспределения;</a:t>
            </a: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строительство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, ремонт автомобильных дорог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;</a:t>
            </a: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выполнение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работ по капитальному ремонту зданий, а также общестроительных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работ;</a:t>
            </a: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поставка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высокотехнологичного медицинского оборудования.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0" indent="-457200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+mn-lt"/>
              </a:rPr>
              <a:t>Пресечение фактов правонарушений при осуществлении закупок для государственных и муниципальных нужд (44-ФЗ)</a:t>
            </a:r>
          </a:p>
          <a:p>
            <a:pPr algn="ctr"/>
            <a:r>
              <a:rPr lang="ru-RU" sz="1000" b="1" dirty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</a:t>
            </a:r>
          </a:p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Типичные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нарушения законодательства о контрактной системе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необоснованный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допуск участника закупки, заявка которого не соответствует требованиям, установленным ст. 66 ФЗ-44 и документацией о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закупке;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неправомерный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отказ в допуске к участию в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закупке;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отсутствие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составе документации о закупке проектно-сметной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документации;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отсутствие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документации о закупке требования к участнику, обязательного в соответствии со специальным законодательством, например, наличие членства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СРО;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неустановление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заказчиком в документации о закупке и проекте контракта возможных (конкретных) видов работ, которые подрядчик должен выполнить самостоятельно без привлечения субподрядчиков в соответствии с Постановлением Правительства РФ № 570 от 15.05.2017 г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9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903649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+mn-lt"/>
              </a:rPr>
              <a:t>Пресечение фактов правонарушений при осуществлении закупок для государственных и муниципальных нужд (44-ФЗ)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1000" b="1" dirty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ПРОБЛЕМА: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2016 году сформировалась судебная практика согласно которой антимонопольные органы не вправе проводить проверки аукционов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случае, если аукцион завершился и контракт заключен.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Практика была заложена в Ярославской области, но очень быстро распространилась, в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т.ч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в Курганской области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ПОСЛЕДСТВИЯ: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457200" lvl="0" indent="-4572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антимонопольный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 не вправе проводить плановые проверки электронных аукционов, по результатам которых заключен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контракт;</a:t>
            </a:r>
          </a:p>
          <a:p>
            <a:pPr marL="457200" lvl="0" indent="-457200" defTabSz="914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антимонопольный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 не вправе проводить внеплановые проверки электронных аукционов, по результатам которых заключен контракт как в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из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правоохранительных органов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случае неисполнения предписания, так и в случае поступления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материалов.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сегодняшний день все материалы, поступающие из правоохранительных органов с просьбой провести проверку аукционов возвращаются по указанному основанию.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1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19757" y="112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20891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Пресечение </a:t>
            </a:r>
            <a:r>
              <a:rPr lang="ru-RU" sz="2200" b="1" dirty="0">
                <a:solidFill>
                  <a:schemeClr val="tx2"/>
                </a:solidFill>
                <a:latin typeface="+mn-lt"/>
              </a:rPr>
              <a:t>фактов правонарушений при осуществлении закупок отдельными видами юридических лиц (223-ФЗ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1000" b="1" dirty="0" smtClean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</a:t>
            </a:r>
          </a:p>
          <a:p>
            <a:pPr lvl="0" algn="ctr" defTabSz="914400">
              <a:spcBef>
                <a:spcPts val="0"/>
              </a:spcBef>
            </a:pPr>
            <a:endParaRPr lang="ru-RU" sz="2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ПРОБЛЕМА:</a:t>
            </a:r>
          </a:p>
          <a:p>
            <a:pPr lvl="0" algn="ctr" defTabSz="914400">
              <a:spcBef>
                <a:spcPts val="0"/>
              </a:spcBef>
            </a:pPr>
            <a:endParaRPr lang="ru-RU" sz="15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14350" lvl="0" indent="-514350" defTabSz="914400">
              <a:spcBef>
                <a:spcPts val="0"/>
              </a:spcBef>
              <a:buFont typeface="+mj-lt"/>
              <a:buAutoNum type="romanU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Антимонопольный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 не наделён полномочием проведения проверок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514350" lvl="0" indent="-514350" defTabSz="914400">
              <a:spcBef>
                <a:spcPts val="0"/>
              </a:spcBef>
              <a:buFont typeface="+mj-lt"/>
              <a:buAutoNum type="romanUcPeriod"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14350" lvl="0" indent="-514350" defTabSz="914400">
              <a:spcBef>
                <a:spcPts val="0"/>
              </a:spcBef>
              <a:buFont typeface="+mj-lt"/>
              <a:buAutoNum type="romanU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Контроль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соблюдения требований законодательства о закупках отдельными видами юридических лиц осуществляется антимонопольными органами исключительно в форме рассмотрения жалоб. Закон о закупках отдельными видами юридических лиц содержит закрытый перечень правовых оснований для обращения с жалобой в антимонопольный орган. </a:t>
            </a:r>
          </a:p>
        </p:txBody>
      </p:sp>
    </p:spTree>
    <p:extLst>
      <p:ext uri="{BB962C8B-B14F-4D97-AF65-F5344CB8AC3E}">
        <p14:creationId xmlns:p14="http://schemas.microsoft.com/office/powerpoint/2010/main" val="26109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19757" y="112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1220"/>
            <a:ext cx="8964488" cy="702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+mn-lt"/>
              </a:rPr>
              <a:t>Пресечение фактов правонарушений при осуществлении закупок отдельными видами юридических лиц (223-ФЗ)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1000" b="1" dirty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</a:t>
            </a:r>
          </a:p>
          <a:p>
            <a:pPr lvl="0" algn="ctr" defTabSz="914400">
              <a:spcBef>
                <a:spcPts val="0"/>
              </a:spcBef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частности:</a:t>
            </a:r>
          </a:p>
          <a:p>
            <a:pPr lvl="0" defTabSz="914400">
              <a:spcBef>
                <a:spcPts val="0"/>
              </a:spcBef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1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 неразмещение в единой информационной системе положения о закупке, изменений, вносимых в указанное положение, информации о закупке или нарушения сроков такого размещения;</a:t>
            </a:r>
          </a:p>
          <a:p>
            <a:pPr lvl="0" defTabSz="914400">
              <a:spcBef>
                <a:spcPts val="0"/>
              </a:spcBef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2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 предъявление к участникам закупки требования о представлении документов, не предусмотренных документацией о закупке;</a:t>
            </a:r>
          </a:p>
          <a:p>
            <a:pPr lvl="0" defTabSz="914400">
              <a:spcBef>
                <a:spcPts val="0"/>
              </a:spcBef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3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 осуществление заказчиками закупки товаров, работ, услуг в отсутствие утвержденного и размещенного в единой информационной системе положения о закупке и без применения положений Закона о контрактной системе;</a:t>
            </a:r>
          </a:p>
          <a:p>
            <a:pPr lvl="0" defTabSz="914400">
              <a:spcBef>
                <a:spcPts val="0"/>
              </a:spcBef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4)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неразмещение или размещение в единой информационной системе недостоверной информации о годовом объеме закупки, которую заказчики обязаны осуществить у субъектов малого и среднего предпринимательства.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9101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19757" y="112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8204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+mn-lt"/>
              </a:rPr>
              <a:t>Пресечение непринятия мер по включению участника закупки в РНП в случае существенных нарушений условий 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контракта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1000" b="1" dirty="0" smtClean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________________________________________________________________________________________________________________________________________</a:t>
            </a:r>
            <a:endParaRPr lang="ru-RU" sz="1000" b="1" dirty="0">
              <a:solidFill>
                <a:schemeClr val="tx2"/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ПРОБЛЕМА:</a:t>
            </a:r>
          </a:p>
          <a:p>
            <a:pPr lvl="0" algn="ctr" defTabSz="914400">
              <a:spcBef>
                <a:spcPts val="0"/>
              </a:spcBef>
            </a:pPr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Антимонопольные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органы могут проверить соблюдение заказчиками требования законодательства о контрактной системе о направлении сведений о включении в РНП только при проведении плановых проверок. Плановые проверки проводятся только в отношении заказчиков федерального уровня. Статистика таких проверок на региональном и муниципальном уровнях никогда не озвучивается. В связи с чем имеются сомнения, что такие проверки проводятся.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отношении отдельных видов юридических лиц и регионального оператора фонда ЖКХ полномочий на проведение проверок у антимонопольных органов нет.</a:t>
            </a:r>
          </a:p>
        </p:txBody>
      </p:sp>
    </p:spTree>
    <p:extLst>
      <p:ext uri="{BB962C8B-B14F-4D97-AF65-F5344CB8AC3E}">
        <p14:creationId xmlns:p14="http://schemas.microsoft.com/office/powerpoint/2010/main" val="29297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19757" y="112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latin typeface="+mn-lt"/>
              </a:rPr>
              <a:t>Пресечение фактов сговоров между организаторами торгов и участниками 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закупки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1000" b="1" dirty="0" smtClean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_____________________________________________________________________________________________________________________________________</a:t>
            </a:r>
            <a:endParaRPr lang="ru-RU" sz="1000" b="1" dirty="0">
              <a:solidFill>
                <a:schemeClr val="tx2"/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ПРЕДЛОЖЕНИЯ: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0" algn="ctr" defTabSz="914400">
              <a:spcBef>
                <a:spcPts val="0"/>
              </a:spcBef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Выработать механизм координации работы Курганского УФАС России, Прокуратуры Курганской области, правоохранительных органов по следующим направлениям:</a:t>
            </a:r>
          </a:p>
          <a:p>
            <a:pPr marL="457200" lvl="0" indent="-457200" algn="just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выявление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фактов коррупционных правонарушений по закупкам, проведённым в форме аукциона, при условии заключенного контракта;</a:t>
            </a:r>
          </a:p>
          <a:p>
            <a:pPr marL="457200" lvl="0" indent="-457200" algn="just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выявление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фактов коррупционных правонарушений по закупкам отдельных видов юридических лиц;</a:t>
            </a:r>
          </a:p>
          <a:p>
            <a:pPr marL="457200" lvl="0" indent="-457200" algn="just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выявление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фактов непринятия мер по включению сведений в РНП о недобросовестных поставщиках (подрядчиках);</a:t>
            </a:r>
          </a:p>
          <a:p>
            <a:pPr marL="457200" lvl="0" indent="-457200" algn="just" defTabSz="9144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выявление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фактов коррупционных правонарушений, выразившихся в сговоре между должностными лицами заказчика и субъектом предпринимательства.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72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666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полезная инициатива</dc:title>
  <dc:creator>Мария Плотникова</dc:creator>
  <cp:lastModifiedBy>Пахарукова Юлия Сергеевна</cp:lastModifiedBy>
  <cp:revision>288</cp:revision>
  <cp:lastPrinted>2017-11-29T11:34:51Z</cp:lastPrinted>
  <dcterms:created xsi:type="dcterms:W3CDTF">2010-03-12T07:59:35Z</dcterms:created>
  <dcterms:modified xsi:type="dcterms:W3CDTF">2017-12-05T11:40:18Z</dcterms:modified>
</cp:coreProperties>
</file>