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0" r:id="rId2"/>
    <p:sldId id="478" r:id="rId3"/>
    <p:sldId id="490" r:id="rId4"/>
    <p:sldId id="445" r:id="rId5"/>
    <p:sldId id="482" r:id="rId6"/>
    <p:sldId id="481" r:id="rId7"/>
    <p:sldId id="383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eva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0066FF"/>
    <a:srgbClr val="FFFF00"/>
    <a:srgbClr val="CC0099"/>
    <a:srgbClr val="FF9F9F"/>
    <a:srgbClr val="2D0EE8"/>
    <a:srgbClr val="FFFFCC"/>
    <a:srgbClr val="66FFFF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4203" autoAdjust="0"/>
  </p:normalViewPr>
  <p:slideViewPr>
    <p:cSldViewPr snapToGrid="0">
      <p:cViewPr varScale="1">
        <p:scale>
          <a:sx n="82" d="100"/>
          <a:sy n="82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D4C68-B786-4FA8-83C1-123A53331DF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47D6E-90B4-4033-A819-04C536D4A395}">
      <dgm:prSet phldrT="[Текст]" custT="1"/>
      <dgm:spPr/>
      <dgm:t>
        <a:bodyPr/>
        <a:lstStyle/>
        <a:p>
          <a:r>
            <a:rPr lang="ru-RU" sz="1800" b="1" u="none" dirty="0" smtClean="0">
              <a:solidFill>
                <a:srgbClr val="002060"/>
              </a:solidFill>
            </a:rPr>
            <a:t>За отчетный период в Курганской области осуществлено</a:t>
          </a:r>
          <a:r>
            <a:rPr lang="ru-RU" sz="1800" u="none" dirty="0" smtClean="0">
              <a:solidFill>
                <a:srgbClr val="002060"/>
              </a:solidFill>
            </a:rPr>
            <a:t> </a:t>
          </a:r>
          <a:endParaRPr lang="ru-RU" sz="1800" u="none" dirty="0">
            <a:solidFill>
              <a:srgbClr val="002060"/>
            </a:solidFill>
          </a:endParaRPr>
        </a:p>
      </dgm:t>
    </dgm:pt>
    <dgm:pt modelId="{AB629616-DE22-4C91-AA23-D77CE3C75154}" type="parTrans" cxnId="{0A7416C9-9C91-45C6-9A50-270765447E5B}">
      <dgm:prSet/>
      <dgm:spPr/>
      <dgm:t>
        <a:bodyPr/>
        <a:lstStyle/>
        <a:p>
          <a:endParaRPr lang="ru-RU"/>
        </a:p>
      </dgm:t>
    </dgm:pt>
    <dgm:pt modelId="{3BE77324-1779-4224-96FE-2A068449261E}" type="sibTrans" cxnId="{0A7416C9-9C91-45C6-9A50-270765447E5B}">
      <dgm:prSet/>
      <dgm:spPr/>
      <dgm:t>
        <a:bodyPr/>
        <a:lstStyle/>
        <a:p>
          <a:endParaRPr lang="ru-RU"/>
        </a:p>
      </dgm:t>
    </dgm:pt>
    <dgm:pt modelId="{FBE30066-BA4D-4FEF-ABD8-012FCABF83E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8 170 </a:t>
          </a:r>
          <a:r>
            <a:rPr lang="ru-RU" sz="2000" b="1" dirty="0" smtClean="0">
              <a:solidFill>
                <a:srgbClr val="C00000"/>
              </a:solidFill>
            </a:rPr>
            <a:t>закупки</a:t>
          </a:r>
          <a:endParaRPr lang="ru-RU" sz="2000" b="1" dirty="0">
            <a:solidFill>
              <a:srgbClr val="C00000"/>
            </a:solidFill>
          </a:endParaRPr>
        </a:p>
      </dgm:t>
    </dgm:pt>
    <dgm:pt modelId="{05026A8B-E523-413B-8D06-72217529E07F}" type="parTrans" cxnId="{9D14713F-4D10-4260-BEE1-36102E9DC1CB}">
      <dgm:prSet/>
      <dgm:spPr/>
      <dgm:t>
        <a:bodyPr/>
        <a:lstStyle/>
        <a:p>
          <a:endParaRPr lang="ru-RU"/>
        </a:p>
      </dgm:t>
    </dgm:pt>
    <dgm:pt modelId="{54CE5C51-9F8F-48E5-9A0D-00947F848E57}" type="sibTrans" cxnId="{9D14713F-4D10-4260-BEE1-36102E9DC1CB}">
      <dgm:prSet/>
      <dgm:spPr/>
      <dgm:t>
        <a:bodyPr/>
        <a:lstStyle/>
        <a:p>
          <a:endParaRPr lang="ru-RU"/>
        </a:p>
      </dgm:t>
    </dgm:pt>
    <dgm:pt modelId="{9A87C176-B080-47A8-814B-71019FF5282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на сумму 10 </a:t>
          </a:r>
          <a:r>
            <a:rPr lang="ru-RU" sz="1800" b="1" dirty="0" smtClean="0">
              <a:solidFill>
                <a:srgbClr val="C00000"/>
              </a:solidFill>
            </a:rPr>
            <a:t>044,67 </a:t>
          </a:r>
          <a:r>
            <a:rPr lang="ru-RU" sz="1800" b="1" dirty="0" smtClean="0">
              <a:solidFill>
                <a:srgbClr val="C00000"/>
              </a:solidFill>
            </a:rPr>
            <a:t>млн. рублей</a:t>
          </a:r>
          <a:endParaRPr lang="ru-RU" sz="1800" b="1" dirty="0">
            <a:solidFill>
              <a:srgbClr val="C00000"/>
            </a:solidFill>
          </a:endParaRPr>
        </a:p>
      </dgm:t>
    </dgm:pt>
    <dgm:pt modelId="{D180797C-FDC9-418B-A8EE-0A603A83B29F}" type="parTrans" cxnId="{D649B5E0-FDFF-4F74-9693-3F6889DB7A7D}">
      <dgm:prSet/>
      <dgm:spPr/>
      <dgm:t>
        <a:bodyPr/>
        <a:lstStyle/>
        <a:p>
          <a:endParaRPr lang="ru-RU"/>
        </a:p>
      </dgm:t>
    </dgm:pt>
    <dgm:pt modelId="{1A26087B-5145-4588-9107-7CE3A36922CF}" type="sibTrans" cxnId="{D649B5E0-FDFF-4F74-9693-3F6889DB7A7D}">
      <dgm:prSet/>
      <dgm:spPr/>
      <dgm:t>
        <a:bodyPr/>
        <a:lstStyle/>
        <a:p>
          <a:endParaRPr lang="ru-RU"/>
        </a:p>
      </dgm:t>
    </dgm:pt>
    <dgm:pt modelId="{07E20015-BD7F-4DD7-82A0-7806E62AE8C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Курганским УФАС России осуществлена проверка</a:t>
          </a:r>
          <a:endParaRPr lang="ru-RU" sz="2000" b="1" dirty="0">
            <a:solidFill>
              <a:srgbClr val="002060"/>
            </a:solidFill>
          </a:endParaRPr>
        </a:p>
      </dgm:t>
    </dgm:pt>
    <dgm:pt modelId="{16BA4AD0-4728-4067-B53C-C61AD063C3BD}" type="parTrans" cxnId="{C52C968E-A33E-45EA-8BDE-56E16DD850DD}">
      <dgm:prSet/>
      <dgm:spPr/>
      <dgm:t>
        <a:bodyPr/>
        <a:lstStyle/>
        <a:p>
          <a:endParaRPr lang="ru-RU"/>
        </a:p>
      </dgm:t>
    </dgm:pt>
    <dgm:pt modelId="{3A13736F-EA36-4DF0-AF1B-0BFE146AB063}" type="sibTrans" cxnId="{C52C968E-A33E-45EA-8BDE-56E16DD850DD}">
      <dgm:prSet/>
      <dgm:spPr/>
      <dgm:t>
        <a:bodyPr/>
        <a:lstStyle/>
        <a:p>
          <a:endParaRPr lang="ru-RU"/>
        </a:p>
      </dgm:t>
    </dgm:pt>
    <dgm:pt modelId="{7F7A26C7-C095-401C-A88C-3CEAC4EDB5F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50 </a:t>
          </a:r>
          <a:r>
            <a:rPr lang="ru-RU" sz="2000" b="1" dirty="0" smtClean="0">
              <a:solidFill>
                <a:srgbClr val="C00000"/>
              </a:solidFill>
            </a:rPr>
            <a:t>закупок </a:t>
          </a:r>
          <a:r>
            <a:rPr lang="ru-RU" sz="2000" b="1" dirty="0" smtClean="0">
              <a:solidFill>
                <a:srgbClr val="C00000"/>
              </a:solidFill>
            </a:rPr>
            <a:t>(0,6%)</a:t>
          </a:r>
          <a:endParaRPr lang="ru-RU" sz="2000" b="1" dirty="0" smtClean="0">
            <a:solidFill>
              <a:srgbClr val="C00000"/>
            </a:solidFill>
          </a:endParaRPr>
        </a:p>
      </dgm:t>
    </dgm:pt>
    <dgm:pt modelId="{8D80D1F0-8DCD-4461-88DE-4022389C27FC}" type="parTrans" cxnId="{66554E81-B983-4E55-8EC2-72D4773F5C7E}">
      <dgm:prSet/>
      <dgm:spPr/>
      <dgm:t>
        <a:bodyPr/>
        <a:lstStyle/>
        <a:p>
          <a:endParaRPr lang="ru-RU"/>
        </a:p>
      </dgm:t>
    </dgm:pt>
    <dgm:pt modelId="{821F65FF-935D-4D2F-BE6E-7C7CBFC427B5}" type="sibTrans" cxnId="{66554E81-B983-4E55-8EC2-72D4773F5C7E}">
      <dgm:prSet/>
      <dgm:spPr/>
      <dgm:t>
        <a:bodyPr/>
        <a:lstStyle/>
        <a:p>
          <a:endParaRPr lang="ru-RU"/>
        </a:p>
      </dgm:t>
    </dgm:pt>
    <dgm:pt modelId="{BFD0AD35-CC7E-4C79-80D5-45C87B2E1B8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на сумму </a:t>
          </a:r>
          <a:r>
            <a:rPr lang="ru-RU" sz="1800" b="1" dirty="0" smtClean="0">
              <a:solidFill>
                <a:srgbClr val="C00000"/>
              </a:solidFill>
            </a:rPr>
            <a:t>1 534,34 </a:t>
          </a:r>
          <a:r>
            <a:rPr lang="ru-RU" sz="1800" b="1" dirty="0" smtClean="0">
              <a:solidFill>
                <a:srgbClr val="C00000"/>
              </a:solidFill>
            </a:rPr>
            <a:t>млн. рублей </a:t>
          </a:r>
          <a:r>
            <a:rPr lang="ru-RU" sz="1800" b="1" dirty="0" smtClean="0">
              <a:solidFill>
                <a:srgbClr val="C00000"/>
              </a:solidFill>
            </a:rPr>
            <a:t>(15,3 %)</a:t>
          </a:r>
          <a:endParaRPr lang="ru-RU" sz="1800" b="1" dirty="0">
            <a:solidFill>
              <a:srgbClr val="C00000"/>
            </a:solidFill>
          </a:endParaRPr>
        </a:p>
      </dgm:t>
    </dgm:pt>
    <dgm:pt modelId="{77A79383-CAEB-4C9A-A1A1-66BE317AF36F}" type="parTrans" cxnId="{494D3457-C685-4B43-A913-8AC04E8A1F93}">
      <dgm:prSet/>
      <dgm:spPr/>
      <dgm:t>
        <a:bodyPr/>
        <a:lstStyle/>
        <a:p>
          <a:endParaRPr lang="ru-RU"/>
        </a:p>
      </dgm:t>
    </dgm:pt>
    <dgm:pt modelId="{1798AA4C-FD39-4AC8-9694-9BF43B9FBCF0}" type="sibTrans" cxnId="{494D3457-C685-4B43-A913-8AC04E8A1F93}">
      <dgm:prSet/>
      <dgm:spPr/>
      <dgm:t>
        <a:bodyPr/>
        <a:lstStyle/>
        <a:p>
          <a:endParaRPr lang="ru-RU"/>
        </a:p>
      </dgm:t>
    </dgm:pt>
    <dgm:pt modelId="{1DE66262-A605-49B2-8BA5-F582B42BEDE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На основании поступивших обращений из правоохранительных органов проведены проверки </a:t>
          </a:r>
          <a:r>
            <a:rPr lang="ru-RU" b="1" dirty="0" smtClean="0">
              <a:solidFill>
                <a:srgbClr val="FF0000"/>
              </a:solidFill>
            </a:rPr>
            <a:t>1 закупка на сумму 27 млн.руб.</a:t>
          </a:r>
          <a:endParaRPr lang="ru-RU" b="1" dirty="0">
            <a:solidFill>
              <a:srgbClr val="FF0000"/>
            </a:solidFill>
          </a:endParaRPr>
        </a:p>
      </dgm:t>
    </dgm:pt>
    <dgm:pt modelId="{15708869-50A3-4800-9058-ED7104D08BD5}" type="parTrans" cxnId="{6E0E1A9F-2628-4E03-ABE6-E680CD3D059B}">
      <dgm:prSet/>
      <dgm:spPr/>
      <dgm:t>
        <a:bodyPr/>
        <a:lstStyle/>
        <a:p>
          <a:endParaRPr lang="ru-RU"/>
        </a:p>
      </dgm:t>
    </dgm:pt>
    <dgm:pt modelId="{9B22130D-0763-4828-BEB6-88BFC2281A66}" type="sibTrans" cxnId="{6E0E1A9F-2628-4E03-ABE6-E680CD3D059B}">
      <dgm:prSet/>
      <dgm:spPr/>
      <dgm:t>
        <a:bodyPr/>
        <a:lstStyle/>
        <a:p>
          <a:endParaRPr lang="ru-RU"/>
        </a:p>
      </dgm:t>
    </dgm:pt>
    <dgm:pt modelId="{021F4C48-E189-483E-AED0-67E0ACB70D49}" type="pres">
      <dgm:prSet presAssocID="{1FCD4C68-B786-4FA8-83C1-123A53331D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4B3CE1-EFA4-4682-A3D1-FC9FF209ED0F}" type="pres">
      <dgm:prSet presAssocID="{1DE66262-A605-49B2-8BA5-F582B42BEDE3}" presName="boxAndChildren" presStyleCnt="0"/>
      <dgm:spPr/>
    </dgm:pt>
    <dgm:pt modelId="{8BB9BA3A-9662-46D6-A742-22E528A6D4B6}" type="pres">
      <dgm:prSet presAssocID="{1DE66262-A605-49B2-8BA5-F582B42BEDE3}" presName="parentTextBox" presStyleLbl="node1" presStyleIdx="0" presStyleCnt="3" custScaleX="36883" custScaleY="20899" custLinFactNeighborX="-30838" custLinFactNeighborY="-1474"/>
      <dgm:spPr/>
      <dgm:t>
        <a:bodyPr/>
        <a:lstStyle/>
        <a:p>
          <a:endParaRPr lang="ru-RU"/>
        </a:p>
      </dgm:t>
    </dgm:pt>
    <dgm:pt modelId="{22CBD61F-A8AD-474E-B86C-236229934BF6}" type="pres">
      <dgm:prSet presAssocID="{3A13736F-EA36-4DF0-AF1B-0BFE146AB063}" presName="sp" presStyleCnt="0"/>
      <dgm:spPr/>
    </dgm:pt>
    <dgm:pt modelId="{1196E79B-86CF-4C14-8482-C9A095D60255}" type="pres">
      <dgm:prSet presAssocID="{07E20015-BD7F-4DD7-82A0-7806E62AE8CB}" presName="arrowAndChildren" presStyleCnt="0"/>
      <dgm:spPr/>
    </dgm:pt>
    <dgm:pt modelId="{AD069679-E933-4ACF-8248-70DF2DD94898}" type="pres">
      <dgm:prSet presAssocID="{07E20015-BD7F-4DD7-82A0-7806E62AE8CB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60672CDE-577B-47CC-AA6F-577C75D9CE51}" type="pres">
      <dgm:prSet presAssocID="{07E20015-BD7F-4DD7-82A0-7806E62AE8CB}" presName="arrow" presStyleLbl="node1" presStyleIdx="1" presStyleCnt="3" custScaleY="34578"/>
      <dgm:spPr/>
      <dgm:t>
        <a:bodyPr/>
        <a:lstStyle/>
        <a:p>
          <a:endParaRPr lang="ru-RU"/>
        </a:p>
      </dgm:t>
    </dgm:pt>
    <dgm:pt modelId="{5515E50A-088D-4CC2-BD6F-31CAFB444892}" type="pres">
      <dgm:prSet presAssocID="{07E20015-BD7F-4DD7-82A0-7806E62AE8CB}" presName="descendantArrow" presStyleCnt="0"/>
      <dgm:spPr/>
    </dgm:pt>
    <dgm:pt modelId="{BE2843A4-B446-450C-838F-C65237A15395}" type="pres">
      <dgm:prSet presAssocID="{7F7A26C7-C095-401C-A88C-3CEAC4EDB5F8}" presName="childTextArrow" presStyleLbl="fgAccFollowNode1" presStyleIdx="0" presStyleCnt="4" custScaleY="48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590B0-CFA9-47EA-9CA2-2655AB367031}" type="pres">
      <dgm:prSet presAssocID="{BFD0AD35-CC7E-4C79-80D5-45C87B2E1B82}" presName="childTextArrow" presStyleLbl="fgAccFollowNode1" presStyleIdx="1" presStyleCnt="4" custScaleX="173052" custScaleY="48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4A761-720D-4E5C-A61C-785F2685664A}" type="pres">
      <dgm:prSet presAssocID="{3BE77324-1779-4224-96FE-2A068449261E}" presName="sp" presStyleCnt="0"/>
      <dgm:spPr/>
    </dgm:pt>
    <dgm:pt modelId="{6A80C36F-1B89-4192-A289-9060D31E4D7E}" type="pres">
      <dgm:prSet presAssocID="{95947D6E-90B4-4033-A819-04C536D4A395}" presName="arrowAndChildren" presStyleCnt="0"/>
      <dgm:spPr/>
    </dgm:pt>
    <dgm:pt modelId="{24583BC0-A7A2-4D99-BE6B-A73BC8D4D897}" type="pres">
      <dgm:prSet presAssocID="{95947D6E-90B4-4033-A819-04C536D4A395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690092CA-A182-458B-94D6-1E704F84D803}" type="pres">
      <dgm:prSet presAssocID="{95947D6E-90B4-4033-A819-04C536D4A395}" presName="arrow" presStyleLbl="node1" presStyleIdx="2" presStyleCnt="3" custScaleY="37732"/>
      <dgm:spPr/>
      <dgm:t>
        <a:bodyPr/>
        <a:lstStyle/>
        <a:p>
          <a:endParaRPr lang="ru-RU"/>
        </a:p>
      </dgm:t>
    </dgm:pt>
    <dgm:pt modelId="{40E825FE-33A0-4484-B5F4-F5F64A7A2D2D}" type="pres">
      <dgm:prSet presAssocID="{95947D6E-90B4-4033-A819-04C536D4A395}" presName="descendantArrow" presStyleCnt="0"/>
      <dgm:spPr/>
    </dgm:pt>
    <dgm:pt modelId="{001A44C0-7BFC-4BBD-B735-E98F1878C14F}" type="pres">
      <dgm:prSet presAssocID="{FBE30066-BA4D-4FEF-ABD8-012FCABF83E5}" presName="childTextArrow" presStyleLbl="fgAccFollowNode1" presStyleIdx="2" presStyleCnt="4" custScaleY="43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DF31B-25D0-476E-B395-35D0F0D650E8}" type="pres">
      <dgm:prSet presAssocID="{9A87C176-B080-47A8-814B-71019FF5282E}" presName="childTextArrow" presStyleLbl="fgAccFollowNode1" presStyleIdx="3" presStyleCnt="4" custScaleX="240189" custScaleY="43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D3457-C685-4B43-A913-8AC04E8A1F93}" srcId="{07E20015-BD7F-4DD7-82A0-7806E62AE8CB}" destId="{BFD0AD35-CC7E-4C79-80D5-45C87B2E1B82}" srcOrd="1" destOrd="0" parTransId="{77A79383-CAEB-4C9A-A1A1-66BE317AF36F}" sibTransId="{1798AA4C-FD39-4AC8-9694-9BF43B9FBCF0}"/>
    <dgm:cxn modelId="{0A7416C9-9C91-45C6-9A50-270765447E5B}" srcId="{1FCD4C68-B786-4FA8-83C1-123A53331DFD}" destId="{95947D6E-90B4-4033-A819-04C536D4A395}" srcOrd="0" destOrd="0" parTransId="{AB629616-DE22-4C91-AA23-D77CE3C75154}" sibTransId="{3BE77324-1779-4224-96FE-2A068449261E}"/>
    <dgm:cxn modelId="{23617841-BF97-47D6-85D0-4801BF4CFCD5}" type="presOf" srcId="{9A87C176-B080-47A8-814B-71019FF5282E}" destId="{AF9DF31B-25D0-476E-B395-35D0F0D650E8}" srcOrd="0" destOrd="0" presId="urn:microsoft.com/office/officeart/2005/8/layout/process4"/>
    <dgm:cxn modelId="{9D14713F-4D10-4260-BEE1-36102E9DC1CB}" srcId="{95947D6E-90B4-4033-A819-04C536D4A395}" destId="{FBE30066-BA4D-4FEF-ABD8-012FCABF83E5}" srcOrd="0" destOrd="0" parTransId="{05026A8B-E523-413B-8D06-72217529E07F}" sibTransId="{54CE5C51-9F8F-48E5-9A0D-00947F848E57}"/>
    <dgm:cxn modelId="{D649B5E0-FDFF-4F74-9693-3F6889DB7A7D}" srcId="{95947D6E-90B4-4033-A819-04C536D4A395}" destId="{9A87C176-B080-47A8-814B-71019FF5282E}" srcOrd="1" destOrd="0" parTransId="{D180797C-FDC9-418B-A8EE-0A603A83B29F}" sibTransId="{1A26087B-5145-4588-9107-7CE3A36922CF}"/>
    <dgm:cxn modelId="{2B856A83-A868-4D1E-A2F5-0D2645792812}" type="presOf" srcId="{95947D6E-90B4-4033-A819-04C536D4A395}" destId="{690092CA-A182-458B-94D6-1E704F84D803}" srcOrd="1" destOrd="0" presId="urn:microsoft.com/office/officeart/2005/8/layout/process4"/>
    <dgm:cxn modelId="{C52C968E-A33E-45EA-8BDE-56E16DD850DD}" srcId="{1FCD4C68-B786-4FA8-83C1-123A53331DFD}" destId="{07E20015-BD7F-4DD7-82A0-7806E62AE8CB}" srcOrd="1" destOrd="0" parTransId="{16BA4AD0-4728-4067-B53C-C61AD063C3BD}" sibTransId="{3A13736F-EA36-4DF0-AF1B-0BFE146AB063}"/>
    <dgm:cxn modelId="{D0C3C512-F104-40C1-92CC-B7BE23B4D42B}" type="presOf" srcId="{07E20015-BD7F-4DD7-82A0-7806E62AE8CB}" destId="{60672CDE-577B-47CC-AA6F-577C75D9CE51}" srcOrd="1" destOrd="0" presId="urn:microsoft.com/office/officeart/2005/8/layout/process4"/>
    <dgm:cxn modelId="{66554E81-B983-4E55-8EC2-72D4773F5C7E}" srcId="{07E20015-BD7F-4DD7-82A0-7806E62AE8CB}" destId="{7F7A26C7-C095-401C-A88C-3CEAC4EDB5F8}" srcOrd="0" destOrd="0" parTransId="{8D80D1F0-8DCD-4461-88DE-4022389C27FC}" sibTransId="{821F65FF-935D-4D2F-BE6E-7C7CBFC427B5}"/>
    <dgm:cxn modelId="{6E0E1A9F-2628-4E03-ABE6-E680CD3D059B}" srcId="{1FCD4C68-B786-4FA8-83C1-123A53331DFD}" destId="{1DE66262-A605-49B2-8BA5-F582B42BEDE3}" srcOrd="2" destOrd="0" parTransId="{15708869-50A3-4800-9058-ED7104D08BD5}" sibTransId="{9B22130D-0763-4828-BEB6-88BFC2281A66}"/>
    <dgm:cxn modelId="{42C6204F-2F12-48D0-ADBB-832C160272CA}" type="presOf" srcId="{1DE66262-A605-49B2-8BA5-F582B42BEDE3}" destId="{8BB9BA3A-9662-46D6-A742-22E528A6D4B6}" srcOrd="0" destOrd="0" presId="urn:microsoft.com/office/officeart/2005/8/layout/process4"/>
    <dgm:cxn modelId="{86BA8DD3-235A-428E-9218-5B732C5EC342}" type="presOf" srcId="{07E20015-BD7F-4DD7-82A0-7806E62AE8CB}" destId="{AD069679-E933-4ACF-8248-70DF2DD94898}" srcOrd="0" destOrd="0" presId="urn:microsoft.com/office/officeart/2005/8/layout/process4"/>
    <dgm:cxn modelId="{7CDBF446-54F9-4463-83D6-5F56C175F82F}" type="presOf" srcId="{1FCD4C68-B786-4FA8-83C1-123A53331DFD}" destId="{021F4C48-E189-483E-AED0-67E0ACB70D49}" srcOrd="0" destOrd="0" presId="urn:microsoft.com/office/officeart/2005/8/layout/process4"/>
    <dgm:cxn modelId="{A0FFB6F8-B1BE-4E0C-87FE-53D1F788E681}" type="presOf" srcId="{FBE30066-BA4D-4FEF-ABD8-012FCABF83E5}" destId="{001A44C0-7BFC-4BBD-B735-E98F1878C14F}" srcOrd="0" destOrd="0" presId="urn:microsoft.com/office/officeart/2005/8/layout/process4"/>
    <dgm:cxn modelId="{3818BED2-82C8-4074-B7D7-47957F0EC753}" type="presOf" srcId="{7F7A26C7-C095-401C-A88C-3CEAC4EDB5F8}" destId="{BE2843A4-B446-450C-838F-C65237A15395}" srcOrd="0" destOrd="0" presId="urn:microsoft.com/office/officeart/2005/8/layout/process4"/>
    <dgm:cxn modelId="{BD069FC0-6CB6-4321-BD1E-5A37DA964D8F}" type="presOf" srcId="{95947D6E-90B4-4033-A819-04C536D4A395}" destId="{24583BC0-A7A2-4D99-BE6B-A73BC8D4D897}" srcOrd="0" destOrd="0" presId="urn:microsoft.com/office/officeart/2005/8/layout/process4"/>
    <dgm:cxn modelId="{A4CBFBBA-0A44-4AD5-821A-C1185D0E7B6E}" type="presOf" srcId="{BFD0AD35-CC7E-4C79-80D5-45C87B2E1B82}" destId="{E98590B0-CFA9-47EA-9CA2-2655AB367031}" srcOrd="0" destOrd="0" presId="urn:microsoft.com/office/officeart/2005/8/layout/process4"/>
    <dgm:cxn modelId="{488C289E-B9CB-4DE9-8828-52B44FDD67BB}" type="presParOf" srcId="{021F4C48-E189-483E-AED0-67E0ACB70D49}" destId="{164B3CE1-EFA4-4682-A3D1-FC9FF209ED0F}" srcOrd="0" destOrd="0" presId="urn:microsoft.com/office/officeart/2005/8/layout/process4"/>
    <dgm:cxn modelId="{902187BA-3DA5-44AA-AB7B-D0C3E44125FE}" type="presParOf" srcId="{164B3CE1-EFA4-4682-A3D1-FC9FF209ED0F}" destId="{8BB9BA3A-9662-46D6-A742-22E528A6D4B6}" srcOrd="0" destOrd="0" presId="urn:microsoft.com/office/officeart/2005/8/layout/process4"/>
    <dgm:cxn modelId="{D105C1B8-6BCD-4C53-8F9E-4A24324C0E5C}" type="presParOf" srcId="{021F4C48-E189-483E-AED0-67E0ACB70D49}" destId="{22CBD61F-A8AD-474E-B86C-236229934BF6}" srcOrd="1" destOrd="0" presId="urn:microsoft.com/office/officeart/2005/8/layout/process4"/>
    <dgm:cxn modelId="{05E944FC-A8C4-4069-A36F-0F3DD117E923}" type="presParOf" srcId="{021F4C48-E189-483E-AED0-67E0ACB70D49}" destId="{1196E79B-86CF-4C14-8482-C9A095D60255}" srcOrd="2" destOrd="0" presId="urn:microsoft.com/office/officeart/2005/8/layout/process4"/>
    <dgm:cxn modelId="{02966386-FDB4-4330-B3C9-0B6E68F05516}" type="presParOf" srcId="{1196E79B-86CF-4C14-8482-C9A095D60255}" destId="{AD069679-E933-4ACF-8248-70DF2DD94898}" srcOrd="0" destOrd="0" presId="urn:microsoft.com/office/officeart/2005/8/layout/process4"/>
    <dgm:cxn modelId="{3A298573-F82C-4EE7-A004-569BD7CFA8EB}" type="presParOf" srcId="{1196E79B-86CF-4C14-8482-C9A095D60255}" destId="{60672CDE-577B-47CC-AA6F-577C75D9CE51}" srcOrd="1" destOrd="0" presId="urn:microsoft.com/office/officeart/2005/8/layout/process4"/>
    <dgm:cxn modelId="{FF80FDBD-FA32-470F-82B6-9475DDBAA44A}" type="presParOf" srcId="{1196E79B-86CF-4C14-8482-C9A095D60255}" destId="{5515E50A-088D-4CC2-BD6F-31CAFB444892}" srcOrd="2" destOrd="0" presId="urn:microsoft.com/office/officeart/2005/8/layout/process4"/>
    <dgm:cxn modelId="{B717095B-11A7-40ED-8543-62F4BFE4506A}" type="presParOf" srcId="{5515E50A-088D-4CC2-BD6F-31CAFB444892}" destId="{BE2843A4-B446-450C-838F-C65237A15395}" srcOrd="0" destOrd="0" presId="urn:microsoft.com/office/officeart/2005/8/layout/process4"/>
    <dgm:cxn modelId="{A31AB1AE-13E0-46E7-956D-719FD4895163}" type="presParOf" srcId="{5515E50A-088D-4CC2-BD6F-31CAFB444892}" destId="{E98590B0-CFA9-47EA-9CA2-2655AB367031}" srcOrd="1" destOrd="0" presId="urn:microsoft.com/office/officeart/2005/8/layout/process4"/>
    <dgm:cxn modelId="{40FB6A0A-0BC3-4E9F-8B18-C18DEB67995A}" type="presParOf" srcId="{021F4C48-E189-483E-AED0-67E0ACB70D49}" destId="{A1B4A761-720D-4E5C-A61C-785F2685664A}" srcOrd="3" destOrd="0" presId="urn:microsoft.com/office/officeart/2005/8/layout/process4"/>
    <dgm:cxn modelId="{8DB5D9CE-6B95-4E8C-9F00-0C6F7C964EE3}" type="presParOf" srcId="{021F4C48-E189-483E-AED0-67E0ACB70D49}" destId="{6A80C36F-1B89-4192-A289-9060D31E4D7E}" srcOrd="4" destOrd="0" presId="urn:microsoft.com/office/officeart/2005/8/layout/process4"/>
    <dgm:cxn modelId="{AFF638B6-2D32-4625-B2EC-E166A31D8E8E}" type="presParOf" srcId="{6A80C36F-1B89-4192-A289-9060D31E4D7E}" destId="{24583BC0-A7A2-4D99-BE6B-A73BC8D4D897}" srcOrd="0" destOrd="0" presId="urn:microsoft.com/office/officeart/2005/8/layout/process4"/>
    <dgm:cxn modelId="{B1D30C43-A6CB-4A37-BBC5-7278570831A7}" type="presParOf" srcId="{6A80C36F-1B89-4192-A289-9060D31E4D7E}" destId="{690092CA-A182-458B-94D6-1E704F84D803}" srcOrd="1" destOrd="0" presId="urn:microsoft.com/office/officeart/2005/8/layout/process4"/>
    <dgm:cxn modelId="{F1D872F8-B757-42E7-B636-675AC23033D2}" type="presParOf" srcId="{6A80C36F-1B89-4192-A289-9060D31E4D7E}" destId="{40E825FE-33A0-4484-B5F4-F5F64A7A2D2D}" srcOrd="2" destOrd="0" presId="urn:microsoft.com/office/officeart/2005/8/layout/process4"/>
    <dgm:cxn modelId="{3248F287-8982-493C-875A-3FCAA50BE1F3}" type="presParOf" srcId="{40E825FE-33A0-4484-B5F4-F5F64A7A2D2D}" destId="{001A44C0-7BFC-4BBD-B735-E98F1878C14F}" srcOrd="0" destOrd="0" presId="urn:microsoft.com/office/officeart/2005/8/layout/process4"/>
    <dgm:cxn modelId="{D66F054E-2184-4E55-833F-401EEBD6DE7D}" type="presParOf" srcId="{40E825FE-33A0-4484-B5F4-F5F64A7A2D2D}" destId="{AF9DF31B-25D0-476E-B395-35D0F0D650E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CD4C68-B786-4FA8-83C1-123A53331DF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47D6E-90B4-4033-A819-04C536D4A39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rgbClr val="002060"/>
              </a:solidFill>
            </a:rPr>
            <a:t>в результате проведенных проверок</a:t>
          </a:r>
          <a:r>
            <a:rPr lang="ru-RU" sz="1600" dirty="0" smtClean="0">
              <a:solidFill>
                <a:srgbClr val="002060"/>
              </a:solidFill>
            </a:rPr>
            <a:t> </a:t>
          </a:r>
          <a:r>
            <a:rPr lang="ru-RU" sz="1600" b="1" dirty="0" smtClean="0">
              <a:solidFill>
                <a:srgbClr val="002060"/>
              </a:solidFill>
            </a:rPr>
            <a:t>Комиссией Курганского УФАС России в действиях заказчиков выявлено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rgbClr val="C00000"/>
              </a:solidFill>
            </a:rPr>
            <a:t>19 нарушений </a:t>
          </a:r>
          <a:r>
            <a:rPr lang="ru-RU" sz="1600" b="1" dirty="0" smtClean="0">
              <a:solidFill>
                <a:srgbClr val="C00000"/>
              </a:solidFill>
            </a:rPr>
            <a:t>требований законодательства о контрактной системе</a:t>
          </a:r>
          <a:endParaRPr lang="ru-RU" sz="1600" b="1" u="none" dirty="0">
            <a:solidFill>
              <a:srgbClr val="C00000"/>
            </a:solidFill>
          </a:endParaRPr>
        </a:p>
      </dgm:t>
    </dgm:pt>
    <dgm:pt modelId="{AB629616-DE22-4C91-AA23-D77CE3C75154}" type="parTrans" cxnId="{0A7416C9-9C91-45C6-9A50-270765447E5B}">
      <dgm:prSet/>
      <dgm:spPr/>
      <dgm:t>
        <a:bodyPr/>
        <a:lstStyle/>
        <a:p>
          <a:endParaRPr lang="ru-RU"/>
        </a:p>
      </dgm:t>
    </dgm:pt>
    <dgm:pt modelId="{3BE77324-1779-4224-96FE-2A068449261E}" type="sibTrans" cxnId="{0A7416C9-9C91-45C6-9A50-270765447E5B}">
      <dgm:prSet/>
      <dgm:spPr/>
      <dgm:t>
        <a:bodyPr/>
        <a:lstStyle/>
        <a:p>
          <a:endParaRPr lang="ru-RU"/>
        </a:p>
      </dgm:t>
    </dgm:pt>
    <dgm:pt modelId="{BFD0AD35-CC7E-4C79-80D5-45C87B2E1B8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rgbClr val="002060"/>
              </a:solidFill>
            </a:rPr>
            <a:t>всего с нарушением требований законодательства о контрактной системе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rgbClr val="C00000"/>
              </a:solidFill>
            </a:rPr>
            <a:t>за </a:t>
          </a:r>
          <a:r>
            <a:rPr lang="ru-RU" sz="1600" b="1" dirty="0" smtClean="0">
              <a:solidFill>
                <a:srgbClr val="C00000"/>
              </a:solidFill>
            </a:rPr>
            <a:t>2019 </a:t>
          </a:r>
          <a:r>
            <a:rPr lang="ru-RU" sz="1600" b="1" dirty="0" smtClean="0">
              <a:solidFill>
                <a:srgbClr val="C00000"/>
              </a:solidFill>
            </a:rPr>
            <a:t>г. осуществлено </a:t>
          </a:r>
          <a:r>
            <a:rPr lang="ru-RU" sz="1600" b="1" dirty="0" smtClean="0">
              <a:solidFill>
                <a:srgbClr val="C00000"/>
              </a:solidFill>
            </a:rPr>
            <a:t>12 </a:t>
          </a:r>
          <a:r>
            <a:rPr lang="ru-RU" sz="1600" b="1" dirty="0" smtClean="0">
              <a:solidFill>
                <a:srgbClr val="C00000"/>
              </a:solidFill>
            </a:rPr>
            <a:t>закупок </a:t>
          </a:r>
          <a:r>
            <a:rPr lang="ru-RU" sz="1600" b="0" dirty="0" smtClean="0">
              <a:solidFill>
                <a:srgbClr val="C00000"/>
              </a:solidFill>
            </a:rPr>
            <a:t>(по состоянию на </a:t>
          </a:r>
          <a:r>
            <a:rPr lang="ru-RU" sz="1600" b="0" dirty="0" smtClean="0">
              <a:solidFill>
                <a:srgbClr val="C00000"/>
              </a:solidFill>
            </a:rPr>
            <a:t>23.05.2019г</a:t>
          </a:r>
          <a:r>
            <a:rPr lang="ru-RU" sz="1600" b="0" dirty="0" smtClean="0">
              <a:solidFill>
                <a:srgbClr val="C00000"/>
              </a:solidFill>
            </a:rPr>
            <a:t>.)</a:t>
          </a:r>
          <a:endParaRPr lang="ru-RU" sz="1600" b="0" dirty="0">
            <a:solidFill>
              <a:srgbClr val="C00000"/>
            </a:solidFill>
          </a:endParaRPr>
        </a:p>
      </dgm:t>
    </dgm:pt>
    <dgm:pt modelId="{1798AA4C-FD39-4AC8-9694-9BF43B9FBCF0}" type="sibTrans" cxnId="{494D3457-C685-4B43-A913-8AC04E8A1F93}">
      <dgm:prSet/>
      <dgm:spPr/>
      <dgm:t>
        <a:bodyPr/>
        <a:lstStyle/>
        <a:p>
          <a:endParaRPr lang="ru-RU"/>
        </a:p>
      </dgm:t>
    </dgm:pt>
    <dgm:pt modelId="{77A79383-CAEB-4C9A-A1A1-66BE317AF36F}" type="parTrans" cxnId="{494D3457-C685-4B43-A913-8AC04E8A1F93}">
      <dgm:prSet/>
      <dgm:spPr/>
      <dgm:t>
        <a:bodyPr/>
        <a:lstStyle/>
        <a:p>
          <a:endParaRPr lang="ru-RU"/>
        </a:p>
      </dgm:t>
    </dgm:pt>
    <dgm:pt modelId="{07E20015-BD7F-4DD7-82A0-7806E62AE8CB}">
      <dgm:prSet phldrT="[Текст]" custT="1"/>
      <dgm:spPr/>
      <dgm:t>
        <a:bodyPr/>
        <a:lstStyle/>
        <a:p>
          <a:endParaRPr lang="ru-RU" sz="2000" b="1" dirty="0">
            <a:solidFill>
              <a:srgbClr val="002060"/>
            </a:solidFill>
          </a:endParaRPr>
        </a:p>
      </dgm:t>
    </dgm:pt>
    <dgm:pt modelId="{3A13736F-EA36-4DF0-AF1B-0BFE146AB063}" type="sibTrans" cxnId="{C52C968E-A33E-45EA-8BDE-56E16DD850DD}">
      <dgm:prSet/>
      <dgm:spPr/>
      <dgm:t>
        <a:bodyPr/>
        <a:lstStyle/>
        <a:p>
          <a:endParaRPr lang="ru-RU"/>
        </a:p>
      </dgm:t>
    </dgm:pt>
    <dgm:pt modelId="{16BA4AD0-4728-4067-B53C-C61AD063C3BD}" type="parTrans" cxnId="{C52C968E-A33E-45EA-8BDE-56E16DD850DD}">
      <dgm:prSet/>
      <dgm:spPr/>
      <dgm:t>
        <a:bodyPr/>
        <a:lstStyle/>
        <a:p>
          <a:endParaRPr lang="ru-RU"/>
        </a:p>
      </dgm:t>
    </dgm:pt>
    <dgm:pt modelId="{021F4C48-E189-483E-AED0-67E0ACB70D49}" type="pres">
      <dgm:prSet presAssocID="{1FCD4C68-B786-4FA8-83C1-123A53331D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688AD0-72EF-489D-B9DE-B995EC0E95CF}" type="pres">
      <dgm:prSet presAssocID="{07E20015-BD7F-4DD7-82A0-7806E62AE8CB}" presName="boxAndChildren" presStyleCnt="0"/>
      <dgm:spPr/>
    </dgm:pt>
    <dgm:pt modelId="{985EE350-7275-45B5-AE52-A0E882601023}" type="pres">
      <dgm:prSet presAssocID="{07E20015-BD7F-4DD7-82A0-7806E62AE8CB}" presName="parentTextBox" presStyleLbl="node1" presStyleIdx="0" presStyleCnt="2"/>
      <dgm:spPr/>
      <dgm:t>
        <a:bodyPr/>
        <a:lstStyle/>
        <a:p>
          <a:endParaRPr lang="ru-RU"/>
        </a:p>
      </dgm:t>
    </dgm:pt>
    <dgm:pt modelId="{7C42B0C9-2215-40C8-8B99-E699814F2D9B}" type="pres">
      <dgm:prSet presAssocID="{07E20015-BD7F-4DD7-82A0-7806E62AE8CB}" presName="entireBox" presStyleLbl="node1" presStyleIdx="0" presStyleCnt="2" custScaleY="15732"/>
      <dgm:spPr/>
      <dgm:t>
        <a:bodyPr/>
        <a:lstStyle/>
        <a:p>
          <a:endParaRPr lang="ru-RU"/>
        </a:p>
      </dgm:t>
    </dgm:pt>
    <dgm:pt modelId="{25D22BF5-4E6E-4C5C-B81A-8E01A2D1FFF1}" type="pres">
      <dgm:prSet presAssocID="{07E20015-BD7F-4DD7-82A0-7806E62AE8CB}" presName="descendantBox" presStyleCnt="0"/>
      <dgm:spPr/>
    </dgm:pt>
    <dgm:pt modelId="{0C2F1916-6BC4-41E2-88FA-D426546DC0E2}" type="pres">
      <dgm:prSet presAssocID="{BFD0AD35-CC7E-4C79-80D5-45C87B2E1B82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4A761-720D-4E5C-A61C-785F2685664A}" type="pres">
      <dgm:prSet presAssocID="{3BE77324-1779-4224-96FE-2A068449261E}" presName="sp" presStyleCnt="0"/>
      <dgm:spPr/>
    </dgm:pt>
    <dgm:pt modelId="{6A80C36F-1B89-4192-A289-9060D31E4D7E}" type="pres">
      <dgm:prSet presAssocID="{95947D6E-90B4-4033-A819-04C536D4A395}" presName="arrowAndChildren" presStyleCnt="0"/>
      <dgm:spPr/>
    </dgm:pt>
    <dgm:pt modelId="{24583BC0-A7A2-4D99-BE6B-A73BC8D4D897}" type="pres">
      <dgm:prSet presAssocID="{95947D6E-90B4-4033-A819-04C536D4A395}" presName="parentTextArrow" presStyleLbl="node1" presStyleIdx="1" presStyleCnt="2" custScaleY="46823" custLinFactNeighborX="-267"/>
      <dgm:spPr/>
      <dgm:t>
        <a:bodyPr/>
        <a:lstStyle/>
        <a:p>
          <a:endParaRPr lang="ru-RU"/>
        </a:p>
      </dgm:t>
    </dgm:pt>
  </dgm:ptLst>
  <dgm:cxnLst>
    <dgm:cxn modelId="{C52C968E-A33E-45EA-8BDE-56E16DD850DD}" srcId="{1FCD4C68-B786-4FA8-83C1-123A53331DFD}" destId="{07E20015-BD7F-4DD7-82A0-7806E62AE8CB}" srcOrd="1" destOrd="0" parTransId="{16BA4AD0-4728-4067-B53C-C61AD063C3BD}" sibTransId="{3A13736F-EA36-4DF0-AF1B-0BFE146AB063}"/>
    <dgm:cxn modelId="{9800A33B-CCE9-4823-8119-20FD39E8C5AA}" type="presOf" srcId="{07E20015-BD7F-4DD7-82A0-7806E62AE8CB}" destId="{7C42B0C9-2215-40C8-8B99-E699814F2D9B}" srcOrd="1" destOrd="0" presId="urn:microsoft.com/office/officeart/2005/8/layout/process4"/>
    <dgm:cxn modelId="{B86DF81E-0DD8-498C-AC0B-AF5BA1A99EE2}" type="presOf" srcId="{BFD0AD35-CC7E-4C79-80D5-45C87B2E1B82}" destId="{0C2F1916-6BC4-41E2-88FA-D426546DC0E2}" srcOrd="0" destOrd="0" presId="urn:microsoft.com/office/officeart/2005/8/layout/process4"/>
    <dgm:cxn modelId="{215933BA-237A-46CA-BA03-67A38D663B27}" type="presOf" srcId="{07E20015-BD7F-4DD7-82A0-7806E62AE8CB}" destId="{985EE350-7275-45B5-AE52-A0E882601023}" srcOrd="0" destOrd="0" presId="urn:microsoft.com/office/officeart/2005/8/layout/process4"/>
    <dgm:cxn modelId="{494D3457-C685-4B43-A913-8AC04E8A1F93}" srcId="{07E20015-BD7F-4DD7-82A0-7806E62AE8CB}" destId="{BFD0AD35-CC7E-4C79-80D5-45C87B2E1B82}" srcOrd="0" destOrd="0" parTransId="{77A79383-CAEB-4C9A-A1A1-66BE317AF36F}" sibTransId="{1798AA4C-FD39-4AC8-9694-9BF43B9FBCF0}"/>
    <dgm:cxn modelId="{0A7416C9-9C91-45C6-9A50-270765447E5B}" srcId="{1FCD4C68-B786-4FA8-83C1-123A53331DFD}" destId="{95947D6E-90B4-4033-A819-04C536D4A395}" srcOrd="0" destOrd="0" parTransId="{AB629616-DE22-4C91-AA23-D77CE3C75154}" sibTransId="{3BE77324-1779-4224-96FE-2A068449261E}"/>
    <dgm:cxn modelId="{6337BB12-0CBA-4B2F-9248-18F63F24D944}" type="presOf" srcId="{1FCD4C68-B786-4FA8-83C1-123A53331DFD}" destId="{021F4C48-E189-483E-AED0-67E0ACB70D49}" srcOrd="0" destOrd="0" presId="urn:microsoft.com/office/officeart/2005/8/layout/process4"/>
    <dgm:cxn modelId="{15535372-CB9C-492A-B355-C91C31C9570C}" type="presOf" srcId="{95947D6E-90B4-4033-A819-04C536D4A395}" destId="{24583BC0-A7A2-4D99-BE6B-A73BC8D4D897}" srcOrd="0" destOrd="0" presId="urn:microsoft.com/office/officeart/2005/8/layout/process4"/>
    <dgm:cxn modelId="{57C170FD-C319-4968-BEA1-63C03DF67DBC}" type="presParOf" srcId="{021F4C48-E189-483E-AED0-67E0ACB70D49}" destId="{DF688AD0-72EF-489D-B9DE-B995EC0E95CF}" srcOrd="0" destOrd="0" presId="urn:microsoft.com/office/officeart/2005/8/layout/process4"/>
    <dgm:cxn modelId="{5D8AB824-54FD-4761-9FFF-D6E0D11EBFE4}" type="presParOf" srcId="{DF688AD0-72EF-489D-B9DE-B995EC0E95CF}" destId="{985EE350-7275-45B5-AE52-A0E882601023}" srcOrd="0" destOrd="0" presId="urn:microsoft.com/office/officeart/2005/8/layout/process4"/>
    <dgm:cxn modelId="{938204B5-9AF2-41EC-A1D8-85BE45081C60}" type="presParOf" srcId="{DF688AD0-72EF-489D-B9DE-B995EC0E95CF}" destId="{7C42B0C9-2215-40C8-8B99-E699814F2D9B}" srcOrd="1" destOrd="0" presId="urn:microsoft.com/office/officeart/2005/8/layout/process4"/>
    <dgm:cxn modelId="{E7FC38D1-2CEA-4925-BEEC-2A637F1DEE69}" type="presParOf" srcId="{DF688AD0-72EF-489D-B9DE-B995EC0E95CF}" destId="{25D22BF5-4E6E-4C5C-B81A-8E01A2D1FFF1}" srcOrd="2" destOrd="0" presId="urn:microsoft.com/office/officeart/2005/8/layout/process4"/>
    <dgm:cxn modelId="{D200DCF6-8E99-486F-AC10-E21D86022201}" type="presParOf" srcId="{25D22BF5-4E6E-4C5C-B81A-8E01A2D1FFF1}" destId="{0C2F1916-6BC4-41E2-88FA-D426546DC0E2}" srcOrd="0" destOrd="0" presId="urn:microsoft.com/office/officeart/2005/8/layout/process4"/>
    <dgm:cxn modelId="{4F09A633-B8B3-442E-BC9A-48319BAEF752}" type="presParOf" srcId="{021F4C48-E189-483E-AED0-67E0ACB70D49}" destId="{A1B4A761-720D-4E5C-A61C-785F2685664A}" srcOrd="1" destOrd="0" presId="urn:microsoft.com/office/officeart/2005/8/layout/process4"/>
    <dgm:cxn modelId="{77EE9409-5F36-4FC8-B59D-74E6C9249921}" type="presParOf" srcId="{021F4C48-E189-483E-AED0-67E0ACB70D49}" destId="{6A80C36F-1B89-4192-A289-9060D31E4D7E}" srcOrd="2" destOrd="0" presId="urn:microsoft.com/office/officeart/2005/8/layout/process4"/>
    <dgm:cxn modelId="{3FC9F03A-EE9A-4744-8375-BFDBC7394F10}" type="presParOf" srcId="{6A80C36F-1B89-4192-A289-9060D31E4D7E}" destId="{24583BC0-A7A2-4D99-BE6B-A73BC8D4D89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C37BAA-E39F-46AA-86F7-7E1C0204349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F5B9F24-5778-47D8-A763-4AB06E7353B5}">
      <dgm:prSet custT="1"/>
      <dgm:spPr>
        <a:solidFill>
          <a:schemeClr val="accent1">
            <a:lumMod val="60000"/>
            <a:lumOff val="40000"/>
          </a:schemeClr>
        </a:solidFill>
        <a:ln w="3175">
          <a:solidFill>
            <a:schemeClr val="tx1"/>
          </a:solidFill>
        </a:ln>
      </dgm:spPr>
      <dgm:t>
        <a:bodyPr/>
        <a:lstStyle/>
        <a:p>
          <a:pPr marR="0" algn="ctr" rtl="0"/>
          <a:r>
            <a:rPr lang="ru-RU" sz="2000" b="1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Нарушения, выявленные в результате проведения проверок</a:t>
          </a:r>
          <a:endParaRPr lang="ru-RU" sz="2000"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EE6E77-A7A9-4577-9A20-543C2E6EB2B5}" type="parTrans" cxnId="{22A304BA-5544-4215-8722-1678355B1EDE}">
      <dgm:prSet/>
      <dgm:spPr/>
      <dgm:t>
        <a:bodyPr/>
        <a:lstStyle/>
        <a:p>
          <a:endParaRPr lang="ru-RU"/>
        </a:p>
      </dgm:t>
    </dgm:pt>
    <dgm:pt modelId="{6C0E0F45-DDEE-439C-852F-764F455112A9}" type="sibTrans" cxnId="{22A304BA-5544-4215-8722-1678355B1EDE}">
      <dgm:prSet/>
      <dgm:spPr/>
      <dgm:t>
        <a:bodyPr/>
        <a:lstStyle/>
        <a:p>
          <a:endParaRPr lang="ru-RU"/>
        </a:p>
      </dgm:t>
    </dgm:pt>
    <dgm:pt modelId="{F24BAB8D-7358-470C-B159-D3F9651BE0D0}">
      <dgm:prSet custT="1"/>
      <dgm:spPr>
        <a:noFill/>
        <a:ln w="3175">
          <a:noFill/>
        </a:ln>
      </dgm:spPr>
      <dgm:t>
        <a:bodyPr/>
        <a:lstStyle/>
        <a:p>
          <a:pPr marR="0" algn="l" rtl="0"/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нарушения требований, предусмотренных ст. 34 Закона о контрактной системе к сроку оплаты поставленного товара, выполненной работы, оказанной услуги</a:t>
          </a:r>
        </a:p>
      </dgm:t>
    </dgm:pt>
    <dgm:pt modelId="{C01DDD1F-E6BF-4067-87AD-47CABA66BFF5}" type="parTrans" cxnId="{8D23BEB3-FE48-45FB-B839-054DBDFC5CBB}">
      <dgm:prSet/>
      <dgm:spPr/>
      <dgm:t>
        <a:bodyPr/>
        <a:lstStyle/>
        <a:p>
          <a:endParaRPr lang="ru-RU"/>
        </a:p>
      </dgm:t>
    </dgm:pt>
    <dgm:pt modelId="{99994950-2013-4343-853C-5339BDAF56FC}" type="sibTrans" cxnId="{8D23BEB3-FE48-45FB-B839-054DBDFC5CBB}">
      <dgm:prSet/>
      <dgm:spPr/>
      <dgm:t>
        <a:bodyPr/>
        <a:lstStyle/>
        <a:p>
          <a:endParaRPr lang="ru-RU"/>
        </a:p>
      </dgm:t>
    </dgm:pt>
    <dgm:pt modelId="{B31D912C-7B2D-48A0-9A32-020D5007E3E9}">
      <dgm:prSet custT="1"/>
      <dgm:spPr>
        <a:noFill/>
        <a:ln w="3175">
          <a:noFill/>
        </a:ln>
      </dgm:spPr>
      <dgm:t>
        <a:bodyPr/>
        <a:lstStyle/>
        <a:p>
          <a:pPr marR="0" algn="l" rtl="0"/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неустановление в извещении о проведении электронного аукциона информации о порядке предоставления обеспечения исполнения контракта и информации о банковском сопровождении контракта</a:t>
          </a:r>
          <a:endParaRPr lang="ru-RU" sz="18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116ABC-6F85-4CA6-8A76-30EA58F46F1F}" type="parTrans" cxnId="{F462D978-92F4-4896-BA22-844EB5F309CE}">
      <dgm:prSet/>
      <dgm:spPr/>
      <dgm:t>
        <a:bodyPr/>
        <a:lstStyle/>
        <a:p>
          <a:endParaRPr lang="ru-RU"/>
        </a:p>
      </dgm:t>
    </dgm:pt>
    <dgm:pt modelId="{EFD0F403-1271-4CA6-8BE4-14197D5817C0}" type="sibTrans" cxnId="{F462D978-92F4-4896-BA22-844EB5F309CE}">
      <dgm:prSet/>
      <dgm:spPr/>
      <dgm:t>
        <a:bodyPr/>
        <a:lstStyle/>
        <a:p>
          <a:endParaRPr lang="ru-RU"/>
        </a:p>
      </dgm:t>
    </dgm:pt>
    <dgm:pt modelId="{12787EB0-97B1-4438-85AE-8A31434F6AA4}">
      <dgm:prSet custT="1"/>
      <dgm:spPr>
        <a:noFill/>
      </dgm:spPr>
      <dgm:t>
        <a:bodyPr/>
        <a:lstStyle/>
        <a:p>
          <a:pPr marR="0" algn="l" rtl="0"/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описание объекта закупки с нарушением требований ст. 33 Закона о контрактной системе</a:t>
          </a:r>
          <a:endParaRPr lang="ru-RU" sz="18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B1F870-C23A-4A30-A151-D03FEE26D5B8}" type="parTrans" cxnId="{8375D240-A6CD-4C53-9122-26704AF74E6F}">
      <dgm:prSet/>
      <dgm:spPr/>
      <dgm:t>
        <a:bodyPr/>
        <a:lstStyle/>
        <a:p>
          <a:endParaRPr lang="ru-RU"/>
        </a:p>
      </dgm:t>
    </dgm:pt>
    <dgm:pt modelId="{AD901D5B-5A1C-4E75-B6B4-2BEF33D1AC85}" type="sibTrans" cxnId="{8375D240-A6CD-4C53-9122-26704AF74E6F}">
      <dgm:prSet/>
      <dgm:spPr/>
      <dgm:t>
        <a:bodyPr/>
        <a:lstStyle/>
        <a:p>
          <a:endParaRPr lang="ru-RU"/>
        </a:p>
      </dgm:t>
    </dgm:pt>
    <dgm:pt modelId="{7A20778F-559A-4BC7-902C-E799B6CAB259}">
      <dgm:prSet custT="1"/>
      <dgm:spPr>
        <a:noFill/>
      </dgm:spPr>
      <dgm:t>
        <a:bodyPr/>
        <a:lstStyle/>
        <a:p>
          <a:pPr marR="0" algn="l" rtl="0"/>
          <a:r>
            <a:rPr lang="ru-RU" sz="1800" b="1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необоснованный допуск/отказе в допуске к участию в электронном аукционе</a:t>
          </a:r>
          <a:endParaRPr lang="ru-RU" sz="18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F4B759-A88D-49D7-8D22-817FFBCE3731}" type="parTrans" cxnId="{219DC5FC-FEFF-4836-B38B-AE02852AB524}">
      <dgm:prSet/>
      <dgm:spPr/>
      <dgm:t>
        <a:bodyPr/>
        <a:lstStyle/>
        <a:p>
          <a:endParaRPr lang="ru-RU"/>
        </a:p>
      </dgm:t>
    </dgm:pt>
    <dgm:pt modelId="{8D230049-6376-4F29-A623-A087497ADB27}" type="sibTrans" cxnId="{219DC5FC-FEFF-4836-B38B-AE02852AB524}">
      <dgm:prSet/>
      <dgm:spPr/>
      <dgm:t>
        <a:bodyPr/>
        <a:lstStyle/>
        <a:p>
          <a:endParaRPr lang="ru-RU"/>
        </a:p>
      </dgm:t>
    </dgm:pt>
    <dgm:pt modelId="{167B7C25-F42D-4655-B25B-EAB0BA1AB1A3}" type="pres">
      <dgm:prSet presAssocID="{DCC37BAA-E39F-46AA-86F7-7E1C020434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B2E7B9-BCF5-412A-B407-A4FD25201D7F}" type="pres">
      <dgm:prSet presAssocID="{BF5B9F24-5778-47D8-A763-4AB06E7353B5}" presName="hierRoot1" presStyleCnt="0">
        <dgm:presLayoutVars>
          <dgm:hierBranch val="r"/>
        </dgm:presLayoutVars>
      </dgm:prSet>
      <dgm:spPr/>
    </dgm:pt>
    <dgm:pt modelId="{DD80CE74-6631-4CA6-8715-050C954A6577}" type="pres">
      <dgm:prSet presAssocID="{BF5B9F24-5778-47D8-A763-4AB06E7353B5}" presName="rootComposite1" presStyleCnt="0"/>
      <dgm:spPr/>
    </dgm:pt>
    <dgm:pt modelId="{6D300788-B665-4020-9FBC-3B4AE29C92E9}" type="pres">
      <dgm:prSet presAssocID="{BF5B9F24-5778-47D8-A763-4AB06E7353B5}" presName="rootText1" presStyleLbl="node0" presStyleIdx="0" presStyleCnt="1" custScaleX="567978" custScaleY="1620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2E283A-52C9-4CBA-8C80-80B20488A403}" type="pres">
      <dgm:prSet presAssocID="{BF5B9F24-5778-47D8-A763-4AB06E7353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96E4D0C-8DCD-4AB4-9345-F75B6AF33749}" type="pres">
      <dgm:prSet presAssocID="{BF5B9F24-5778-47D8-A763-4AB06E7353B5}" presName="hierChild2" presStyleCnt="0"/>
      <dgm:spPr/>
    </dgm:pt>
    <dgm:pt modelId="{6D3568E1-63BA-4DDE-B318-5238D3C6E288}" type="pres">
      <dgm:prSet presAssocID="{C01DDD1F-E6BF-4067-87AD-47CABA66BFF5}" presName="Name50" presStyleLbl="parChTrans1D2" presStyleIdx="0" presStyleCnt="4"/>
      <dgm:spPr/>
      <dgm:t>
        <a:bodyPr/>
        <a:lstStyle/>
        <a:p>
          <a:endParaRPr lang="ru-RU"/>
        </a:p>
      </dgm:t>
    </dgm:pt>
    <dgm:pt modelId="{07164AB2-3BE9-4E35-AA99-6769AF111522}" type="pres">
      <dgm:prSet presAssocID="{F24BAB8D-7358-470C-B159-D3F9651BE0D0}" presName="hierRoot2" presStyleCnt="0">
        <dgm:presLayoutVars>
          <dgm:hierBranch/>
        </dgm:presLayoutVars>
      </dgm:prSet>
      <dgm:spPr/>
    </dgm:pt>
    <dgm:pt modelId="{3DACAEF4-47EC-4A95-B6B9-2366D1565D41}" type="pres">
      <dgm:prSet presAssocID="{F24BAB8D-7358-470C-B159-D3F9651BE0D0}" presName="rootComposite" presStyleCnt="0"/>
      <dgm:spPr/>
    </dgm:pt>
    <dgm:pt modelId="{F10D40EC-5F58-48AD-B992-5CA7450FABF5}" type="pres">
      <dgm:prSet presAssocID="{F24BAB8D-7358-470C-B159-D3F9651BE0D0}" presName="rootText" presStyleLbl="node2" presStyleIdx="0" presStyleCnt="4" custAng="0" custScaleX="452130" custScaleY="165780" custLinFactNeighborX="900" custLinFactNeighborY="18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3BE130-4E87-46C4-BEAE-C0BC5DFE8B30}" type="pres">
      <dgm:prSet presAssocID="{F24BAB8D-7358-470C-B159-D3F9651BE0D0}" presName="rootConnector" presStyleLbl="node2" presStyleIdx="0" presStyleCnt="4"/>
      <dgm:spPr/>
      <dgm:t>
        <a:bodyPr/>
        <a:lstStyle/>
        <a:p>
          <a:endParaRPr lang="ru-RU"/>
        </a:p>
      </dgm:t>
    </dgm:pt>
    <dgm:pt modelId="{B77DA208-832E-4217-A4F6-85BC69D7D52B}" type="pres">
      <dgm:prSet presAssocID="{F24BAB8D-7358-470C-B159-D3F9651BE0D0}" presName="hierChild4" presStyleCnt="0"/>
      <dgm:spPr/>
    </dgm:pt>
    <dgm:pt modelId="{206F31C3-1FE5-4E78-B83C-58B3A9E396B4}" type="pres">
      <dgm:prSet presAssocID="{F24BAB8D-7358-470C-B159-D3F9651BE0D0}" presName="hierChild5" presStyleCnt="0"/>
      <dgm:spPr/>
    </dgm:pt>
    <dgm:pt modelId="{C95D6B86-1A15-40B0-AFEC-369B3BFDBD8A}" type="pres">
      <dgm:prSet presAssocID="{19116ABC-6F85-4CA6-8A76-30EA58F46F1F}" presName="Name50" presStyleLbl="parChTrans1D2" presStyleIdx="1" presStyleCnt="4"/>
      <dgm:spPr/>
      <dgm:t>
        <a:bodyPr/>
        <a:lstStyle/>
        <a:p>
          <a:endParaRPr lang="ru-RU"/>
        </a:p>
      </dgm:t>
    </dgm:pt>
    <dgm:pt modelId="{9381C5FD-F0F0-4C5A-B82D-AFCE610D09F6}" type="pres">
      <dgm:prSet presAssocID="{B31D912C-7B2D-48A0-9A32-020D5007E3E9}" presName="hierRoot2" presStyleCnt="0">
        <dgm:presLayoutVars>
          <dgm:hierBranch/>
        </dgm:presLayoutVars>
      </dgm:prSet>
      <dgm:spPr/>
    </dgm:pt>
    <dgm:pt modelId="{6BC62D20-A3B4-4E05-8190-617528282EF1}" type="pres">
      <dgm:prSet presAssocID="{B31D912C-7B2D-48A0-9A32-020D5007E3E9}" presName="rootComposite" presStyleCnt="0"/>
      <dgm:spPr/>
    </dgm:pt>
    <dgm:pt modelId="{11E10A75-45B3-4DA5-9444-EDE61C1D6F1C}" type="pres">
      <dgm:prSet presAssocID="{B31D912C-7B2D-48A0-9A32-020D5007E3E9}" presName="rootText" presStyleLbl="node2" presStyleIdx="1" presStyleCnt="4" custScaleX="519280" custScaleY="169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2450EB-C225-45BC-86CA-CD5934719745}" type="pres">
      <dgm:prSet presAssocID="{B31D912C-7B2D-48A0-9A32-020D5007E3E9}" presName="rootConnector" presStyleLbl="node2" presStyleIdx="1" presStyleCnt="4"/>
      <dgm:spPr/>
      <dgm:t>
        <a:bodyPr/>
        <a:lstStyle/>
        <a:p>
          <a:endParaRPr lang="ru-RU"/>
        </a:p>
      </dgm:t>
    </dgm:pt>
    <dgm:pt modelId="{69FF9F3D-E864-4AD1-A84C-B52330357870}" type="pres">
      <dgm:prSet presAssocID="{B31D912C-7B2D-48A0-9A32-020D5007E3E9}" presName="hierChild4" presStyleCnt="0"/>
      <dgm:spPr/>
    </dgm:pt>
    <dgm:pt modelId="{ED49474A-F3A9-4BF9-9495-A66F05A01CBD}" type="pres">
      <dgm:prSet presAssocID="{B31D912C-7B2D-48A0-9A32-020D5007E3E9}" presName="hierChild5" presStyleCnt="0"/>
      <dgm:spPr/>
    </dgm:pt>
    <dgm:pt modelId="{5129A3AE-5720-4B9D-A676-97E209FF88B0}" type="pres">
      <dgm:prSet presAssocID="{78B1F870-C23A-4A30-A151-D03FEE26D5B8}" presName="Name50" presStyleLbl="parChTrans1D2" presStyleIdx="2" presStyleCnt="4"/>
      <dgm:spPr/>
      <dgm:t>
        <a:bodyPr/>
        <a:lstStyle/>
        <a:p>
          <a:endParaRPr lang="ru-RU"/>
        </a:p>
      </dgm:t>
    </dgm:pt>
    <dgm:pt modelId="{B9E62793-C863-459E-9C7F-F61A6B7084B3}" type="pres">
      <dgm:prSet presAssocID="{12787EB0-97B1-4438-85AE-8A31434F6AA4}" presName="hierRoot2" presStyleCnt="0">
        <dgm:presLayoutVars>
          <dgm:hierBranch/>
        </dgm:presLayoutVars>
      </dgm:prSet>
      <dgm:spPr/>
    </dgm:pt>
    <dgm:pt modelId="{2C5DE17A-EE03-4644-86D7-CE9A9D871483}" type="pres">
      <dgm:prSet presAssocID="{12787EB0-97B1-4438-85AE-8A31434F6AA4}" presName="rootComposite" presStyleCnt="0"/>
      <dgm:spPr/>
    </dgm:pt>
    <dgm:pt modelId="{E744B0D3-4A47-48C5-9A6D-E212F1DA7626}" type="pres">
      <dgm:prSet presAssocID="{12787EB0-97B1-4438-85AE-8A31434F6AA4}" presName="rootText" presStyleLbl="node2" presStyleIdx="2" presStyleCnt="4" custScaleX="440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4F5E79-0654-4212-8134-411777AB1AAC}" type="pres">
      <dgm:prSet presAssocID="{12787EB0-97B1-4438-85AE-8A31434F6AA4}" presName="rootConnector" presStyleLbl="node2" presStyleIdx="2" presStyleCnt="4"/>
      <dgm:spPr/>
      <dgm:t>
        <a:bodyPr/>
        <a:lstStyle/>
        <a:p>
          <a:endParaRPr lang="ru-RU"/>
        </a:p>
      </dgm:t>
    </dgm:pt>
    <dgm:pt modelId="{C1506473-6DE1-4EB0-8F79-1080BDFF3A86}" type="pres">
      <dgm:prSet presAssocID="{12787EB0-97B1-4438-85AE-8A31434F6AA4}" presName="hierChild4" presStyleCnt="0"/>
      <dgm:spPr/>
    </dgm:pt>
    <dgm:pt modelId="{A1F4EF50-76BD-4639-998D-A7687258B2DB}" type="pres">
      <dgm:prSet presAssocID="{12787EB0-97B1-4438-85AE-8A31434F6AA4}" presName="hierChild5" presStyleCnt="0"/>
      <dgm:spPr/>
    </dgm:pt>
    <dgm:pt modelId="{777B987C-CB40-417C-8F56-BB0496E29A5D}" type="pres">
      <dgm:prSet presAssocID="{72F4B759-A88D-49D7-8D22-817FFBCE3731}" presName="Name50" presStyleLbl="parChTrans1D2" presStyleIdx="3" presStyleCnt="4"/>
      <dgm:spPr/>
      <dgm:t>
        <a:bodyPr/>
        <a:lstStyle/>
        <a:p>
          <a:endParaRPr lang="ru-RU"/>
        </a:p>
      </dgm:t>
    </dgm:pt>
    <dgm:pt modelId="{5FDA4949-216E-4E01-AAAD-7447A489E89F}" type="pres">
      <dgm:prSet presAssocID="{7A20778F-559A-4BC7-902C-E799B6CAB259}" presName="hierRoot2" presStyleCnt="0">
        <dgm:presLayoutVars>
          <dgm:hierBranch/>
        </dgm:presLayoutVars>
      </dgm:prSet>
      <dgm:spPr/>
    </dgm:pt>
    <dgm:pt modelId="{1C1A2040-1C35-46E4-8C7F-55CB8987B0FE}" type="pres">
      <dgm:prSet presAssocID="{7A20778F-559A-4BC7-902C-E799B6CAB259}" presName="rootComposite" presStyleCnt="0"/>
      <dgm:spPr/>
    </dgm:pt>
    <dgm:pt modelId="{2E14AF5C-2DD2-443E-ABF8-85DAFA6FCE28}" type="pres">
      <dgm:prSet presAssocID="{7A20778F-559A-4BC7-902C-E799B6CAB259}" presName="rootText" presStyleLbl="node2" presStyleIdx="3" presStyleCnt="4" custScaleX="5442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5F61E-A219-4838-9895-7306FE71AA96}" type="pres">
      <dgm:prSet presAssocID="{7A20778F-559A-4BC7-902C-E799B6CAB259}" presName="rootConnector" presStyleLbl="node2" presStyleIdx="3" presStyleCnt="4"/>
      <dgm:spPr/>
      <dgm:t>
        <a:bodyPr/>
        <a:lstStyle/>
        <a:p>
          <a:endParaRPr lang="ru-RU"/>
        </a:p>
      </dgm:t>
    </dgm:pt>
    <dgm:pt modelId="{A49960FA-9CCA-4A89-AD84-A713C73C83A8}" type="pres">
      <dgm:prSet presAssocID="{7A20778F-559A-4BC7-902C-E799B6CAB259}" presName="hierChild4" presStyleCnt="0"/>
      <dgm:spPr/>
    </dgm:pt>
    <dgm:pt modelId="{0448872B-22AA-4163-937A-65C9C90D6C5D}" type="pres">
      <dgm:prSet presAssocID="{7A20778F-559A-4BC7-902C-E799B6CAB259}" presName="hierChild5" presStyleCnt="0"/>
      <dgm:spPr/>
    </dgm:pt>
    <dgm:pt modelId="{6FA32B75-EF22-4CEA-93B1-EF8AD623473E}" type="pres">
      <dgm:prSet presAssocID="{BF5B9F24-5778-47D8-A763-4AB06E7353B5}" presName="hierChild3" presStyleCnt="0"/>
      <dgm:spPr/>
    </dgm:pt>
  </dgm:ptLst>
  <dgm:cxnLst>
    <dgm:cxn modelId="{219DC5FC-FEFF-4836-B38B-AE02852AB524}" srcId="{BF5B9F24-5778-47D8-A763-4AB06E7353B5}" destId="{7A20778F-559A-4BC7-902C-E799B6CAB259}" srcOrd="3" destOrd="0" parTransId="{72F4B759-A88D-49D7-8D22-817FFBCE3731}" sibTransId="{8D230049-6376-4F29-A623-A087497ADB27}"/>
    <dgm:cxn modelId="{DD237203-1E8C-4252-9261-5732EF56C023}" type="presOf" srcId="{B31D912C-7B2D-48A0-9A32-020D5007E3E9}" destId="{CD2450EB-C225-45BC-86CA-CD5934719745}" srcOrd="1" destOrd="0" presId="urn:microsoft.com/office/officeart/2005/8/layout/orgChart1"/>
    <dgm:cxn modelId="{8375D240-A6CD-4C53-9122-26704AF74E6F}" srcId="{BF5B9F24-5778-47D8-A763-4AB06E7353B5}" destId="{12787EB0-97B1-4438-85AE-8A31434F6AA4}" srcOrd="2" destOrd="0" parTransId="{78B1F870-C23A-4A30-A151-D03FEE26D5B8}" sibTransId="{AD901D5B-5A1C-4E75-B6B4-2BEF33D1AC85}"/>
    <dgm:cxn modelId="{A072A0F8-ACD6-46A6-BE4D-F896CA52CBA2}" type="presOf" srcId="{C01DDD1F-E6BF-4067-87AD-47CABA66BFF5}" destId="{6D3568E1-63BA-4DDE-B318-5238D3C6E288}" srcOrd="0" destOrd="0" presId="urn:microsoft.com/office/officeart/2005/8/layout/orgChart1"/>
    <dgm:cxn modelId="{3235A93B-42C6-4D05-B90B-48FA970AB791}" type="presOf" srcId="{B31D912C-7B2D-48A0-9A32-020D5007E3E9}" destId="{11E10A75-45B3-4DA5-9444-EDE61C1D6F1C}" srcOrd="0" destOrd="0" presId="urn:microsoft.com/office/officeart/2005/8/layout/orgChart1"/>
    <dgm:cxn modelId="{6CF061FB-25A8-4959-999C-1848A1D9822D}" type="presOf" srcId="{BF5B9F24-5778-47D8-A763-4AB06E7353B5}" destId="{0D2E283A-52C9-4CBA-8C80-80B20488A403}" srcOrd="1" destOrd="0" presId="urn:microsoft.com/office/officeart/2005/8/layout/orgChart1"/>
    <dgm:cxn modelId="{A790BF10-6105-4B77-81B2-4A41F0865881}" type="presOf" srcId="{DCC37BAA-E39F-46AA-86F7-7E1C02043490}" destId="{167B7C25-F42D-4655-B25B-EAB0BA1AB1A3}" srcOrd="0" destOrd="0" presId="urn:microsoft.com/office/officeart/2005/8/layout/orgChart1"/>
    <dgm:cxn modelId="{8D23BEB3-FE48-45FB-B839-054DBDFC5CBB}" srcId="{BF5B9F24-5778-47D8-A763-4AB06E7353B5}" destId="{F24BAB8D-7358-470C-B159-D3F9651BE0D0}" srcOrd="0" destOrd="0" parTransId="{C01DDD1F-E6BF-4067-87AD-47CABA66BFF5}" sibTransId="{99994950-2013-4343-853C-5339BDAF56FC}"/>
    <dgm:cxn modelId="{A7E8B6A1-3E29-446C-B34C-8732B3946836}" type="presOf" srcId="{12787EB0-97B1-4438-85AE-8A31434F6AA4}" destId="{E744B0D3-4A47-48C5-9A6D-E212F1DA7626}" srcOrd="0" destOrd="0" presId="urn:microsoft.com/office/officeart/2005/8/layout/orgChart1"/>
    <dgm:cxn modelId="{F4AF401E-7BCF-4A50-836C-CBA822F6D55C}" type="presOf" srcId="{F24BAB8D-7358-470C-B159-D3F9651BE0D0}" destId="{F10D40EC-5F58-48AD-B992-5CA7450FABF5}" srcOrd="0" destOrd="0" presId="urn:microsoft.com/office/officeart/2005/8/layout/orgChart1"/>
    <dgm:cxn modelId="{21EE6F60-8E75-4665-A96B-34D67EA46B15}" type="presOf" srcId="{7A20778F-559A-4BC7-902C-E799B6CAB259}" destId="{2E14AF5C-2DD2-443E-ABF8-85DAFA6FCE28}" srcOrd="0" destOrd="0" presId="urn:microsoft.com/office/officeart/2005/8/layout/orgChart1"/>
    <dgm:cxn modelId="{0CEA1F8C-7D03-4597-9E5A-5D66A891B7F3}" type="presOf" srcId="{78B1F870-C23A-4A30-A151-D03FEE26D5B8}" destId="{5129A3AE-5720-4B9D-A676-97E209FF88B0}" srcOrd="0" destOrd="0" presId="urn:microsoft.com/office/officeart/2005/8/layout/orgChart1"/>
    <dgm:cxn modelId="{63A53A8F-0D70-4B83-88E5-1A151BAB4893}" type="presOf" srcId="{72F4B759-A88D-49D7-8D22-817FFBCE3731}" destId="{777B987C-CB40-417C-8F56-BB0496E29A5D}" srcOrd="0" destOrd="0" presId="urn:microsoft.com/office/officeart/2005/8/layout/orgChart1"/>
    <dgm:cxn modelId="{5FD6E952-E158-46C5-8832-FE7E56A042F7}" type="presOf" srcId="{7A20778F-559A-4BC7-902C-E799B6CAB259}" destId="{EF75F61E-A219-4838-9895-7306FE71AA96}" srcOrd="1" destOrd="0" presId="urn:microsoft.com/office/officeart/2005/8/layout/orgChart1"/>
    <dgm:cxn modelId="{E3E4E948-D3EE-4D5A-A9D1-1C3449F6195F}" type="presOf" srcId="{BF5B9F24-5778-47D8-A763-4AB06E7353B5}" destId="{6D300788-B665-4020-9FBC-3B4AE29C92E9}" srcOrd="0" destOrd="0" presId="urn:microsoft.com/office/officeart/2005/8/layout/orgChart1"/>
    <dgm:cxn modelId="{F462D978-92F4-4896-BA22-844EB5F309CE}" srcId="{BF5B9F24-5778-47D8-A763-4AB06E7353B5}" destId="{B31D912C-7B2D-48A0-9A32-020D5007E3E9}" srcOrd="1" destOrd="0" parTransId="{19116ABC-6F85-4CA6-8A76-30EA58F46F1F}" sibTransId="{EFD0F403-1271-4CA6-8BE4-14197D5817C0}"/>
    <dgm:cxn modelId="{22A304BA-5544-4215-8722-1678355B1EDE}" srcId="{DCC37BAA-E39F-46AA-86F7-7E1C02043490}" destId="{BF5B9F24-5778-47D8-A763-4AB06E7353B5}" srcOrd="0" destOrd="0" parTransId="{ECEE6E77-A7A9-4577-9A20-543C2E6EB2B5}" sibTransId="{6C0E0F45-DDEE-439C-852F-764F455112A9}"/>
    <dgm:cxn modelId="{165FDC40-36C4-452D-AD99-5A820CD38994}" type="presOf" srcId="{19116ABC-6F85-4CA6-8A76-30EA58F46F1F}" destId="{C95D6B86-1A15-40B0-AFEC-369B3BFDBD8A}" srcOrd="0" destOrd="0" presId="urn:microsoft.com/office/officeart/2005/8/layout/orgChart1"/>
    <dgm:cxn modelId="{7F68D8F5-EFD0-42FC-B1FC-33C2AB440208}" type="presOf" srcId="{F24BAB8D-7358-470C-B159-D3F9651BE0D0}" destId="{5E3BE130-4E87-46C4-BEAE-C0BC5DFE8B30}" srcOrd="1" destOrd="0" presId="urn:microsoft.com/office/officeart/2005/8/layout/orgChart1"/>
    <dgm:cxn modelId="{06E6C337-FB11-4864-9CBE-51A1D7AC5891}" type="presOf" srcId="{12787EB0-97B1-4438-85AE-8A31434F6AA4}" destId="{094F5E79-0654-4212-8134-411777AB1AAC}" srcOrd="1" destOrd="0" presId="urn:microsoft.com/office/officeart/2005/8/layout/orgChart1"/>
    <dgm:cxn modelId="{C4360B61-435C-4851-83BC-FE8EF0946CC8}" type="presParOf" srcId="{167B7C25-F42D-4655-B25B-EAB0BA1AB1A3}" destId="{98B2E7B9-BCF5-412A-B407-A4FD25201D7F}" srcOrd="0" destOrd="0" presId="urn:microsoft.com/office/officeart/2005/8/layout/orgChart1"/>
    <dgm:cxn modelId="{51049601-C435-424E-80D8-6336B59B2056}" type="presParOf" srcId="{98B2E7B9-BCF5-412A-B407-A4FD25201D7F}" destId="{DD80CE74-6631-4CA6-8715-050C954A6577}" srcOrd="0" destOrd="0" presId="urn:microsoft.com/office/officeart/2005/8/layout/orgChart1"/>
    <dgm:cxn modelId="{1A3294DC-02FC-47A4-8A42-72C70CEDBCD5}" type="presParOf" srcId="{DD80CE74-6631-4CA6-8715-050C954A6577}" destId="{6D300788-B665-4020-9FBC-3B4AE29C92E9}" srcOrd="0" destOrd="0" presId="urn:microsoft.com/office/officeart/2005/8/layout/orgChart1"/>
    <dgm:cxn modelId="{C3496483-321B-498B-BBAF-F75C66963813}" type="presParOf" srcId="{DD80CE74-6631-4CA6-8715-050C954A6577}" destId="{0D2E283A-52C9-4CBA-8C80-80B20488A403}" srcOrd="1" destOrd="0" presId="urn:microsoft.com/office/officeart/2005/8/layout/orgChart1"/>
    <dgm:cxn modelId="{CB1086C5-03AC-4B70-9A04-24DF8FDFA199}" type="presParOf" srcId="{98B2E7B9-BCF5-412A-B407-A4FD25201D7F}" destId="{396E4D0C-8DCD-4AB4-9345-F75B6AF33749}" srcOrd="1" destOrd="0" presId="urn:microsoft.com/office/officeart/2005/8/layout/orgChart1"/>
    <dgm:cxn modelId="{C740D4DF-DD80-43B9-870C-F43D754F8FDB}" type="presParOf" srcId="{396E4D0C-8DCD-4AB4-9345-F75B6AF33749}" destId="{6D3568E1-63BA-4DDE-B318-5238D3C6E288}" srcOrd="0" destOrd="0" presId="urn:microsoft.com/office/officeart/2005/8/layout/orgChart1"/>
    <dgm:cxn modelId="{08EDD0CD-325B-4007-88BD-54E24138C950}" type="presParOf" srcId="{396E4D0C-8DCD-4AB4-9345-F75B6AF33749}" destId="{07164AB2-3BE9-4E35-AA99-6769AF111522}" srcOrd="1" destOrd="0" presId="urn:microsoft.com/office/officeart/2005/8/layout/orgChart1"/>
    <dgm:cxn modelId="{BFA31A09-ACE5-4823-849D-F39354D5FC51}" type="presParOf" srcId="{07164AB2-3BE9-4E35-AA99-6769AF111522}" destId="{3DACAEF4-47EC-4A95-B6B9-2366D1565D41}" srcOrd="0" destOrd="0" presId="urn:microsoft.com/office/officeart/2005/8/layout/orgChart1"/>
    <dgm:cxn modelId="{5A091E67-281C-4CB7-834E-B6840A58FEF2}" type="presParOf" srcId="{3DACAEF4-47EC-4A95-B6B9-2366D1565D41}" destId="{F10D40EC-5F58-48AD-B992-5CA7450FABF5}" srcOrd="0" destOrd="0" presId="urn:microsoft.com/office/officeart/2005/8/layout/orgChart1"/>
    <dgm:cxn modelId="{5286B065-CA0A-44D1-B96A-202717445A9C}" type="presParOf" srcId="{3DACAEF4-47EC-4A95-B6B9-2366D1565D41}" destId="{5E3BE130-4E87-46C4-BEAE-C0BC5DFE8B30}" srcOrd="1" destOrd="0" presId="urn:microsoft.com/office/officeart/2005/8/layout/orgChart1"/>
    <dgm:cxn modelId="{ED5C4A53-A70B-4C54-83BB-EBCDAB1B333F}" type="presParOf" srcId="{07164AB2-3BE9-4E35-AA99-6769AF111522}" destId="{B77DA208-832E-4217-A4F6-85BC69D7D52B}" srcOrd="1" destOrd="0" presId="urn:microsoft.com/office/officeart/2005/8/layout/orgChart1"/>
    <dgm:cxn modelId="{8D319BF4-C8BC-4EFE-9004-05A6ABA8EE90}" type="presParOf" srcId="{07164AB2-3BE9-4E35-AA99-6769AF111522}" destId="{206F31C3-1FE5-4E78-B83C-58B3A9E396B4}" srcOrd="2" destOrd="0" presId="urn:microsoft.com/office/officeart/2005/8/layout/orgChart1"/>
    <dgm:cxn modelId="{1857850C-0E6D-4DBF-BB45-8CF458A85BC1}" type="presParOf" srcId="{396E4D0C-8DCD-4AB4-9345-F75B6AF33749}" destId="{C95D6B86-1A15-40B0-AFEC-369B3BFDBD8A}" srcOrd="2" destOrd="0" presId="urn:microsoft.com/office/officeart/2005/8/layout/orgChart1"/>
    <dgm:cxn modelId="{9D07990E-D4C6-44FB-BE7D-4C8C747989E0}" type="presParOf" srcId="{396E4D0C-8DCD-4AB4-9345-F75B6AF33749}" destId="{9381C5FD-F0F0-4C5A-B82D-AFCE610D09F6}" srcOrd="3" destOrd="0" presId="urn:microsoft.com/office/officeart/2005/8/layout/orgChart1"/>
    <dgm:cxn modelId="{A05722D2-F157-4EDA-B469-007B9702E3DE}" type="presParOf" srcId="{9381C5FD-F0F0-4C5A-B82D-AFCE610D09F6}" destId="{6BC62D20-A3B4-4E05-8190-617528282EF1}" srcOrd="0" destOrd="0" presId="urn:microsoft.com/office/officeart/2005/8/layout/orgChart1"/>
    <dgm:cxn modelId="{065C9ADD-1460-4423-A4E0-4195A22C5A38}" type="presParOf" srcId="{6BC62D20-A3B4-4E05-8190-617528282EF1}" destId="{11E10A75-45B3-4DA5-9444-EDE61C1D6F1C}" srcOrd="0" destOrd="0" presId="urn:microsoft.com/office/officeart/2005/8/layout/orgChart1"/>
    <dgm:cxn modelId="{651DD321-7BB5-4130-A98D-5D25E6D12EE3}" type="presParOf" srcId="{6BC62D20-A3B4-4E05-8190-617528282EF1}" destId="{CD2450EB-C225-45BC-86CA-CD5934719745}" srcOrd="1" destOrd="0" presId="urn:microsoft.com/office/officeart/2005/8/layout/orgChart1"/>
    <dgm:cxn modelId="{8F2C1A2D-7389-4798-8F02-6BB62EF141C0}" type="presParOf" srcId="{9381C5FD-F0F0-4C5A-B82D-AFCE610D09F6}" destId="{69FF9F3D-E864-4AD1-A84C-B52330357870}" srcOrd="1" destOrd="0" presId="urn:microsoft.com/office/officeart/2005/8/layout/orgChart1"/>
    <dgm:cxn modelId="{EA348FE1-34A9-4F1A-A94E-241CC0620D99}" type="presParOf" srcId="{9381C5FD-F0F0-4C5A-B82D-AFCE610D09F6}" destId="{ED49474A-F3A9-4BF9-9495-A66F05A01CBD}" srcOrd="2" destOrd="0" presId="urn:microsoft.com/office/officeart/2005/8/layout/orgChart1"/>
    <dgm:cxn modelId="{DF67BACE-0FD6-4152-9F00-B1ABD1BBF57D}" type="presParOf" srcId="{396E4D0C-8DCD-4AB4-9345-F75B6AF33749}" destId="{5129A3AE-5720-4B9D-A676-97E209FF88B0}" srcOrd="4" destOrd="0" presId="urn:microsoft.com/office/officeart/2005/8/layout/orgChart1"/>
    <dgm:cxn modelId="{87DB16E7-9D52-4143-B781-857B41CDF6B1}" type="presParOf" srcId="{396E4D0C-8DCD-4AB4-9345-F75B6AF33749}" destId="{B9E62793-C863-459E-9C7F-F61A6B7084B3}" srcOrd="5" destOrd="0" presId="urn:microsoft.com/office/officeart/2005/8/layout/orgChart1"/>
    <dgm:cxn modelId="{5B195963-A8A6-4472-B63A-F21916C2F9D5}" type="presParOf" srcId="{B9E62793-C863-459E-9C7F-F61A6B7084B3}" destId="{2C5DE17A-EE03-4644-86D7-CE9A9D871483}" srcOrd="0" destOrd="0" presId="urn:microsoft.com/office/officeart/2005/8/layout/orgChart1"/>
    <dgm:cxn modelId="{F58DAE04-85A7-4734-81BD-EF9F3C6263B1}" type="presParOf" srcId="{2C5DE17A-EE03-4644-86D7-CE9A9D871483}" destId="{E744B0D3-4A47-48C5-9A6D-E212F1DA7626}" srcOrd="0" destOrd="0" presId="urn:microsoft.com/office/officeart/2005/8/layout/orgChart1"/>
    <dgm:cxn modelId="{3652A9ED-6539-4F30-9B3B-2DF91F59ECB4}" type="presParOf" srcId="{2C5DE17A-EE03-4644-86D7-CE9A9D871483}" destId="{094F5E79-0654-4212-8134-411777AB1AAC}" srcOrd="1" destOrd="0" presId="urn:microsoft.com/office/officeart/2005/8/layout/orgChart1"/>
    <dgm:cxn modelId="{B777A60B-08F6-48B5-88A9-C839E1E8C069}" type="presParOf" srcId="{B9E62793-C863-459E-9C7F-F61A6B7084B3}" destId="{C1506473-6DE1-4EB0-8F79-1080BDFF3A86}" srcOrd="1" destOrd="0" presId="urn:microsoft.com/office/officeart/2005/8/layout/orgChart1"/>
    <dgm:cxn modelId="{3C9CD945-40D9-4BCC-8A1C-2BF30BEA8B61}" type="presParOf" srcId="{B9E62793-C863-459E-9C7F-F61A6B7084B3}" destId="{A1F4EF50-76BD-4639-998D-A7687258B2DB}" srcOrd="2" destOrd="0" presId="urn:microsoft.com/office/officeart/2005/8/layout/orgChart1"/>
    <dgm:cxn modelId="{FB02A5FF-8EE1-4D6E-99CE-D3A5BDFB7C34}" type="presParOf" srcId="{396E4D0C-8DCD-4AB4-9345-F75B6AF33749}" destId="{777B987C-CB40-417C-8F56-BB0496E29A5D}" srcOrd="6" destOrd="0" presId="urn:microsoft.com/office/officeart/2005/8/layout/orgChart1"/>
    <dgm:cxn modelId="{21B40298-CF96-418C-84D3-0DD075928931}" type="presParOf" srcId="{396E4D0C-8DCD-4AB4-9345-F75B6AF33749}" destId="{5FDA4949-216E-4E01-AAAD-7447A489E89F}" srcOrd="7" destOrd="0" presId="urn:microsoft.com/office/officeart/2005/8/layout/orgChart1"/>
    <dgm:cxn modelId="{0C5C14F3-C467-4336-BE9A-A42373394D42}" type="presParOf" srcId="{5FDA4949-216E-4E01-AAAD-7447A489E89F}" destId="{1C1A2040-1C35-46E4-8C7F-55CB8987B0FE}" srcOrd="0" destOrd="0" presId="urn:microsoft.com/office/officeart/2005/8/layout/orgChart1"/>
    <dgm:cxn modelId="{878A7280-C6C5-4616-9F9C-D452E385D5E3}" type="presParOf" srcId="{1C1A2040-1C35-46E4-8C7F-55CB8987B0FE}" destId="{2E14AF5C-2DD2-443E-ABF8-85DAFA6FCE28}" srcOrd="0" destOrd="0" presId="urn:microsoft.com/office/officeart/2005/8/layout/orgChart1"/>
    <dgm:cxn modelId="{2B57C308-9AE4-4367-8FCE-FB4EA4505EC5}" type="presParOf" srcId="{1C1A2040-1C35-46E4-8C7F-55CB8987B0FE}" destId="{EF75F61E-A219-4838-9895-7306FE71AA96}" srcOrd="1" destOrd="0" presId="urn:microsoft.com/office/officeart/2005/8/layout/orgChart1"/>
    <dgm:cxn modelId="{8DDF0AF1-7849-4017-B570-ACC336188970}" type="presParOf" srcId="{5FDA4949-216E-4E01-AAAD-7447A489E89F}" destId="{A49960FA-9CCA-4A89-AD84-A713C73C83A8}" srcOrd="1" destOrd="0" presId="urn:microsoft.com/office/officeart/2005/8/layout/orgChart1"/>
    <dgm:cxn modelId="{F07A8846-33E7-420A-AA5E-2BB0ABA9FD19}" type="presParOf" srcId="{5FDA4949-216E-4E01-AAAD-7447A489E89F}" destId="{0448872B-22AA-4163-937A-65C9C90D6C5D}" srcOrd="2" destOrd="0" presId="urn:microsoft.com/office/officeart/2005/8/layout/orgChart1"/>
    <dgm:cxn modelId="{5566D09B-2C70-44DF-905C-664D4C0D6990}" type="presParOf" srcId="{98B2E7B9-BCF5-412A-B407-A4FD25201D7F}" destId="{6FA32B75-EF22-4CEA-93B1-EF8AD623473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537C4F-3979-4C72-8334-99C4D223A95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19B270-C148-46F7-A3A2-F0AA3420CA64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рамках осуществления полномочий по рассмотрению обращений о включении информации в реестр недобросовестных поставщиков в отношении участников закупок, уклонившихся от заключения контрактов, а также о поставщиках (подрядчиках, исполнителях), с которыми контракты расторгнуты в случае одностороннего отказа заказчика от исполнения контракта, Курганским УФАС России по состоянию 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23.05.2019 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г. рассмотрено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55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таких </a:t>
          </a:r>
          <a:r>
            <a: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обращений</a:t>
          </a:r>
          <a:endParaRPr lang="ru-RU" sz="18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19027B-4658-452A-BDF4-7776DD77CE22}" type="parTrans" cxnId="{84952CDF-9B9F-4208-B461-15313653E5F3}">
      <dgm:prSet/>
      <dgm:spPr/>
      <dgm:t>
        <a:bodyPr/>
        <a:lstStyle/>
        <a:p>
          <a:endParaRPr lang="ru-RU"/>
        </a:p>
      </dgm:t>
    </dgm:pt>
    <dgm:pt modelId="{CDB2B752-118C-41AF-A2B0-0A623ACADEDD}" type="sibTrans" cxnId="{84952CDF-9B9F-4208-B461-15313653E5F3}">
      <dgm:prSet/>
      <dgm:spPr/>
      <dgm:t>
        <a:bodyPr/>
        <a:lstStyle/>
        <a:p>
          <a:endParaRPr lang="ru-RU"/>
        </a:p>
      </dgm:t>
    </dgm:pt>
    <dgm:pt modelId="{47F4EA85-B7F5-401C-826C-40ECE33C5E7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включена 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информация</a:t>
          </a: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отношении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8 </a:t>
          </a:r>
          <a:endParaRPr lang="ru-RU" sz="1800" b="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хозяйствующих субъектов, а также их учредителей</a:t>
          </a:r>
          <a:endParaRPr lang="ru-RU" sz="18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7DF324-9E93-46DF-A4D9-4D434A4227EE}" type="parTrans" cxnId="{3EDA78CC-19CA-4971-9C90-1E28B9C74AFD}">
      <dgm:prSet/>
      <dgm:spPr/>
      <dgm:t>
        <a:bodyPr/>
        <a:lstStyle/>
        <a:p>
          <a:endParaRPr lang="ru-RU"/>
        </a:p>
      </dgm:t>
    </dgm:pt>
    <dgm:pt modelId="{FD55193F-110F-4AEA-B4A1-E059CC26048D}" type="sibTrans" cxnId="{3EDA78CC-19CA-4971-9C90-1E28B9C74AFD}">
      <dgm:prSet/>
      <dgm:spPr/>
      <dgm:t>
        <a:bodyPr/>
        <a:lstStyle/>
        <a:p>
          <a:endParaRPr lang="ru-RU"/>
        </a:p>
      </dgm:t>
    </dgm:pt>
    <dgm:pt modelId="{6710342B-665C-46EF-90D0-AED4E7A4741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Отказано 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 включении в отношении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37 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хозяйствующих субъектов</a:t>
          </a:r>
          <a:endParaRPr lang="ru-RU" sz="18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EEC1484-264A-47B1-AEC3-2DF55E827DA4}" type="parTrans" cxnId="{2B84A7EC-8BAD-418D-95D7-9AE181B86888}">
      <dgm:prSet/>
      <dgm:spPr/>
      <dgm:t>
        <a:bodyPr/>
        <a:lstStyle/>
        <a:p>
          <a:endParaRPr lang="ru-RU"/>
        </a:p>
      </dgm:t>
    </dgm:pt>
    <dgm:pt modelId="{4586694C-998A-4314-8DD6-324968B408F7}" type="sibTrans" cxnId="{2B84A7EC-8BAD-418D-95D7-9AE181B86888}">
      <dgm:prSet/>
      <dgm:spPr/>
      <dgm:t>
        <a:bodyPr/>
        <a:lstStyle/>
        <a:p>
          <a:endParaRPr lang="ru-RU"/>
        </a:p>
      </dgm:t>
    </dgm:pt>
    <dgm:pt modelId="{5055329E-52D9-42AC-95F7-4635B02B0C8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Возвращено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10 </a:t>
          </a:r>
          <a:r>
            <a:rPr lang="ru-RU" sz="1800" b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обращений</a:t>
          </a:r>
          <a:endParaRPr lang="ru-RU" sz="18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97C907-E11A-483B-824C-123A78A8F3BA}" type="parTrans" cxnId="{0D5B8E01-379D-4F67-91EA-167D941B7273}">
      <dgm:prSet/>
      <dgm:spPr/>
      <dgm:t>
        <a:bodyPr/>
        <a:lstStyle/>
        <a:p>
          <a:endParaRPr lang="ru-RU"/>
        </a:p>
      </dgm:t>
    </dgm:pt>
    <dgm:pt modelId="{EAA0BC1E-9214-45DC-A83D-393B6CA0CC5E}" type="sibTrans" cxnId="{0D5B8E01-379D-4F67-91EA-167D941B7273}">
      <dgm:prSet/>
      <dgm:spPr/>
      <dgm:t>
        <a:bodyPr/>
        <a:lstStyle/>
        <a:p>
          <a:endParaRPr lang="ru-RU"/>
        </a:p>
      </dgm:t>
    </dgm:pt>
    <dgm:pt modelId="{57E060CE-8ABD-4FA0-AB9F-85FBD4D9602E}" type="pres">
      <dgm:prSet presAssocID="{AA537C4F-3979-4C72-8334-99C4D223A95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D0F7C1-BC4B-4E6E-9402-2CD01B81EDEA}" type="pres">
      <dgm:prSet presAssocID="{5C19B270-C148-46F7-A3A2-F0AA3420CA64}" presName="roof" presStyleLbl="dkBgShp" presStyleIdx="0" presStyleCnt="2" custScaleY="126893"/>
      <dgm:spPr/>
      <dgm:t>
        <a:bodyPr/>
        <a:lstStyle/>
        <a:p>
          <a:endParaRPr lang="ru-RU"/>
        </a:p>
      </dgm:t>
    </dgm:pt>
    <dgm:pt modelId="{12C24647-5817-4B73-8056-E580CF1D928D}" type="pres">
      <dgm:prSet presAssocID="{5C19B270-C148-46F7-A3A2-F0AA3420CA64}" presName="pillars" presStyleCnt="0"/>
      <dgm:spPr/>
    </dgm:pt>
    <dgm:pt modelId="{6599FD84-078F-4E6B-A60E-596165A0D4DC}" type="pres">
      <dgm:prSet presAssocID="{5C19B270-C148-46F7-A3A2-F0AA3420CA64}" presName="pillar1" presStyleLbl="node1" presStyleIdx="0" presStyleCnt="3" custScaleX="83887" custScaleY="89846" custLinFactNeighborX="-496" custLinFactNeighborY="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67398-CE8B-49A4-A58E-10D1603FF39A}" type="pres">
      <dgm:prSet presAssocID="{6710342B-665C-46EF-90D0-AED4E7A47415}" presName="pillarX" presStyleLbl="node1" presStyleIdx="1" presStyleCnt="3" custScaleX="83131" custScaleY="91015" custLinFactNeighborY="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48730-B0CF-46FC-AFCF-F3951171DE52}" type="pres">
      <dgm:prSet presAssocID="{5055329E-52D9-42AC-95F7-4635B02B0C80}" presName="pillarX" presStyleLbl="node1" presStyleIdx="2" presStyleCnt="3" custScaleX="60596" custScaleY="89563" custLinFactNeighborX="506" custLinFactNeighborY="2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A6FEF-9F51-4F5C-86EE-95A01D4F3720}" type="pres">
      <dgm:prSet presAssocID="{5C19B270-C148-46F7-A3A2-F0AA3420CA64}" presName="base" presStyleLbl="dkBgShp" presStyleIdx="1" presStyleCnt="2" custScaleY="54108"/>
      <dgm:spPr/>
    </dgm:pt>
  </dgm:ptLst>
  <dgm:cxnLst>
    <dgm:cxn modelId="{2B84A7EC-8BAD-418D-95D7-9AE181B86888}" srcId="{5C19B270-C148-46F7-A3A2-F0AA3420CA64}" destId="{6710342B-665C-46EF-90D0-AED4E7A47415}" srcOrd="1" destOrd="0" parTransId="{EEEC1484-264A-47B1-AEC3-2DF55E827DA4}" sibTransId="{4586694C-998A-4314-8DD6-324968B408F7}"/>
    <dgm:cxn modelId="{C2349CC9-8560-4EC0-B78A-0C1FFAB46D1F}" type="presOf" srcId="{47F4EA85-B7F5-401C-826C-40ECE33C5E74}" destId="{6599FD84-078F-4E6B-A60E-596165A0D4DC}" srcOrd="0" destOrd="0" presId="urn:microsoft.com/office/officeart/2005/8/layout/hList3"/>
    <dgm:cxn modelId="{4CD4AAD0-8A54-4032-85F8-FBF67323665C}" type="presOf" srcId="{5C19B270-C148-46F7-A3A2-F0AA3420CA64}" destId="{C2D0F7C1-BC4B-4E6E-9402-2CD01B81EDEA}" srcOrd="0" destOrd="0" presId="urn:microsoft.com/office/officeart/2005/8/layout/hList3"/>
    <dgm:cxn modelId="{0D5B8E01-379D-4F67-91EA-167D941B7273}" srcId="{5C19B270-C148-46F7-A3A2-F0AA3420CA64}" destId="{5055329E-52D9-42AC-95F7-4635B02B0C80}" srcOrd="2" destOrd="0" parTransId="{0697C907-E11A-483B-824C-123A78A8F3BA}" sibTransId="{EAA0BC1E-9214-45DC-A83D-393B6CA0CC5E}"/>
    <dgm:cxn modelId="{3EDA78CC-19CA-4971-9C90-1E28B9C74AFD}" srcId="{5C19B270-C148-46F7-A3A2-F0AA3420CA64}" destId="{47F4EA85-B7F5-401C-826C-40ECE33C5E74}" srcOrd="0" destOrd="0" parTransId="{D57DF324-9E93-46DF-A4D9-4D434A4227EE}" sibTransId="{FD55193F-110F-4AEA-B4A1-E059CC26048D}"/>
    <dgm:cxn modelId="{C06C3DFE-E81B-40A0-B2BA-D85AEA722BC3}" type="presOf" srcId="{6710342B-665C-46EF-90D0-AED4E7A47415}" destId="{7A067398-CE8B-49A4-A58E-10D1603FF39A}" srcOrd="0" destOrd="0" presId="urn:microsoft.com/office/officeart/2005/8/layout/hList3"/>
    <dgm:cxn modelId="{84952CDF-9B9F-4208-B461-15313653E5F3}" srcId="{AA537C4F-3979-4C72-8334-99C4D223A951}" destId="{5C19B270-C148-46F7-A3A2-F0AA3420CA64}" srcOrd="0" destOrd="0" parTransId="{A019027B-4658-452A-BDF4-7776DD77CE22}" sibTransId="{CDB2B752-118C-41AF-A2B0-0A623ACADEDD}"/>
    <dgm:cxn modelId="{941F1E8B-54D6-49C0-BFF2-5EBEB58E43D1}" type="presOf" srcId="{AA537C4F-3979-4C72-8334-99C4D223A951}" destId="{57E060CE-8ABD-4FA0-AB9F-85FBD4D9602E}" srcOrd="0" destOrd="0" presId="urn:microsoft.com/office/officeart/2005/8/layout/hList3"/>
    <dgm:cxn modelId="{F757A0B9-E4C4-4934-90AA-5431511FEA21}" type="presOf" srcId="{5055329E-52D9-42AC-95F7-4635B02B0C80}" destId="{A8048730-B0CF-46FC-AFCF-F3951171DE52}" srcOrd="0" destOrd="0" presId="urn:microsoft.com/office/officeart/2005/8/layout/hList3"/>
    <dgm:cxn modelId="{915FEC44-4BB2-4EE6-B866-CAB5C4A1C332}" type="presParOf" srcId="{57E060CE-8ABD-4FA0-AB9F-85FBD4D9602E}" destId="{C2D0F7C1-BC4B-4E6E-9402-2CD01B81EDEA}" srcOrd="0" destOrd="0" presId="urn:microsoft.com/office/officeart/2005/8/layout/hList3"/>
    <dgm:cxn modelId="{D2423F63-6971-490B-9482-BA0385015A55}" type="presParOf" srcId="{57E060CE-8ABD-4FA0-AB9F-85FBD4D9602E}" destId="{12C24647-5817-4B73-8056-E580CF1D928D}" srcOrd="1" destOrd="0" presId="urn:microsoft.com/office/officeart/2005/8/layout/hList3"/>
    <dgm:cxn modelId="{79913E25-8F88-413D-A14C-DCCF0C42D75D}" type="presParOf" srcId="{12C24647-5817-4B73-8056-E580CF1D928D}" destId="{6599FD84-078F-4E6B-A60E-596165A0D4DC}" srcOrd="0" destOrd="0" presId="urn:microsoft.com/office/officeart/2005/8/layout/hList3"/>
    <dgm:cxn modelId="{9B46A16E-D45D-40DC-A09A-C6999A01B4EC}" type="presParOf" srcId="{12C24647-5817-4B73-8056-E580CF1D928D}" destId="{7A067398-CE8B-49A4-A58E-10D1603FF39A}" srcOrd="1" destOrd="0" presId="urn:microsoft.com/office/officeart/2005/8/layout/hList3"/>
    <dgm:cxn modelId="{9EB8567F-3769-4CAE-8EB1-0197152A413C}" type="presParOf" srcId="{12C24647-5817-4B73-8056-E580CF1D928D}" destId="{A8048730-B0CF-46FC-AFCF-F3951171DE52}" srcOrd="2" destOrd="0" presId="urn:microsoft.com/office/officeart/2005/8/layout/hList3"/>
    <dgm:cxn modelId="{99A3589C-30A3-4DCB-A1CB-66A18B332005}" type="presParOf" srcId="{57E060CE-8ABD-4FA0-AB9F-85FBD4D9602E}" destId="{6C6A6FEF-9F51-4F5C-86EE-95A01D4F372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B9BA3A-9662-46D6-A742-22E528A6D4B6}">
      <dsp:nvSpPr>
        <dsp:cNvPr id="0" name=""/>
        <dsp:cNvSpPr/>
      </dsp:nvSpPr>
      <dsp:spPr>
        <a:xfrm>
          <a:off x="62469" y="4190288"/>
          <a:ext cx="3197857" cy="820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</a:rPr>
            <a:t>На основании поступивших обращений из правоохранительных органов проведены проверки </a:t>
          </a:r>
          <a:r>
            <a:rPr lang="ru-RU" sz="1200" b="1" kern="1200" dirty="0" smtClean="0">
              <a:solidFill>
                <a:srgbClr val="FF0000"/>
              </a:solidFill>
            </a:rPr>
            <a:t>1 закупка на сумму 27 млн.руб.</a:t>
          </a:r>
          <a:endParaRPr lang="ru-RU" sz="1200" b="1" kern="1200" dirty="0">
            <a:solidFill>
              <a:srgbClr val="FF0000"/>
            </a:solidFill>
          </a:endParaRPr>
        </a:p>
      </dsp:txBody>
      <dsp:txXfrm>
        <a:off x="62469" y="4190288"/>
        <a:ext cx="3197857" cy="820371"/>
      </dsp:txXfrm>
    </dsp:sp>
    <dsp:sp modelId="{60672CDE-577B-47CC-AA6F-577C75D9CE51}">
      <dsp:nvSpPr>
        <dsp:cNvPr id="0" name=""/>
        <dsp:cNvSpPr/>
      </dsp:nvSpPr>
      <dsp:spPr>
        <a:xfrm rot="10800000">
          <a:off x="0" y="2219459"/>
          <a:ext cx="8670275" cy="208756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Курганским УФАС России осуществлена проверка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0" y="2219459"/>
        <a:ext cx="8670275" cy="732737"/>
      </dsp:txXfrm>
    </dsp:sp>
    <dsp:sp modelId="{BE2843A4-B446-450C-838F-C65237A15395}">
      <dsp:nvSpPr>
        <dsp:cNvPr id="0" name=""/>
        <dsp:cNvSpPr/>
      </dsp:nvSpPr>
      <dsp:spPr>
        <a:xfrm>
          <a:off x="232" y="2832568"/>
          <a:ext cx="3175149" cy="86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50 </a:t>
          </a:r>
          <a:r>
            <a:rPr lang="ru-RU" sz="2000" b="1" kern="1200" dirty="0" smtClean="0">
              <a:solidFill>
                <a:srgbClr val="C00000"/>
              </a:solidFill>
            </a:rPr>
            <a:t>закупок </a:t>
          </a:r>
          <a:r>
            <a:rPr lang="ru-RU" sz="2000" b="1" kern="1200" dirty="0" smtClean="0">
              <a:solidFill>
                <a:srgbClr val="C00000"/>
              </a:solidFill>
            </a:rPr>
            <a:t>(0,6%)</a:t>
          </a:r>
          <a:endParaRPr lang="ru-RU" sz="2000" b="1" kern="1200" dirty="0" smtClean="0">
            <a:solidFill>
              <a:srgbClr val="C00000"/>
            </a:solidFill>
          </a:endParaRPr>
        </a:p>
      </dsp:txBody>
      <dsp:txXfrm>
        <a:off x="232" y="2832568"/>
        <a:ext cx="3175149" cy="867390"/>
      </dsp:txXfrm>
    </dsp:sp>
    <dsp:sp modelId="{E98590B0-CFA9-47EA-9CA2-2655AB367031}">
      <dsp:nvSpPr>
        <dsp:cNvPr id="0" name=""/>
        <dsp:cNvSpPr/>
      </dsp:nvSpPr>
      <dsp:spPr>
        <a:xfrm>
          <a:off x="3175382" y="2832568"/>
          <a:ext cx="5494659" cy="86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на сумму </a:t>
          </a:r>
          <a:r>
            <a:rPr lang="ru-RU" sz="1800" b="1" kern="1200" dirty="0" smtClean="0">
              <a:solidFill>
                <a:srgbClr val="C00000"/>
              </a:solidFill>
            </a:rPr>
            <a:t>1 534,34 </a:t>
          </a:r>
          <a:r>
            <a:rPr lang="ru-RU" sz="1800" b="1" kern="1200" dirty="0" smtClean="0">
              <a:solidFill>
                <a:srgbClr val="C00000"/>
              </a:solidFill>
            </a:rPr>
            <a:t>млн. рублей </a:t>
          </a:r>
          <a:r>
            <a:rPr lang="ru-RU" sz="1800" b="1" kern="1200" dirty="0" smtClean="0">
              <a:solidFill>
                <a:srgbClr val="C00000"/>
              </a:solidFill>
            </a:rPr>
            <a:t>(15,3 %)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3175382" y="2832568"/>
        <a:ext cx="5494659" cy="867390"/>
      </dsp:txXfrm>
    </dsp:sp>
    <dsp:sp modelId="{690092CA-A182-458B-94D6-1E704F84D803}">
      <dsp:nvSpPr>
        <dsp:cNvPr id="0" name=""/>
        <dsp:cNvSpPr/>
      </dsp:nvSpPr>
      <dsp:spPr>
        <a:xfrm rot="10800000">
          <a:off x="0" y="355"/>
          <a:ext cx="8670275" cy="227798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solidFill>
                <a:srgbClr val="002060"/>
              </a:solidFill>
            </a:rPr>
            <a:t>За отчетный период в Курганской области осуществлено</a:t>
          </a:r>
          <a:r>
            <a:rPr lang="ru-RU" sz="1800" u="none" kern="1200" dirty="0" smtClean="0">
              <a:solidFill>
                <a:srgbClr val="002060"/>
              </a:solidFill>
            </a:rPr>
            <a:t> </a:t>
          </a:r>
          <a:endParaRPr lang="ru-RU" sz="1800" u="none" kern="1200" dirty="0">
            <a:solidFill>
              <a:srgbClr val="002060"/>
            </a:solidFill>
          </a:endParaRPr>
        </a:p>
      </dsp:txBody>
      <dsp:txXfrm>
        <a:off x="0" y="355"/>
        <a:ext cx="8670275" cy="799572"/>
      </dsp:txXfrm>
    </dsp:sp>
    <dsp:sp modelId="{001A44C0-7BFC-4BBD-B735-E98F1878C14F}">
      <dsp:nvSpPr>
        <dsp:cNvPr id="0" name=""/>
        <dsp:cNvSpPr/>
      </dsp:nvSpPr>
      <dsp:spPr>
        <a:xfrm>
          <a:off x="131" y="753556"/>
          <a:ext cx="2548586" cy="7776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8 170 </a:t>
          </a:r>
          <a:r>
            <a:rPr lang="ru-RU" sz="2000" b="1" kern="1200" dirty="0" smtClean="0">
              <a:solidFill>
                <a:srgbClr val="C00000"/>
              </a:solidFill>
            </a:rPr>
            <a:t>закупки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131" y="753556"/>
        <a:ext cx="2548586" cy="777620"/>
      </dsp:txXfrm>
    </dsp:sp>
    <dsp:sp modelId="{AF9DF31B-25D0-476E-B395-35D0F0D650E8}">
      <dsp:nvSpPr>
        <dsp:cNvPr id="0" name=""/>
        <dsp:cNvSpPr/>
      </dsp:nvSpPr>
      <dsp:spPr>
        <a:xfrm>
          <a:off x="2548718" y="753556"/>
          <a:ext cx="6121424" cy="7776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на сумму 10 </a:t>
          </a:r>
          <a:r>
            <a:rPr lang="ru-RU" sz="1800" b="1" kern="1200" dirty="0" smtClean="0">
              <a:solidFill>
                <a:srgbClr val="C00000"/>
              </a:solidFill>
            </a:rPr>
            <a:t>044,67 </a:t>
          </a:r>
          <a:r>
            <a:rPr lang="ru-RU" sz="1800" b="1" kern="1200" dirty="0" smtClean="0">
              <a:solidFill>
                <a:srgbClr val="C00000"/>
              </a:solidFill>
            </a:rPr>
            <a:t>млн. рублей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2548718" y="753556"/>
        <a:ext cx="6121424" cy="7776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42B0C9-2215-40C8-8B99-E699814F2D9B}">
      <dsp:nvSpPr>
        <dsp:cNvPr id="0" name=""/>
        <dsp:cNvSpPr/>
      </dsp:nvSpPr>
      <dsp:spPr>
        <a:xfrm>
          <a:off x="0" y="1485316"/>
          <a:ext cx="8827718" cy="331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rgbClr val="002060"/>
            </a:solidFill>
          </a:endParaRPr>
        </a:p>
      </dsp:txBody>
      <dsp:txXfrm>
        <a:off x="0" y="1485316"/>
        <a:ext cx="8827718" cy="178895"/>
      </dsp:txXfrm>
    </dsp:sp>
    <dsp:sp modelId="{0C2F1916-6BC4-41E2-88FA-D426546DC0E2}">
      <dsp:nvSpPr>
        <dsp:cNvPr id="0" name=""/>
        <dsp:cNvSpPr/>
      </dsp:nvSpPr>
      <dsp:spPr>
        <a:xfrm>
          <a:off x="0" y="1693077"/>
          <a:ext cx="8827718" cy="9686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всего с нарушением требований законодательства о контрактной системе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за </a:t>
          </a:r>
          <a:r>
            <a:rPr lang="ru-RU" sz="1600" b="1" kern="1200" dirty="0" smtClean="0">
              <a:solidFill>
                <a:srgbClr val="C00000"/>
              </a:solidFill>
            </a:rPr>
            <a:t>2019 </a:t>
          </a:r>
          <a:r>
            <a:rPr lang="ru-RU" sz="1600" b="1" kern="1200" dirty="0" smtClean="0">
              <a:solidFill>
                <a:srgbClr val="C00000"/>
              </a:solidFill>
            </a:rPr>
            <a:t>г. осуществлено </a:t>
          </a:r>
          <a:r>
            <a:rPr lang="ru-RU" sz="1600" b="1" kern="1200" dirty="0" smtClean="0">
              <a:solidFill>
                <a:srgbClr val="C00000"/>
              </a:solidFill>
            </a:rPr>
            <a:t>12 </a:t>
          </a:r>
          <a:r>
            <a:rPr lang="ru-RU" sz="1600" b="1" kern="1200" dirty="0" smtClean="0">
              <a:solidFill>
                <a:srgbClr val="C00000"/>
              </a:solidFill>
            </a:rPr>
            <a:t>закупок </a:t>
          </a:r>
          <a:r>
            <a:rPr lang="ru-RU" sz="1600" b="0" kern="1200" dirty="0" smtClean="0">
              <a:solidFill>
                <a:srgbClr val="C00000"/>
              </a:solidFill>
            </a:rPr>
            <a:t>(по состоянию на </a:t>
          </a:r>
          <a:r>
            <a:rPr lang="ru-RU" sz="1600" b="0" kern="1200" dirty="0" smtClean="0">
              <a:solidFill>
                <a:srgbClr val="C00000"/>
              </a:solidFill>
            </a:rPr>
            <a:t>23.05.2019г</a:t>
          </a:r>
          <a:r>
            <a:rPr lang="ru-RU" sz="1600" b="0" kern="1200" dirty="0" smtClean="0">
              <a:solidFill>
                <a:srgbClr val="C00000"/>
              </a:solidFill>
            </a:rPr>
            <a:t>.)</a:t>
          </a:r>
          <a:endParaRPr lang="ru-RU" sz="1600" b="0" kern="1200" dirty="0">
            <a:solidFill>
              <a:srgbClr val="C00000"/>
            </a:solidFill>
          </a:endParaRPr>
        </a:p>
      </dsp:txBody>
      <dsp:txXfrm>
        <a:off x="0" y="1693077"/>
        <a:ext cx="8827718" cy="968678"/>
      </dsp:txXfrm>
    </dsp:sp>
    <dsp:sp modelId="{24583BC0-A7A2-4D99-BE6B-A73BC8D4D897}">
      <dsp:nvSpPr>
        <dsp:cNvPr id="0" name=""/>
        <dsp:cNvSpPr/>
      </dsp:nvSpPr>
      <dsp:spPr>
        <a:xfrm rot="10800000">
          <a:off x="0" y="420"/>
          <a:ext cx="8827718" cy="151648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в результате проведенных проверок</a:t>
          </a:r>
          <a:r>
            <a:rPr lang="ru-RU" sz="1600" kern="1200" dirty="0" smtClean="0">
              <a:solidFill>
                <a:srgbClr val="002060"/>
              </a:solidFill>
            </a:rPr>
            <a:t> </a:t>
          </a:r>
          <a:r>
            <a:rPr lang="ru-RU" sz="1600" b="1" kern="1200" dirty="0" smtClean="0">
              <a:solidFill>
                <a:srgbClr val="002060"/>
              </a:solidFill>
            </a:rPr>
            <a:t>Комиссией Курганского УФАС России в действиях заказчиков выявлено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19 нарушений </a:t>
          </a:r>
          <a:r>
            <a:rPr lang="ru-RU" sz="1600" b="1" kern="1200" dirty="0" smtClean="0">
              <a:solidFill>
                <a:srgbClr val="C00000"/>
              </a:solidFill>
            </a:rPr>
            <a:t>требований законодательства о контрактной системе</a:t>
          </a:r>
          <a:endParaRPr lang="ru-RU" sz="1600" b="1" u="none" kern="1200" dirty="0">
            <a:solidFill>
              <a:srgbClr val="C00000"/>
            </a:solidFill>
          </a:endParaRPr>
        </a:p>
      </dsp:txBody>
      <dsp:txXfrm rot="10800000">
        <a:off x="0" y="420"/>
        <a:ext cx="8827718" cy="15164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7B987C-CB40-417C-8F56-BB0496E29A5D}">
      <dsp:nvSpPr>
        <dsp:cNvPr id="0" name=""/>
        <dsp:cNvSpPr/>
      </dsp:nvSpPr>
      <dsp:spPr>
        <a:xfrm>
          <a:off x="721255" y="994153"/>
          <a:ext cx="1042467" cy="3996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6488"/>
              </a:lnTo>
              <a:lnTo>
                <a:pt x="1042467" y="3996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9A3AE-5720-4B9D-A676-97E209FF88B0}">
      <dsp:nvSpPr>
        <dsp:cNvPr id="0" name=""/>
        <dsp:cNvSpPr/>
      </dsp:nvSpPr>
      <dsp:spPr>
        <a:xfrm>
          <a:off x="721255" y="994153"/>
          <a:ext cx="1042467" cy="312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731"/>
              </a:lnTo>
              <a:lnTo>
                <a:pt x="1042467" y="31277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D6B86-1A15-40B0-AFEC-369B3BFDBD8A}">
      <dsp:nvSpPr>
        <dsp:cNvPr id="0" name=""/>
        <dsp:cNvSpPr/>
      </dsp:nvSpPr>
      <dsp:spPr>
        <a:xfrm>
          <a:off x="721255" y="994153"/>
          <a:ext cx="1042467" cy="2046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6515"/>
              </a:lnTo>
              <a:lnTo>
                <a:pt x="1042467" y="20465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568E1-63BA-4DDE-B318-5238D3C6E288}">
      <dsp:nvSpPr>
        <dsp:cNvPr id="0" name=""/>
        <dsp:cNvSpPr/>
      </dsp:nvSpPr>
      <dsp:spPr>
        <a:xfrm>
          <a:off x="721255" y="994153"/>
          <a:ext cx="1053479" cy="775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096"/>
              </a:lnTo>
              <a:lnTo>
                <a:pt x="1053479" y="7750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00788-B665-4020-9FBC-3B4AE29C92E9}">
      <dsp:nvSpPr>
        <dsp:cNvPr id="0" name=""/>
        <dsp:cNvSpPr/>
      </dsp:nvSpPr>
      <dsp:spPr>
        <a:xfrm>
          <a:off x="26277" y="2571"/>
          <a:ext cx="6949783" cy="99158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31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R="0"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Нарушения, выявленные в результате проведения проверок</a:t>
          </a:r>
          <a:endParaRPr lang="ru-RU" sz="2000" b="1" kern="12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277" y="2571"/>
        <a:ext cx="6949783" cy="991581"/>
      </dsp:txXfrm>
    </dsp:sp>
    <dsp:sp modelId="{F10D40EC-5F58-48AD-B992-5CA7450FABF5}">
      <dsp:nvSpPr>
        <dsp:cNvPr id="0" name=""/>
        <dsp:cNvSpPr/>
      </dsp:nvSpPr>
      <dsp:spPr>
        <a:xfrm>
          <a:off x="1774735" y="1262128"/>
          <a:ext cx="5532266" cy="1014242"/>
        </a:xfrm>
        <a:prstGeom prst="rect">
          <a:avLst/>
        </a:prstGeom>
        <a:noFill/>
        <a:ln w="31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нарушения требований, предусмотренных ст. 34 Закона о контрактной системе к сроку оплаты поставленного товара, выполненной работы, оказанной услуги</a:t>
          </a:r>
        </a:p>
      </dsp:txBody>
      <dsp:txXfrm>
        <a:off x="1774735" y="1262128"/>
        <a:ext cx="5532266" cy="1014242"/>
      </dsp:txXfrm>
    </dsp:sp>
    <dsp:sp modelId="{11E10A75-45B3-4DA5-9444-EDE61C1D6F1C}">
      <dsp:nvSpPr>
        <dsp:cNvPr id="0" name=""/>
        <dsp:cNvSpPr/>
      </dsp:nvSpPr>
      <dsp:spPr>
        <a:xfrm>
          <a:off x="1763723" y="2522308"/>
          <a:ext cx="6353914" cy="1036720"/>
        </a:xfrm>
        <a:prstGeom prst="rect">
          <a:avLst/>
        </a:prstGeom>
        <a:noFill/>
        <a:ln w="31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неустановление в извещении о проведении электронного аукциона информации о порядке предоставления обеспечения исполнения контракта и информации о банковском сопровождении контракта</a:t>
          </a:r>
          <a:endParaRPr lang="ru-RU" sz="18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63723" y="2522308"/>
        <a:ext cx="6353914" cy="1036720"/>
      </dsp:txXfrm>
    </dsp:sp>
    <dsp:sp modelId="{E744B0D3-4A47-48C5-9A6D-E212F1DA7626}">
      <dsp:nvSpPr>
        <dsp:cNvPr id="0" name=""/>
        <dsp:cNvSpPr/>
      </dsp:nvSpPr>
      <dsp:spPr>
        <a:xfrm>
          <a:off x="1763723" y="3815985"/>
          <a:ext cx="5390145" cy="611800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описание объекта закупки с нарушением требований ст. 33 Закона о контрактной системе</a:t>
          </a:r>
          <a:endParaRPr lang="ru-RU" sz="18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63723" y="3815985"/>
        <a:ext cx="5390145" cy="611800"/>
      </dsp:txXfrm>
    </dsp:sp>
    <dsp:sp modelId="{2E14AF5C-2DD2-443E-ABF8-85DAFA6FCE28}">
      <dsp:nvSpPr>
        <dsp:cNvPr id="0" name=""/>
        <dsp:cNvSpPr/>
      </dsp:nvSpPr>
      <dsp:spPr>
        <a:xfrm>
          <a:off x="1763723" y="4684741"/>
          <a:ext cx="6659936" cy="611800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R="0"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необоснованный допуск/отказе в допуске к участию в электронном аукционе</a:t>
          </a:r>
          <a:endParaRPr lang="ru-RU" sz="1800" b="1" kern="120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63723" y="4684741"/>
        <a:ext cx="6659936" cy="611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D0F7C1-BC4B-4E6E-9402-2CD01B81EDEA}">
      <dsp:nvSpPr>
        <dsp:cNvPr id="0" name=""/>
        <dsp:cNvSpPr/>
      </dsp:nvSpPr>
      <dsp:spPr>
        <a:xfrm>
          <a:off x="0" y="-61408"/>
          <a:ext cx="8449937" cy="192581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рамках осуществления полномочий по рассмотрению обращений о включении информации в реестр недобросовестных поставщиков в отношении участников закупок, уклонившихся от заключения контрактов, а также о поставщиках (подрядчиках, исполнителях), с которыми контракты расторгнуты в случае одностороннего отказа заказчика от исполнения контракта, Курганским УФАС России по состоянию 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23.05.2019 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г. рассмотрено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55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таких </a:t>
          </a:r>
          <a:r>
            <a:rPr lang="ru-RU" sz="1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обращений</a:t>
          </a:r>
          <a:endParaRPr lang="ru-RU" sz="18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-61408"/>
        <a:ext cx="8449937" cy="1925810"/>
      </dsp:txXfrm>
    </dsp:sp>
    <dsp:sp modelId="{6599FD84-078F-4E6B-A60E-596165A0D4DC}">
      <dsp:nvSpPr>
        <dsp:cNvPr id="0" name=""/>
        <dsp:cNvSpPr/>
      </dsp:nvSpPr>
      <dsp:spPr>
        <a:xfrm>
          <a:off x="0" y="1926325"/>
          <a:ext cx="3111558" cy="2863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включена 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информация</a:t>
          </a: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 отношении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8 </a:t>
          </a:r>
          <a:endParaRPr lang="ru-RU" sz="1800" b="0" kern="12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хозяйствующих субъектов, а также их учредителей</a:t>
          </a:r>
          <a:endParaRPr lang="ru-RU" sz="18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26325"/>
        <a:ext cx="3111558" cy="2863479"/>
      </dsp:txXfrm>
    </dsp:sp>
    <dsp:sp modelId="{7A067398-CE8B-49A4-A58E-10D1603FF39A}">
      <dsp:nvSpPr>
        <dsp:cNvPr id="0" name=""/>
        <dsp:cNvSpPr/>
      </dsp:nvSpPr>
      <dsp:spPr>
        <a:xfrm>
          <a:off x="3115168" y="1907696"/>
          <a:ext cx="3083516" cy="2900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Отказано 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во включении в отношении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37 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хозяйствующих субъектов</a:t>
          </a:r>
          <a:endParaRPr lang="ru-RU" sz="18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5168" y="1907696"/>
        <a:ext cx="3083516" cy="2900736"/>
      </dsp:txXfrm>
    </dsp:sp>
    <dsp:sp modelId="{A8048730-B0CF-46FC-AFCF-F3951171DE52}">
      <dsp:nvSpPr>
        <dsp:cNvPr id="0" name=""/>
        <dsp:cNvSpPr/>
      </dsp:nvSpPr>
      <dsp:spPr>
        <a:xfrm>
          <a:off x="6202295" y="1919265"/>
          <a:ext cx="2247642" cy="2854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Возвращено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10 </a:t>
          </a:r>
          <a:r>
            <a:rPr lang="ru-RU" sz="1800" b="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обращений</a:t>
          </a:r>
          <a:endParaRPr lang="ru-RU" sz="1800" b="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02295" y="1919265"/>
        <a:ext cx="2247642" cy="2854459"/>
      </dsp:txXfrm>
    </dsp:sp>
    <dsp:sp modelId="{6C6A6FEF-9F51-4F5C-86EE-95A01D4F3720}">
      <dsp:nvSpPr>
        <dsp:cNvPr id="0" name=""/>
        <dsp:cNvSpPr/>
      </dsp:nvSpPr>
      <dsp:spPr>
        <a:xfrm>
          <a:off x="0" y="4928683"/>
          <a:ext cx="8449937" cy="19160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09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9" y="0"/>
            <a:ext cx="2946351" cy="49609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pPr>
              <a:defRPr/>
            </a:pPr>
            <a:fld id="{D9CE10BB-5A0F-41EB-B11D-A9803D73624A}" type="datetimeFigureOut">
              <a:rPr lang="ru-RU"/>
              <a:pPr>
                <a:defRPr/>
              </a:pPr>
              <a:t>23.05.2019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959"/>
            <a:ext cx="2946351" cy="49609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9" y="9428959"/>
            <a:ext cx="2946351" cy="49609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5847D648-5314-4D9C-9887-AE692579EC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702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1570"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6" y="0"/>
            <a:ext cx="2944754" cy="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1570"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9" y="4713688"/>
            <a:ext cx="5437821" cy="446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544"/>
            <a:ext cx="2944755" cy="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1570"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6" y="9430544"/>
            <a:ext cx="2944754" cy="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1570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4A96C930-A448-4D84-B963-3A5E6BEF77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6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3562F-7FCB-46B5-8FAB-F7A9DD2CBE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D2116-6330-4EF5-88DF-D7140D0334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7353E-B402-4CE0-A94A-FD3E977B08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83F92-B7D8-48D9-83CB-EDEAC20601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243CE-CAFB-41EE-8885-7CB41D1A38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54C75-0B4B-486B-A749-098F7FE4F8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C267A-E1D2-4119-826D-A8B05DEEA0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2B2B8-B1FD-49D1-859E-04467DC58A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56A6-E35D-4415-8839-4F094734BB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7CDB-7B73-42BD-B830-15C2F5A393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BCAA-A6BB-4C5F-BE2C-3751546F84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FE1E7-91D1-4CB8-B544-2AFE09A674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F3AD6-7473-4DB5-9073-1BB74E4407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143DDE94-7166-4AFB-9CC3-6EE798ED8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fas_kurga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vk.com/id247999861" TargetMode="External"/><Relationship Id="rId4" Type="http://schemas.openxmlformats.org/officeDocument/2006/relationships/hyperlink" Target="https://www.facebook.com/kurgan.f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079"/>
          <p:cNvSpPr>
            <a:spLocks noChangeArrowheads="1"/>
          </p:cNvSpPr>
          <p:nvPr/>
        </p:nvSpPr>
        <p:spPr bwMode="auto">
          <a:xfrm>
            <a:off x="0" y="2133600"/>
            <a:ext cx="91440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en-US" sz="2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2600" b="1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2000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2000" dirty="0">
              <a:solidFill>
                <a:srgbClr val="333399"/>
              </a:solidFill>
              <a:ea typeface="MS PGothic" pitchFamily="34" charset="-128"/>
            </a:endParaRPr>
          </a:p>
          <a:p>
            <a:pPr algn="r"/>
            <a:endParaRPr lang="ru-RU" sz="3000" b="1" dirty="0">
              <a:solidFill>
                <a:srgbClr val="333399"/>
              </a:solidFill>
              <a:ea typeface="MS PGothic" pitchFamily="34" charset="-128"/>
            </a:endParaRPr>
          </a:p>
        </p:txBody>
      </p:sp>
      <p:sp>
        <p:nvSpPr>
          <p:cNvPr id="18434" name="Rectangle 26"/>
          <p:cNvSpPr>
            <a:spLocks noChangeArrowheads="1"/>
          </p:cNvSpPr>
          <p:nvPr/>
        </p:nvSpPr>
        <p:spPr bwMode="auto">
          <a:xfrm>
            <a:off x="0" y="2088107"/>
            <a:ext cx="9144000" cy="260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8080"/>
                </a:solidFill>
                <a:ea typeface="MS PGothic" pitchFamily="34" charset="-128"/>
              </a:rPr>
              <a:t>	</a:t>
            </a:r>
            <a:endParaRPr lang="ru-RU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ctr"/>
            <a:r>
              <a:rPr lang="ru-RU" sz="2600" b="1" dirty="0">
                <a:solidFill>
                  <a:srgbClr val="008080"/>
                </a:solidFill>
                <a:ea typeface="MS PGothic" pitchFamily="34" charset="-128"/>
              </a:rPr>
              <a:t>             </a:t>
            </a:r>
          </a:p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Обзор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правоприменительной практики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законодательства о контрактной системе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Курганского </a:t>
            </a:r>
            <a:r>
              <a:rPr lang="ru-RU" altLang="ru-RU" sz="2800" b="1" dirty="0">
                <a:solidFill>
                  <a:srgbClr val="002060"/>
                </a:solidFill>
              </a:rPr>
              <a:t>УФАС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России за 2019 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год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MS PGothic" pitchFamily="34" charset="-128"/>
            </a:endParaRPr>
          </a:p>
        </p:txBody>
      </p:sp>
      <p:sp>
        <p:nvSpPr>
          <p:cNvPr id="18435" name="Rectangle 26"/>
          <p:cNvSpPr>
            <a:spLocks noChangeArrowheads="1"/>
          </p:cNvSpPr>
          <p:nvPr/>
        </p:nvSpPr>
        <p:spPr bwMode="auto">
          <a:xfrm>
            <a:off x="6011863" y="5949950"/>
            <a:ext cx="3132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8080"/>
                </a:solidFill>
                <a:ea typeface="MS PGothic" pitchFamily="34" charset="-128"/>
              </a:rPr>
              <a:t>	</a:t>
            </a:r>
            <a:endParaRPr lang="ru-RU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ctr"/>
            <a:r>
              <a:rPr lang="ru-RU" sz="2600" b="1" dirty="0">
                <a:solidFill>
                  <a:srgbClr val="008080"/>
                </a:solidFill>
                <a:ea typeface="MS PGothic" pitchFamily="34" charset="-128"/>
              </a:rPr>
              <a:t>             </a:t>
            </a:r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352540" y="4708478"/>
            <a:ext cx="8627687" cy="188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8080"/>
                </a:solidFill>
                <a:ea typeface="MS PGothic" pitchFamily="34" charset="-128"/>
              </a:rPr>
              <a:t>	</a:t>
            </a:r>
            <a:endParaRPr lang="ru-RU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r"/>
            <a:r>
              <a:rPr lang="ru-RU" sz="2600" b="1" dirty="0" smtClean="0">
                <a:solidFill>
                  <a:srgbClr val="008080"/>
                </a:solidFill>
                <a:ea typeface="MS PGothic" pitchFamily="34" charset="-128"/>
              </a:rPr>
              <a:t>             </a:t>
            </a:r>
            <a:r>
              <a:rPr lang="ru-RU" sz="2200" b="1" dirty="0" err="1" smtClean="0">
                <a:solidFill>
                  <a:srgbClr val="002060"/>
                </a:solidFill>
                <a:ea typeface="MS PGothic" pitchFamily="34" charset="-128"/>
              </a:rPr>
              <a:t>Корешева</a:t>
            </a:r>
            <a:r>
              <a:rPr lang="ru-RU" sz="2200" b="1" dirty="0" smtClean="0">
                <a:solidFill>
                  <a:srgbClr val="002060"/>
                </a:solidFill>
                <a:ea typeface="MS PGothic" pitchFamily="34" charset="-128"/>
              </a:rPr>
              <a:t> Ирина Сергеевна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,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Заместитель руководителя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Курганского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УФАС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России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Курган,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май 2019 год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39808" y="805471"/>
            <a:ext cx="8713788" cy="61570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СФЕРА </a:t>
            </a:r>
            <a:r>
              <a:rPr lang="ru-RU" sz="2400" b="1" dirty="0" smtClean="0">
                <a:solidFill>
                  <a:srgbClr val="002060"/>
                </a:solidFill>
              </a:rPr>
              <a:t>ГОСУДАРСТВЕННЫ</a:t>
            </a:r>
            <a:r>
              <a:rPr lang="ru-RU" sz="2400" b="1" dirty="0" smtClean="0">
                <a:solidFill>
                  <a:srgbClr val="002060"/>
                </a:solidFill>
              </a:rPr>
              <a:t>Х </a:t>
            </a:r>
            <a:r>
              <a:rPr lang="ru-RU" sz="2400" b="1" dirty="0" smtClean="0">
                <a:solidFill>
                  <a:srgbClr val="002060"/>
                </a:solidFill>
              </a:rPr>
              <a:t>ЗАКУПОК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5758" y="1553378"/>
            <a:ext cx="83287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600" b="1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19489" y="1355074"/>
          <a:ext cx="8670275" cy="50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 bwMode="auto">
          <a:xfrm>
            <a:off x="4965540" y="5650803"/>
            <a:ext cx="3981690" cy="58477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mpd="sng">
            <a:noFill/>
            <a:miter lim="800000"/>
            <a:headEnd/>
            <a:tailEnd/>
          </a:ln>
          <a:scene3d>
            <a:camera prst="perspectiveFront"/>
            <a:lightRig rig="threePt" dir="t"/>
          </a:scene3d>
          <a:sp3d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  <a:flatTx/>
          </a:bodyPr>
          <a:lstStyle/>
          <a:p>
            <a:pPr algn="ctr" eaLnBrk="0" hangingPunct="0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закупок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проверено в результате рассмотрения жалоб 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39808" y="805472"/>
            <a:ext cx="8713788" cy="53719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СФЕРА </a:t>
            </a:r>
            <a:r>
              <a:rPr lang="ru-RU" sz="2400" b="1" dirty="0" smtClean="0">
                <a:solidFill>
                  <a:srgbClr val="002060"/>
                </a:solidFill>
              </a:rPr>
              <a:t>ГОСУДАРСТВЕННЫХ </a:t>
            </a:r>
            <a:r>
              <a:rPr lang="ru-RU" sz="2400" b="1" dirty="0" smtClean="0">
                <a:solidFill>
                  <a:srgbClr val="002060"/>
                </a:solidFill>
              </a:rPr>
              <a:t>ЗАКУПОК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5758" y="1553378"/>
            <a:ext cx="83287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600" b="1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0472" y="1400537"/>
          <a:ext cx="8827719" cy="2662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150471" y="4135866"/>
            <a:ext cx="8831483" cy="240065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scene3d>
            <a:camera prst="perspectiveFront"/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1500" b="1" i="1" dirty="0" smtClean="0">
                <a:solidFill>
                  <a:srgbClr val="002060"/>
                </a:solidFill>
              </a:rPr>
              <a:t>По фактам выявленных нарушений Закона о контрактной системе </a:t>
            </a:r>
            <a:endParaRPr lang="ru-RU" sz="1500" b="1" i="1" dirty="0" smtClean="0">
              <a:solidFill>
                <a:srgbClr val="002060"/>
              </a:solidFill>
            </a:endParaRPr>
          </a:p>
          <a:p>
            <a:pPr algn="ctr" eaLnBrk="0" hangingPunct="0"/>
            <a:r>
              <a:rPr lang="ru-RU" sz="1500" b="1" i="1" dirty="0" smtClean="0">
                <a:solidFill>
                  <a:srgbClr val="002060"/>
                </a:solidFill>
              </a:rPr>
              <a:t>Курганским </a:t>
            </a:r>
            <a:r>
              <a:rPr lang="ru-RU" sz="1500" b="1" i="1" dirty="0" smtClean="0">
                <a:solidFill>
                  <a:srgbClr val="002060"/>
                </a:solidFill>
              </a:rPr>
              <a:t>УФАС России </a:t>
            </a:r>
            <a:r>
              <a:rPr lang="ru-RU" sz="1500" b="1" i="1" dirty="0" smtClean="0">
                <a:solidFill>
                  <a:srgbClr val="C00000"/>
                </a:solidFill>
              </a:rPr>
              <a:t>на </a:t>
            </a:r>
            <a:r>
              <a:rPr lang="ru-RU" sz="1500" b="1" i="1" dirty="0" smtClean="0">
                <a:solidFill>
                  <a:srgbClr val="C00000"/>
                </a:solidFill>
              </a:rPr>
              <a:t>23.05.2019 </a:t>
            </a:r>
            <a:r>
              <a:rPr lang="ru-RU" sz="1500" b="1" i="1" dirty="0" smtClean="0">
                <a:solidFill>
                  <a:srgbClr val="C00000"/>
                </a:solidFill>
              </a:rPr>
              <a:t>года выдано </a:t>
            </a:r>
            <a:r>
              <a:rPr lang="ru-RU" sz="1500" b="1" i="1" dirty="0" smtClean="0">
                <a:solidFill>
                  <a:srgbClr val="C00000"/>
                </a:solidFill>
              </a:rPr>
              <a:t>11</a:t>
            </a:r>
            <a:r>
              <a:rPr lang="ru-RU" sz="1500" b="1" i="1" dirty="0" smtClean="0">
                <a:solidFill>
                  <a:srgbClr val="C00000"/>
                </a:solidFill>
              </a:rPr>
              <a:t> предписаний </a:t>
            </a:r>
            <a:r>
              <a:rPr lang="ru-RU" sz="1500" b="1" i="1" dirty="0" smtClean="0">
                <a:solidFill>
                  <a:srgbClr val="C00000"/>
                </a:solidFill>
              </a:rPr>
              <a:t>об </a:t>
            </a:r>
            <a:r>
              <a:rPr lang="ru-RU" sz="1500" b="1" i="1" dirty="0" smtClean="0">
                <a:solidFill>
                  <a:srgbClr val="C00000"/>
                </a:solidFill>
              </a:rPr>
              <a:t>устранении данных нарушений, из них: </a:t>
            </a:r>
            <a:endParaRPr lang="ru-RU" sz="1500" b="1" i="1" dirty="0" smtClean="0">
              <a:solidFill>
                <a:srgbClr val="002060"/>
              </a:solidFill>
            </a:endParaRPr>
          </a:p>
          <a:p>
            <a:pPr eaLnBrk="0" hangingPunct="0">
              <a:buFontTx/>
              <a:buChar char="-"/>
            </a:pPr>
            <a:r>
              <a:rPr lang="ru-RU" sz="1500" b="1" i="1" kern="0" dirty="0" smtClean="0">
                <a:solidFill>
                  <a:srgbClr val="002060"/>
                </a:solidFill>
                <a:latin typeface="+mj-lt"/>
                <a:ea typeface="MS PGothic" pitchFamily="34" charset="-128"/>
                <a:cs typeface="MS PGothic" pitchFamily="34" charset="-128"/>
              </a:rPr>
              <a:t>1 об аннулировании закупки;</a:t>
            </a:r>
          </a:p>
          <a:p>
            <a:pPr eaLnBrk="0" hangingPunct="0">
              <a:buFontTx/>
              <a:buChar char="-"/>
            </a:pPr>
            <a:r>
              <a:rPr lang="ru-RU" sz="1500" b="1" i="1" kern="0" dirty="0" smtClean="0">
                <a:solidFill>
                  <a:srgbClr val="002060"/>
                </a:solidFill>
                <a:latin typeface="+mj-lt"/>
                <a:ea typeface="MS PGothic" pitchFamily="34" charset="-128"/>
                <a:cs typeface="MS PGothic" pitchFamily="34" charset="-128"/>
              </a:rPr>
              <a:t>4 о внесении изменений в аукционную документацию;</a:t>
            </a:r>
          </a:p>
          <a:p>
            <a:pPr eaLnBrk="0" hangingPunct="0">
              <a:buFontTx/>
              <a:buChar char="-"/>
            </a:pPr>
            <a:r>
              <a:rPr kumimoji="0" lang="ru-RU" sz="15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pitchFamily="34" charset="-128"/>
              </a:rPr>
              <a:t>6 о пересмотре заявок в соответствии с требованиям статей</a:t>
            </a:r>
            <a:r>
              <a:rPr kumimoji="0" lang="ru-RU" sz="1500" b="1" i="1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MS PGothic" pitchFamily="34" charset="-128"/>
                <a:cs typeface="MS PGothic" pitchFamily="34" charset="-128"/>
              </a:rPr>
              <a:t> 67, 69 Закона о контрактной системе.</a:t>
            </a:r>
          </a:p>
          <a:p>
            <a:pPr algn="ctr" eaLnBrk="0" hangingPunct="0"/>
            <a:r>
              <a:rPr lang="ru-RU" sz="1500" b="1" i="1" kern="0" noProof="0" dirty="0" smtClean="0">
                <a:solidFill>
                  <a:srgbClr val="C00000"/>
                </a:solidFill>
                <a:latin typeface="+mj-lt"/>
                <a:ea typeface="MS PGothic" pitchFamily="34" charset="-128"/>
                <a:cs typeface="MS PGothic" pitchFamily="34" charset="-128"/>
              </a:rPr>
              <a:t>Из общего количества выданных предписаний:</a:t>
            </a:r>
          </a:p>
          <a:p>
            <a:pPr eaLnBrk="0" hangingPunct="0">
              <a:buFontTx/>
              <a:buChar char="-"/>
            </a:pPr>
            <a:r>
              <a:rPr lang="ru-RU" sz="1500" b="1" i="1" kern="0" noProof="0" dirty="0" smtClean="0">
                <a:solidFill>
                  <a:srgbClr val="002060"/>
                </a:solidFill>
                <a:latin typeface="+mj-lt"/>
                <a:ea typeface="MS PGothic" pitchFamily="34" charset="-128"/>
                <a:cs typeface="MS PGothic" pitchFamily="34" charset="-128"/>
              </a:rPr>
              <a:t>10 исполнены заказчиками в установленный срок, </a:t>
            </a:r>
          </a:p>
          <a:p>
            <a:pPr eaLnBrk="0" hangingPunct="0">
              <a:buFontTx/>
              <a:buChar char="-"/>
            </a:pPr>
            <a:r>
              <a:rPr lang="ru-RU" sz="1500" b="1" i="1" kern="0" noProof="0" dirty="0" smtClean="0">
                <a:solidFill>
                  <a:srgbClr val="002060"/>
                </a:solidFill>
                <a:latin typeface="+mj-lt"/>
                <a:ea typeface="MS PGothic" pitchFamily="34" charset="-128"/>
                <a:cs typeface="MS PGothic" pitchFamily="34" charset="-128"/>
              </a:rPr>
              <a:t>1  находится в стадии исполнения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MS PGothic" pitchFamily="34" charset="-128"/>
              <a:cs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рганизационная диаграмма 13"/>
          <p:cNvGraphicFramePr/>
          <p:nvPr/>
        </p:nvGraphicFramePr>
        <p:xfrm>
          <a:off x="440675" y="1123720"/>
          <a:ext cx="8449937" cy="529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0656A6-E35D-4415-8839-4F094734BB7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67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39808" y="749148"/>
            <a:ext cx="8713788" cy="705080"/>
          </a:xfrm>
        </p:spPr>
        <p:txBody>
          <a:bodyPr/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Реестр недобросовестных поставщиков 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5758" y="1553378"/>
            <a:ext cx="83287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600" b="1" dirty="0">
              <a:solidFill>
                <a:srgbClr val="000000"/>
              </a:solidFill>
              <a:latin typeface="+mj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74573" y="1397000"/>
          <a:ext cx="8449938" cy="5058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02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39808" y="0"/>
            <a:ext cx="8713788" cy="738130"/>
          </a:xfrm>
        </p:spPr>
        <p:txBody>
          <a:bodyPr/>
          <a:lstStyle/>
          <a:p>
            <a:pPr lvl="0"/>
            <a:r>
              <a:rPr lang="ru-RU" sz="2200" b="1" dirty="0" smtClean="0">
                <a:solidFill>
                  <a:srgbClr val="002060"/>
                </a:solidFill>
              </a:rPr>
              <a:t>Административная ответственность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3619" y="937548"/>
          <a:ext cx="8785186" cy="4746814"/>
        </p:xfrm>
        <a:graphic>
          <a:graphicData uri="http://schemas.openxmlformats.org/drawingml/2006/table">
            <a:tbl>
              <a:tblPr/>
              <a:tblGrid>
                <a:gridCol w="355197"/>
                <a:gridCol w="1126642"/>
                <a:gridCol w="2701584"/>
                <a:gridCol w="955738"/>
                <a:gridCol w="1412111"/>
                <a:gridCol w="1435261"/>
                <a:gridCol w="798653"/>
              </a:tblGrid>
              <a:tr h="145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1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1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п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008" marR="6008" marT="6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Статья </a:t>
                      </a:r>
                      <a:r>
                        <a:rPr lang="ru-RU" sz="11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КоАП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РФ</a:t>
                      </a:r>
                      <a:b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</a:b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008" marR="6008" marT="6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Краткое содержание нарушения</a:t>
                      </a:r>
                      <a:b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</a:b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008" marR="6008" marT="60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количество дел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с назначением административного наказания в виде штрафа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прекращено (за 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отсутствием 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состава, события)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применена ст. 2.9 КоАП РФ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345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1 ст. 7.29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выбор способа определения поставщика (подрядчика, исполнителя)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4644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1.4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размещение документов в ЕИС с нарушением требований законодательства о контрактной системе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45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2 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нарушение порядка осуществления закупок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4511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2.1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составление протоколов с нарушением требований законодательства о контрактной системе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4105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4.1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установление требований, ограничивающих количество участников закупки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5108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4.2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утверждение документации с нарушением требований законодательства о контрактной системе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45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8 ст. 7.30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сокращение срока подачи заявок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4312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ч. 4, 5, 6 ст. 7.32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изменение существенных условий контракта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450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ч. 1 ст. 7.32.5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нарушение срока оплаты по государственному контракту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008" marR="6008" marT="60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1412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008" marR="6008" marT="60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196770" y="5713621"/>
            <a:ext cx="8750460" cy="83099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FFFF">
                <a:alpha val="0"/>
              </a:srgbClr>
            </a:outerShdw>
          </a:effectLst>
          <a:scene3d>
            <a:camera prst="perspectiveFront"/>
            <a:lightRig rig="threePt" dir="t"/>
          </a:scene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kern="0" dirty="0" smtClean="0">
                <a:solidFill>
                  <a:srgbClr val="C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Сумма наложенных штрафов 323, 5 тыс.рублей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kern="0" dirty="0" smtClean="0">
                <a:solidFill>
                  <a:srgbClr val="C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(по состоянию на 23.05.2019г.)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23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ChangeArrowheads="1"/>
          </p:cNvSpPr>
          <p:nvPr/>
        </p:nvSpPr>
        <p:spPr bwMode="auto">
          <a:xfrm>
            <a:off x="0" y="226695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dirty="0">
                <a:solidFill>
                  <a:srgbClr val="333399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СПАСИБО ЗА ВНИМАНИЕ</a:t>
            </a:r>
            <a:r>
              <a:rPr lang="en-US" sz="3000" b="1" dirty="0">
                <a:solidFill>
                  <a:srgbClr val="333399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!</a:t>
            </a:r>
            <a:br>
              <a:rPr lang="en-US" sz="3000" b="1" dirty="0">
                <a:solidFill>
                  <a:srgbClr val="333399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</a:br>
            <a:endParaRPr lang="ru-RU" sz="3000" b="1" dirty="0">
              <a:solidFill>
                <a:srgbClr val="333399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grpSp>
        <p:nvGrpSpPr>
          <p:cNvPr id="29698" name="Group 11"/>
          <p:cNvGrpSpPr>
            <a:grpSpLocks/>
          </p:cNvGrpSpPr>
          <p:nvPr/>
        </p:nvGrpSpPr>
        <p:grpSpPr bwMode="auto">
          <a:xfrm>
            <a:off x="539827" y="3170235"/>
            <a:ext cx="7744857" cy="2982039"/>
            <a:chOff x="1828801" y="2743200"/>
            <a:chExt cx="4263151" cy="1168150"/>
          </a:xfrm>
        </p:grpSpPr>
        <p:pic>
          <p:nvPicPr>
            <p:cNvPr id="29699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1" y="2743200"/>
              <a:ext cx="819217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0" name="TextBox 8"/>
            <p:cNvSpPr txBox="1">
              <a:spLocks noChangeArrowheads="1"/>
            </p:cNvSpPr>
            <p:nvPr/>
          </p:nvSpPr>
          <p:spPr bwMode="auto">
            <a:xfrm>
              <a:off x="2432920" y="2790097"/>
              <a:ext cx="3659032" cy="1121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www.kurgan.fas.gov.ru</a:t>
              </a:r>
              <a:endParaRPr lang="ru-RU" sz="30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e-mail:to45@fas.gov.ru</a:t>
              </a:r>
              <a:endParaRPr lang="ru-RU" sz="3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  <a:hlinkClick r:id="rId3"/>
                </a:rPr>
                <a:t>https://twitter.com/fas_kurgan</a:t>
              </a:r>
              <a:endParaRPr lang="en-US" sz="3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  <a:hlinkClick r:id="rId4"/>
                </a:rPr>
                <a:t>https://www.facebook.com/kurgan.fas</a:t>
              </a:r>
              <a:endParaRPr lang="en-US" sz="3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  <a:hlinkClick r:id="rId5"/>
                </a:rPr>
                <a:t>https://vk.com/id247999861</a:t>
              </a:r>
              <a:endParaRPr lang="en-US" sz="30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3000" b="1" dirty="0" smtClean="0">
                  <a:solidFill>
                    <a:srgbClr val="333399"/>
                  </a:solidFill>
                  <a:latin typeface="Times New Roman" pitchFamily="18" charset="0"/>
                  <a:cs typeface="Times New Roman" pitchFamily="18" charset="0"/>
                </a:rPr>
                <a:t>Тел. (3522) 463-955</a:t>
              </a:r>
              <a:endParaRPr lang="en-US" sz="30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3C7CDB-7B73-42BD-B830-15C2F5A393A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cmpd="sng">
          <a:noFill/>
          <a:miter lim="800000"/>
          <a:headEnd/>
          <a:tailEnd/>
        </a:ln>
        <a:scene3d>
          <a:camera prst="perspectiveFront"/>
          <a:lightRig rig="threePt" dir="t"/>
        </a:scene3d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kern="0" cap="none" spc="0" normalizeH="0" baseline="0" noProof="0" dirty="0">
            <a:ln>
              <a:noFill/>
            </a:ln>
            <a:solidFill>
              <a:srgbClr val="0000FF"/>
            </a:solidFill>
            <a:effectLst/>
            <a:uLnTx/>
            <a:uFillTx/>
            <a:latin typeface="+mj-lt"/>
            <a:ea typeface="MS PGothic" pitchFamily="34" charset="-128"/>
            <a:cs typeface="MS PGothic" pitchFamily="34" charset="-128"/>
          </a:defRPr>
        </a:defPPr>
      </a:lstStyle>
    </a:tx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32712</TotalTime>
  <Words>577</Words>
  <Application>Microsoft Office PowerPoint</Application>
  <PresentationFormat>Экран (4:3)</PresentationFormat>
  <Paragraphs>143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Слайд 1</vt:lpstr>
      <vt:lpstr>СФЕРА ГОСУДАРСТВЕННЫХ ЗАКУПОК</vt:lpstr>
      <vt:lpstr>СФЕРА ГОСУДАРСТВЕННЫХ ЗАКУПОК</vt:lpstr>
      <vt:lpstr>Слайд 4</vt:lpstr>
      <vt:lpstr>Реестр недобросовестных поставщиков </vt:lpstr>
      <vt:lpstr>Административная ответственность</vt:lpstr>
      <vt:lpstr>Слайд 7</vt:lpstr>
    </vt:vector>
  </TitlesOfParts>
  <Manager>Шалабодов Д.В.</Manager>
  <Company>Свердловское УФАС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Жабокрик Игорь  Леонидович</dc:creator>
  <cp:lastModifiedBy>to45-paharukova</cp:lastModifiedBy>
  <cp:revision>716</cp:revision>
  <cp:lastPrinted>2013-05-15T06:08:23Z</cp:lastPrinted>
  <dcterms:created xsi:type="dcterms:W3CDTF">2011-08-24T07:02:51Z</dcterms:created>
  <dcterms:modified xsi:type="dcterms:W3CDTF">2019-05-23T04:57:59Z</dcterms:modified>
  <cp:version>1</cp:version>
</cp:coreProperties>
</file>