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326" r:id="rId3"/>
    <p:sldId id="344" r:id="rId4"/>
    <p:sldId id="343" r:id="rId5"/>
    <p:sldId id="345" r:id="rId6"/>
    <p:sldId id="342" r:id="rId7"/>
    <p:sldId id="347" r:id="rId8"/>
    <p:sldId id="348" r:id="rId9"/>
    <p:sldId id="353" r:id="rId10"/>
    <p:sldId id="350" r:id="rId11"/>
    <p:sldId id="351" r:id="rId12"/>
    <p:sldId id="356" r:id="rId13"/>
    <p:sldId id="349" r:id="rId14"/>
    <p:sldId id="339" r:id="rId15"/>
    <p:sldId id="354" r:id="rId16"/>
    <p:sldId id="355" r:id="rId17"/>
    <p:sldId id="352" r:id="rId18"/>
    <p:sldId id="357" r:id="rId19"/>
    <p:sldId id="358" r:id="rId20"/>
    <p:sldId id="340" r:id="rId21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8080"/>
    <a:srgbClr val="0033CC"/>
    <a:srgbClr val="FFCC00"/>
    <a:srgbClr val="FF7C80"/>
    <a:srgbClr val="FF0066"/>
    <a:srgbClr val="9933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>
        <p:scale>
          <a:sx n="66" d="100"/>
          <a:sy n="66" d="100"/>
        </p:scale>
        <p:origin x="-2100" y="-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t" anchorCtr="0" compatLnSpc="1">
            <a:prstTxWarp prst="textNoShape">
              <a:avLst/>
            </a:prstTxWarp>
          </a:bodyPr>
          <a:lstStyle>
            <a:lvl1pPr defTabSz="931670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t" anchorCtr="0" compatLnSpc="1">
            <a:prstTxWarp prst="textNoShape">
              <a:avLst/>
            </a:prstTxWarp>
          </a:bodyPr>
          <a:lstStyle>
            <a:lvl1pPr algn="r" defTabSz="931670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b" anchorCtr="0" compatLnSpc="1">
            <a:prstTxWarp prst="textNoShape">
              <a:avLst/>
            </a:prstTxWarp>
          </a:bodyPr>
          <a:lstStyle>
            <a:lvl1pPr defTabSz="931670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b" anchorCtr="0" compatLnSpc="1">
            <a:prstTxWarp prst="textNoShape">
              <a:avLst/>
            </a:prstTxWarp>
          </a:bodyPr>
          <a:lstStyle>
            <a:lvl1pPr algn="r" defTabSz="931670">
              <a:defRPr sz="1200"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fld id="{CB04E7A3-A433-46D1-97F3-44910B208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0604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78E46-9EE9-44D0-902B-E12573225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A99FA-657C-48B6-A1EE-51F8C3779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30852-A483-43B1-9B59-05D9F3670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61DEB-5320-48B9-9932-9B6562734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08700-A483-472D-BFE6-866D5B9910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88463-6A50-4558-B637-798DC01CD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4F71E-AF1B-4D75-83B9-840DB282F0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BB2BA-9E83-4699-A9BB-B1B0B65F3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B7829-503A-46FF-857B-37B592467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DB5D8-73C9-4DE7-9AFE-07C7083443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550C6-2922-46CA-B549-05680B102A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3DCB4-B7DE-41A2-B834-3E364F728C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2AC36-39EA-4570-A3C4-216FF9F6D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fld id="{FB3F6697-52A4-468A-92D4-3D10823AA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  <p:sldLayoutId id="214748405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to45@fas.gov.ru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611188" y="2997200"/>
            <a:ext cx="8280400" cy="31670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ts val="2400"/>
              </a:spcBef>
              <a:spcAft>
                <a:spcPts val="0"/>
              </a:spcAft>
              <a:buFontTx/>
              <a:buNone/>
              <a:defRPr/>
            </a:pPr>
            <a:endParaRPr lang="ru-RU" b="1" dirty="0" smtClean="0">
              <a:ea typeface="ＭＳ Ｐゴシック" charset="-128"/>
              <a:cs typeface="+mn-cs"/>
            </a:endParaRPr>
          </a:p>
          <a:p>
            <a:pPr marL="0" indent="0" algn="r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r>
              <a:rPr lang="ru-RU" sz="2600" dirty="0" smtClean="0"/>
              <a:t>Уклонение от подписания государственного контракта</a:t>
            </a:r>
          </a:p>
          <a:p>
            <a:pPr marL="0" indent="0" algn="r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endParaRPr lang="ru-RU" sz="2600" dirty="0"/>
          </a:p>
          <a:p>
            <a:pPr marL="0" indent="0" algn="r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endParaRPr lang="ru-RU" sz="2600" dirty="0" smtClean="0"/>
          </a:p>
          <a:p>
            <a:pPr marL="0" indent="0" algn="r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endParaRPr lang="ru-RU" sz="2600" dirty="0"/>
          </a:p>
          <a:p>
            <a:pPr marL="0" indent="0" algn="r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r>
              <a:rPr lang="ru-RU" sz="1400" dirty="0" smtClean="0"/>
              <a:t>Ведущий специалист-эксперт Курганского УФАС России</a:t>
            </a:r>
          </a:p>
          <a:p>
            <a:pPr marL="0" indent="0" algn="r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r>
              <a:rPr lang="ru-RU" sz="1400" dirty="0" err="1" smtClean="0"/>
              <a:t>Башегурова</a:t>
            </a:r>
            <a:r>
              <a:rPr lang="ru-RU" sz="1400" dirty="0" smtClean="0"/>
              <a:t> Ю.А., 2015 год</a:t>
            </a:r>
          </a:p>
          <a:p>
            <a:pPr marL="0" indent="0" algn="r" eaLnBrk="1" hangingPunct="1">
              <a:lnSpc>
                <a:spcPct val="90000"/>
              </a:lnSpc>
              <a:buFontTx/>
              <a:buNone/>
              <a:defRPr/>
            </a:pPr>
            <a:endParaRPr lang="ru-RU" sz="2000" dirty="0" smtClean="0">
              <a:solidFill>
                <a:srgbClr val="008080"/>
              </a:solidFill>
              <a:ea typeface="ヒラギノ角ゴ Pro W3" charset="-128"/>
              <a:cs typeface="+mn-cs"/>
            </a:endParaRPr>
          </a:p>
        </p:txBody>
      </p:sp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1260475" y="2205038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b="1">
                <a:solidFill>
                  <a:srgbClr val="008080"/>
                </a:solidFill>
              </a:rPr>
              <a:t>ФЕДЕРАЛЬНАЯ АНТИМОНОПОЛЬНАЯ СЛУЖБА</a:t>
            </a:r>
            <a:endParaRPr lang="en-US" b="1">
              <a:solidFill>
                <a:srgbClr val="008080"/>
              </a:solidFill>
            </a:endParaRPr>
          </a:p>
        </p:txBody>
      </p:sp>
      <p:pic>
        <p:nvPicPr>
          <p:cNvPr id="5" name="Рисунок 4" descr="C:\Users\TO45-B~1\AppData\Local\Temp\Rar$DIa0.945\007_0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0"/>
            <a:ext cx="2261390" cy="1953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Запрос котировок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E3F9992-01B4-4C94-873B-EFA4A0CB7F1D}" type="slidenum">
              <a:rPr lang="ru-RU" sz="1600">
                <a:solidFill>
                  <a:schemeClr val="bg1"/>
                </a:solidFill>
                <a:ea typeface="MS PGothic" pitchFamily="34" charset="-128"/>
              </a:rPr>
              <a:pPr algn="r"/>
              <a:t>10</a:t>
            </a:fld>
            <a:endParaRPr lang="ru-RU" sz="160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101" name="Прямоугольник 7"/>
          <p:cNvSpPr>
            <a:spLocks noChangeArrowheads="1"/>
          </p:cNvSpPr>
          <p:nvPr/>
        </p:nvSpPr>
        <p:spPr bwMode="auto">
          <a:xfrm>
            <a:off x="611560" y="1098549"/>
            <a:ext cx="6659562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333399"/>
                </a:solidFill>
                <a:latin typeface="+mn-lt"/>
                <a:cs typeface="Times New Roman" pitchFamily="18" charset="0"/>
              </a:rPr>
              <a:t>Срок заключение контракта</a:t>
            </a:r>
            <a:endParaRPr lang="ru-RU" dirty="0">
              <a:solidFill>
                <a:srgbClr val="0033CC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225740" y="1844824"/>
            <a:ext cx="8642350" cy="223138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r>
              <a:rPr lang="ru-RU" sz="2000" dirty="0" smtClean="0"/>
              <a:t>В соответствии с часть 13 статьи 78 Закона о КС, </a:t>
            </a:r>
            <a:r>
              <a:rPr lang="ru-RU" sz="2000" dirty="0"/>
              <a:t>Контракт может быть заключен не ранее чем через </a:t>
            </a:r>
            <a:r>
              <a:rPr lang="ru-RU" sz="2000" b="1" dirty="0" smtClean="0"/>
              <a:t>7</a:t>
            </a:r>
            <a:r>
              <a:rPr lang="ru-RU" sz="2000" dirty="0" smtClean="0"/>
              <a:t> дней </a:t>
            </a:r>
            <a:r>
              <a:rPr lang="ru-RU" sz="2000" dirty="0"/>
              <a:t>с даты размещения в единой информационной системе протокола рассмотрения и оценки заявок на участие в запросе котировок и не позднее чем через </a:t>
            </a:r>
            <a:r>
              <a:rPr lang="ru-RU" sz="2000" b="1" dirty="0" smtClean="0"/>
              <a:t>20</a:t>
            </a:r>
            <a:r>
              <a:rPr lang="ru-RU" sz="2000" dirty="0" smtClean="0"/>
              <a:t> с </a:t>
            </a:r>
            <a:r>
              <a:rPr lang="ru-RU" sz="2000" dirty="0"/>
              <a:t>даты подписания указанного протокола.</a:t>
            </a:r>
          </a:p>
          <a:p>
            <a:pPr>
              <a:defRPr/>
            </a:pPr>
            <a:endParaRPr lang="ru-RU" sz="2000" dirty="0" smtClean="0"/>
          </a:p>
          <a:p>
            <a:pPr>
              <a:defRPr/>
            </a:pPr>
            <a:endParaRPr lang="ru-RU" sz="1900" dirty="0"/>
          </a:p>
        </p:txBody>
      </p:sp>
    </p:spTree>
    <p:extLst>
      <p:ext uri="{BB962C8B-B14F-4D97-AF65-F5344CB8AC3E}">
        <p14:creationId xmlns="" xmlns:p14="http://schemas.microsoft.com/office/powerpoint/2010/main" val="44984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Запрос котировок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E3F9992-01B4-4C94-873B-EFA4A0CB7F1D}" type="slidenum">
              <a:rPr lang="ru-RU" sz="1600">
                <a:solidFill>
                  <a:schemeClr val="bg1"/>
                </a:solidFill>
                <a:ea typeface="MS PGothic" pitchFamily="34" charset="-128"/>
              </a:rPr>
              <a:pPr algn="r"/>
              <a:t>11</a:t>
            </a:fld>
            <a:endParaRPr lang="ru-RU" sz="160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101" name="Прямоугольник 7"/>
          <p:cNvSpPr>
            <a:spLocks noChangeArrowheads="1"/>
          </p:cNvSpPr>
          <p:nvPr/>
        </p:nvSpPr>
        <p:spPr bwMode="auto">
          <a:xfrm>
            <a:off x="387351" y="1093717"/>
            <a:ext cx="6659562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333399"/>
                </a:solidFill>
                <a:latin typeface="+mn-lt"/>
                <a:cs typeface="Times New Roman" pitchFamily="18" charset="0"/>
              </a:rPr>
              <a:t>Требования</a:t>
            </a:r>
            <a:endParaRPr lang="ru-RU" dirty="0">
              <a:solidFill>
                <a:srgbClr val="0033CC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280979" y="2564904"/>
            <a:ext cx="8642350" cy="13234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r>
              <a:rPr lang="ru-RU" sz="2000" dirty="0" smtClean="0"/>
              <a:t>ЗАКАЗЧИК после получения Контракта, подписанного со стороны Победителя, обязан подписать Контракт  в срок </a:t>
            </a:r>
            <a:r>
              <a:rPr lang="ru-RU" sz="2000" b="1" dirty="0" smtClean="0"/>
              <a:t>20</a:t>
            </a:r>
            <a:r>
              <a:rPr lang="ru-RU" sz="2000" dirty="0" smtClean="0"/>
              <a:t> </a:t>
            </a:r>
            <a:r>
              <a:rPr lang="ru-RU" sz="2000" dirty="0"/>
              <a:t>дней с даты размещения в единой информационной системе протокола рассмотрения и оценки </a:t>
            </a:r>
            <a:r>
              <a:rPr lang="ru-RU" sz="2000" dirty="0" smtClean="0"/>
              <a:t>котировочных заявок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7592" y="1595816"/>
            <a:ext cx="84005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ПОБЕДИТЕЛЬ обязан представить </a:t>
            </a:r>
            <a:r>
              <a:rPr lang="ru-RU" sz="2000" dirty="0"/>
              <a:t>заказчику подписанный контракт в срок, указанный в извещении о проведении запроса </a:t>
            </a:r>
            <a:r>
              <a:rPr lang="ru-RU" sz="2000" dirty="0" smtClean="0"/>
              <a:t>котировок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21808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Запрос котировок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E3F9992-01B4-4C94-873B-EFA4A0CB7F1D}" type="slidenum">
              <a:rPr lang="ru-RU" sz="1600">
                <a:solidFill>
                  <a:schemeClr val="bg1"/>
                </a:solidFill>
                <a:ea typeface="MS PGothic" pitchFamily="34" charset="-128"/>
              </a:rPr>
              <a:pPr algn="r"/>
              <a:t>12</a:t>
            </a:fld>
            <a:endParaRPr lang="ru-RU" sz="160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101" name="Прямоугольник 7"/>
          <p:cNvSpPr>
            <a:spLocks noChangeArrowheads="1"/>
          </p:cNvSpPr>
          <p:nvPr/>
        </p:nvSpPr>
        <p:spPr bwMode="auto">
          <a:xfrm>
            <a:off x="387351" y="1093717"/>
            <a:ext cx="6659562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333399"/>
                </a:solidFill>
                <a:latin typeface="+mn-lt"/>
                <a:cs typeface="Times New Roman" pitchFamily="18" charset="0"/>
              </a:rPr>
              <a:t>Уклонение от подписания контракта</a:t>
            </a:r>
            <a:endParaRPr lang="ru-RU" dirty="0">
              <a:solidFill>
                <a:srgbClr val="0033CC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200230" y="1772816"/>
            <a:ext cx="8642350" cy="70788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r>
              <a:rPr lang="ru-RU" sz="2000" dirty="0" smtClean="0"/>
              <a:t>Если Победитель запроса котировок не направил подписанный проект Контракта Заказчику (ч.11 ст.78 Закона о КС)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08972" y="2788479"/>
            <a:ext cx="86423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Если Заказчик не подписал Контракт в срок, при условии исполнения Победителем всех требований Закона о КС, он признается уклонившимся от подписания Контракта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16177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Запрос котировок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E3F9992-01B4-4C94-873B-EFA4A0CB7F1D}" type="slidenum">
              <a:rPr lang="ru-RU" sz="1600">
                <a:solidFill>
                  <a:schemeClr val="bg1"/>
                </a:solidFill>
                <a:ea typeface="MS PGothic" pitchFamily="34" charset="-128"/>
              </a:rPr>
              <a:pPr algn="r"/>
              <a:t>13</a:t>
            </a:fld>
            <a:endParaRPr lang="ru-RU" sz="160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101" name="Прямоугольник 7"/>
          <p:cNvSpPr>
            <a:spLocks noChangeArrowheads="1"/>
          </p:cNvSpPr>
          <p:nvPr/>
        </p:nvSpPr>
        <p:spPr bwMode="auto">
          <a:xfrm>
            <a:off x="387351" y="1093717"/>
            <a:ext cx="6659562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333399"/>
                </a:solidFill>
                <a:latin typeface="+mn-lt"/>
                <a:cs typeface="Times New Roman" pitchFamily="18" charset="0"/>
              </a:rPr>
              <a:t>Последствия уклонения Победителя</a:t>
            </a:r>
            <a:endParaRPr lang="ru-RU" dirty="0">
              <a:solidFill>
                <a:srgbClr val="0033CC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208972" y="1772816"/>
            <a:ext cx="8642350" cy="40011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r>
              <a:rPr lang="ru-RU" sz="2000" dirty="0" smtClean="0"/>
              <a:t>ЗАКАЗЧИК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8253" y="2176025"/>
            <a:ext cx="849820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1800" dirty="0" smtClean="0"/>
              <a:t>вправе </a:t>
            </a:r>
            <a:r>
              <a:rPr lang="ru-RU" sz="1800" dirty="0"/>
              <a:t>обратиться в суд с требованием о возмещении убытков, причиненных уклонением от заключения </a:t>
            </a:r>
            <a:r>
              <a:rPr lang="ru-RU" sz="1800" dirty="0" smtClean="0"/>
              <a:t>контракта;</a:t>
            </a:r>
            <a:endParaRPr lang="ru-RU" sz="1800" dirty="0"/>
          </a:p>
          <a:p>
            <a:endParaRPr lang="ru-RU" sz="1800" dirty="0"/>
          </a:p>
          <a:p>
            <a:pPr marL="342900" indent="-342900">
              <a:buFontTx/>
              <a:buChar char="-"/>
            </a:pPr>
            <a:r>
              <a:rPr lang="ru-RU" sz="1800" dirty="0" smtClean="0"/>
              <a:t>вправе заключить Контракт с участником запроса </a:t>
            </a:r>
            <a:r>
              <a:rPr lang="ru-RU" sz="1800" dirty="0"/>
              <a:t>котировок, предложившим такую же, как и победитель запроса котировок, цену контракта, или при отсутствии этого участника с участником запроса котировок, предложение о цене контракта которого содержит лучшее условие по цене контракта, следующее после предложенного победителем запроса котировок условия, если цена контракта не превышает </a:t>
            </a:r>
            <a:r>
              <a:rPr lang="ru-RU" sz="1800" dirty="0" smtClean="0"/>
              <a:t>НМЦК, </a:t>
            </a:r>
            <a:r>
              <a:rPr lang="ru-RU" sz="1800" dirty="0"/>
              <a:t>указанную в извещении о проведении запроса </a:t>
            </a:r>
            <a:r>
              <a:rPr lang="ru-RU" sz="1800" dirty="0" smtClean="0"/>
              <a:t>котировок;</a:t>
            </a:r>
          </a:p>
          <a:p>
            <a:pPr marL="342900" indent="-342900">
              <a:buFontTx/>
              <a:buChar char="-"/>
            </a:pPr>
            <a:endParaRPr lang="ru-RU" sz="1800" dirty="0" smtClean="0"/>
          </a:p>
          <a:p>
            <a:pPr marL="342900" indent="-342900">
              <a:buFontTx/>
              <a:buChar char="-"/>
            </a:pPr>
            <a:r>
              <a:rPr lang="ru-RU" sz="1800" dirty="0" smtClean="0"/>
              <a:t>обязан уведомить уполномоченный контрольный орган в сфере закупок путем обращения о включении информации в отношении уклонившегося Победителя в Реестр недобросовестных поставщиков.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69512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052513"/>
            <a:ext cx="8893175" cy="424869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600" b="1" dirty="0" smtClean="0">
                <a:solidFill>
                  <a:srgbClr val="008080"/>
                </a:solidFill>
                <a:cs typeface="Times New Roman" pitchFamily="18" charset="0"/>
              </a:rPr>
              <a:t>Особенность:</a:t>
            </a:r>
          </a:p>
          <a:p>
            <a:pPr marL="0" indent="0">
              <a:buFontTx/>
              <a:buNone/>
              <a:defRPr/>
            </a:pPr>
            <a:endParaRPr lang="ru-RU" sz="1500" b="1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400" dirty="0">
                <a:cs typeface="Times New Roman" pitchFamily="18" charset="0"/>
              </a:rPr>
              <a:t>при уклонении </a:t>
            </a:r>
            <a:r>
              <a:rPr lang="ru-RU" sz="2400" dirty="0" smtClean="0">
                <a:cs typeface="Times New Roman" pitchFamily="18" charset="0"/>
              </a:rPr>
              <a:t>Победителя - Возникновение обязанности у участника запроса котировок, предложение которого имеет </a:t>
            </a:r>
            <a:r>
              <a:rPr lang="ru-RU" sz="2400" dirty="0" smtClean="0"/>
              <a:t>такую </a:t>
            </a:r>
            <a:r>
              <a:rPr lang="ru-RU" sz="2400" dirty="0"/>
              <a:t>же, как и </a:t>
            </a:r>
            <a:r>
              <a:rPr lang="ru-RU" sz="2400" dirty="0" smtClean="0"/>
              <a:t>Победитель </a:t>
            </a:r>
            <a:r>
              <a:rPr lang="ru-RU" sz="2400" dirty="0"/>
              <a:t>запроса котировок, цену контракта, или при отсутствии этого участника с участником запроса котировок, предложение о цене контракта которого содержит лучшее условие по цене контракта, следующее после предложенного </a:t>
            </a:r>
            <a:r>
              <a:rPr lang="ru-RU" sz="2400" dirty="0" smtClean="0"/>
              <a:t>Победителем </a:t>
            </a:r>
            <a:r>
              <a:rPr lang="ru-RU" sz="2400" dirty="0"/>
              <a:t>запроса котировок </a:t>
            </a:r>
            <a:r>
              <a:rPr lang="ru-RU" sz="2400" dirty="0" smtClean="0"/>
              <a:t>условия</a:t>
            </a:r>
            <a:endParaRPr lang="ru-RU" sz="2400" dirty="0"/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076F1C3-8A21-4846-BAD2-90804F9D6FA6}" type="slidenum">
              <a:rPr lang="ru-RU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Запрос котировок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Запрос предложений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E3F9992-01B4-4C94-873B-EFA4A0CB7F1D}" type="slidenum">
              <a:rPr lang="ru-RU" sz="1600">
                <a:solidFill>
                  <a:schemeClr val="bg1"/>
                </a:solidFill>
                <a:ea typeface="MS PGothic" pitchFamily="34" charset="-128"/>
              </a:rPr>
              <a:pPr algn="r"/>
              <a:t>15</a:t>
            </a:fld>
            <a:endParaRPr lang="ru-RU" sz="160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101" name="Прямоугольник 7"/>
          <p:cNvSpPr>
            <a:spLocks noChangeArrowheads="1"/>
          </p:cNvSpPr>
          <p:nvPr/>
        </p:nvSpPr>
        <p:spPr bwMode="auto">
          <a:xfrm>
            <a:off x="611560" y="1098549"/>
            <a:ext cx="6659562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333399"/>
                </a:solidFill>
                <a:latin typeface="+mn-lt"/>
                <a:cs typeface="Times New Roman" pitchFamily="18" charset="0"/>
              </a:rPr>
              <a:t>Срок заключение контракта</a:t>
            </a:r>
            <a:endParaRPr lang="ru-RU" dirty="0">
              <a:solidFill>
                <a:srgbClr val="0033CC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225740" y="1844824"/>
            <a:ext cx="8642350" cy="315471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r>
              <a:rPr lang="ru-RU" sz="2000" dirty="0"/>
              <a:t>Итоговый протокол и протокол проведения запроса предложений размещаются в единой информационной системе в день подписания итогового протокола.</a:t>
            </a:r>
          </a:p>
          <a:p>
            <a:endParaRPr lang="ru-RU" sz="2000" dirty="0" smtClean="0"/>
          </a:p>
          <a:p>
            <a:r>
              <a:rPr lang="ru-RU" sz="2000" dirty="0" smtClean="0"/>
              <a:t>В соответствии с часть 17 статьи 83 Закона о КС, </a:t>
            </a:r>
            <a:r>
              <a:rPr lang="ru-RU" sz="2000" dirty="0"/>
              <a:t>Контракт может быть заключен не ранее чем через </a:t>
            </a:r>
            <a:r>
              <a:rPr lang="ru-RU" sz="2000" b="1" dirty="0" smtClean="0"/>
              <a:t>7</a:t>
            </a:r>
            <a:r>
              <a:rPr lang="ru-RU" sz="2000" dirty="0" smtClean="0"/>
              <a:t> дней </a:t>
            </a:r>
            <a:r>
              <a:rPr lang="ru-RU" sz="2000" dirty="0"/>
              <a:t>с даты размещения в единой информационной системе Итоговый </a:t>
            </a:r>
            <a:r>
              <a:rPr lang="ru-RU" sz="2000" dirty="0" smtClean="0"/>
              <a:t>протокола и </a:t>
            </a:r>
            <a:r>
              <a:rPr lang="ru-RU" sz="2000" dirty="0"/>
              <a:t>не позднее чем через </a:t>
            </a:r>
            <a:r>
              <a:rPr lang="ru-RU" sz="2000" b="1" dirty="0" smtClean="0"/>
              <a:t>20</a:t>
            </a:r>
            <a:r>
              <a:rPr lang="ru-RU" sz="2000" dirty="0" smtClean="0"/>
              <a:t> с </a:t>
            </a:r>
            <a:r>
              <a:rPr lang="ru-RU" sz="2000" dirty="0"/>
              <a:t>даты подписания указанного протокола.</a:t>
            </a:r>
          </a:p>
          <a:p>
            <a:pPr>
              <a:defRPr/>
            </a:pPr>
            <a:endParaRPr lang="ru-RU" sz="2000" dirty="0" smtClean="0"/>
          </a:p>
          <a:p>
            <a:pPr>
              <a:defRPr/>
            </a:pPr>
            <a:endParaRPr lang="ru-RU" sz="1900" dirty="0"/>
          </a:p>
        </p:txBody>
      </p:sp>
    </p:spTree>
    <p:extLst>
      <p:ext uri="{BB962C8B-B14F-4D97-AF65-F5344CB8AC3E}">
        <p14:creationId xmlns="" xmlns:p14="http://schemas.microsoft.com/office/powerpoint/2010/main" val="394849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Запрос предложений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E3F9992-01B4-4C94-873B-EFA4A0CB7F1D}" type="slidenum">
              <a:rPr lang="ru-RU" sz="1600">
                <a:solidFill>
                  <a:schemeClr val="bg1"/>
                </a:solidFill>
                <a:ea typeface="MS PGothic" pitchFamily="34" charset="-128"/>
              </a:rPr>
              <a:pPr algn="r"/>
              <a:t>16</a:t>
            </a:fld>
            <a:endParaRPr lang="ru-RU" sz="160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101" name="Прямоугольник 7"/>
          <p:cNvSpPr>
            <a:spLocks noChangeArrowheads="1"/>
          </p:cNvSpPr>
          <p:nvPr/>
        </p:nvSpPr>
        <p:spPr bwMode="auto">
          <a:xfrm>
            <a:off x="387351" y="1093717"/>
            <a:ext cx="6659562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333399"/>
                </a:solidFill>
                <a:latin typeface="+mn-lt"/>
                <a:cs typeface="Times New Roman" pitchFamily="18" charset="0"/>
              </a:rPr>
              <a:t>Требования</a:t>
            </a:r>
            <a:endParaRPr lang="ru-RU" dirty="0">
              <a:solidFill>
                <a:srgbClr val="0033CC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267592" y="3185681"/>
            <a:ext cx="8642350" cy="13234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r>
              <a:rPr lang="ru-RU" sz="2000" dirty="0" smtClean="0"/>
              <a:t>ЗАКАЗЧИК после получения Контракта, подписанного со стороны Победителя, обязан подписать Контракт  в срок </a:t>
            </a:r>
            <a:r>
              <a:rPr lang="ru-RU" sz="2000" b="1" dirty="0" smtClean="0"/>
              <a:t>20</a:t>
            </a:r>
            <a:r>
              <a:rPr lang="ru-RU" sz="2000" dirty="0" smtClean="0"/>
              <a:t> </a:t>
            </a:r>
            <a:r>
              <a:rPr lang="ru-RU" sz="2000" dirty="0"/>
              <a:t>дней с даты размещения в единой информационной системе </a:t>
            </a:r>
            <a:r>
              <a:rPr lang="ru-RU" sz="2000" dirty="0" smtClean="0"/>
              <a:t>Итогового протокола запроса предложений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7592" y="1595816"/>
            <a:ext cx="84005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ПОБЕДИТЕЛЬ обязан представить </a:t>
            </a:r>
            <a:r>
              <a:rPr lang="ru-RU" sz="2000" dirty="0"/>
              <a:t>заказчику подписанный контракт в срок, указанный в извещении о проведении запроса </a:t>
            </a:r>
            <a:r>
              <a:rPr lang="ru-RU" sz="2000" dirty="0" smtClean="0"/>
              <a:t>котировок</a:t>
            </a:r>
          </a:p>
          <a:p>
            <a:r>
              <a:rPr lang="ru-RU" sz="2000" dirty="0" smtClean="0"/>
              <a:t>ПОБЕДИТЕЛЬ обязан предоставить обеспечение исполнения Контракта в </a:t>
            </a:r>
            <a:r>
              <a:rPr lang="ru-RU" sz="2000" dirty="0"/>
              <a:t>случаях, предусмотренных </a:t>
            </a:r>
            <a:r>
              <a:rPr lang="ru-RU" sz="2000" dirty="0" smtClean="0"/>
              <a:t>Законом о КС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46738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Запрос предложений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E3F9992-01B4-4C94-873B-EFA4A0CB7F1D}" type="slidenum">
              <a:rPr lang="ru-RU" sz="1600">
                <a:solidFill>
                  <a:schemeClr val="bg1"/>
                </a:solidFill>
                <a:ea typeface="MS PGothic" pitchFamily="34" charset="-128"/>
              </a:rPr>
              <a:pPr algn="r"/>
              <a:t>17</a:t>
            </a:fld>
            <a:endParaRPr lang="ru-RU" sz="160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101" name="Прямоугольник 7"/>
          <p:cNvSpPr>
            <a:spLocks noChangeArrowheads="1"/>
          </p:cNvSpPr>
          <p:nvPr/>
        </p:nvSpPr>
        <p:spPr bwMode="auto">
          <a:xfrm>
            <a:off x="387351" y="1093717"/>
            <a:ext cx="6659562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333399"/>
                </a:solidFill>
                <a:latin typeface="+mn-lt"/>
                <a:cs typeface="Times New Roman" pitchFamily="18" charset="0"/>
              </a:rPr>
              <a:t>Уклонение от подписания контракта</a:t>
            </a:r>
            <a:endParaRPr lang="ru-RU" dirty="0">
              <a:solidFill>
                <a:srgbClr val="0033CC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200230" y="1772816"/>
            <a:ext cx="8642350" cy="70788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r>
              <a:rPr lang="ru-RU" sz="2000" dirty="0" smtClean="0"/>
              <a:t>Если Победитель запроса предложений не направил подписанный проект Контракта Заказчику (ч.17 ст.83 Закона о КС)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08972" y="2788479"/>
            <a:ext cx="86423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Если Заказчик не подписал Контракт в срок, при условии исполнения Победителем всех требований Закона о КС, он признается уклонившимся от подписания Контракта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50117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Запрос предложений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E3F9992-01B4-4C94-873B-EFA4A0CB7F1D}" type="slidenum">
              <a:rPr lang="ru-RU" sz="1600">
                <a:solidFill>
                  <a:schemeClr val="bg1"/>
                </a:solidFill>
                <a:ea typeface="MS PGothic" pitchFamily="34" charset="-128"/>
              </a:rPr>
              <a:pPr algn="r"/>
              <a:t>18</a:t>
            </a:fld>
            <a:endParaRPr lang="ru-RU" sz="160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101" name="Прямоугольник 7"/>
          <p:cNvSpPr>
            <a:spLocks noChangeArrowheads="1"/>
          </p:cNvSpPr>
          <p:nvPr/>
        </p:nvSpPr>
        <p:spPr bwMode="auto">
          <a:xfrm>
            <a:off x="387351" y="1093717"/>
            <a:ext cx="6659562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333399"/>
                </a:solidFill>
                <a:latin typeface="+mn-lt"/>
                <a:cs typeface="Times New Roman" pitchFamily="18" charset="0"/>
              </a:rPr>
              <a:t>Последствия уклонения Победителя</a:t>
            </a:r>
            <a:endParaRPr lang="ru-RU" dirty="0">
              <a:solidFill>
                <a:srgbClr val="0033CC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208972" y="1772816"/>
            <a:ext cx="8642350" cy="40011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r>
              <a:rPr lang="ru-RU" sz="2000" dirty="0" smtClean="0"/>
              <a:t>ЗАКАЗЧИК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8253" y="2176025"/>
            <a:ext cx="84982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1800" dirty="0" smtClean="0"/>
              <a:t>вправе </a:t>
            </a:r>
            <a:r>
              <a:rPr lang="ru-RU" sz="1800" dirty="0"/>
              <a:t>обратиться в суд с требованием о возмещении убытков, причиненных уклонением от заключения </a:t>
            </a:r>
            <a:r>
              <a:rPr lang="ru-RU" sz="1800" dirty="0" smtClean="0"/>
              <a:t>контракта;</a:t>
            </a:r>
            <a:endParaRPr lang="ru-RU" sz="1800" dirty="0"/>
          </a:p>
          <a:p>
            <a:endParaRPr lang="ru-RU" sz="1800" dirty="0"/>
          </a:p>
          <a:p>
            <a:pPr marL="342900" indent="-342900">
              <a:buFontTx/>
              <a:buChar char="-"/>
            </a:pPr>
            <a:r>
              <a:rPr lang="ru-RU" sz="1800" dirty="0" smtClean="0"/>
              <a:t>вправе заключить Контракт с участником </a:t>
            </a:r>
            <a:r>
              <a:rPr lang="ru-RU" sz="1800" dirty="0"/>
              <a:t>с участником запроса предложений, окончательному предложению которого присвоен второй </a:t>
            </a:r>
            <a:r>
              <a:rPr lang="ru-RU" sz="1800" dirty="0" smtClean="0"/>
              <a:t>номер;</a:t>
            </a:r>
          </a:p>
          <a:p>
            <a:pPr marL="342900" indent="-342900">
              <a:buFontTx/>
              <a:buChar char="-"/>
            </a:pPr>
            <a:endParaRPr lang="ru-RU" sz="1800" dirty="0" smtClean="0"/>
          </a:p>
          <a:p>
            <a:pPr marL="342900" indent="-342900">
              <a:buFontTx/>
              <a:buChar char="-"/>
            </a:pPr>
            <a:r>
              <a:rPr lang="ru-RU" sz="1800" dirty="0" smtClean="0"/>
              <a:t>обязан уведомить уполномоченный контрольный орган в сфере закупок путем обращения о включении информации в отношении уклонившегося Победителя в Реестр недобросовестных поставщиков.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76597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Единственный поставщик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E3F9992-01B4-4C94-873B-EFA4A0CB7F1D}" type="slidenum">
              <a:rPr lang="ru-RU" sz="1600">
                <a:solidFill>
                  <a:schemeClr val="bg1"/>
                </a:solidFill>
                <a:ea typeface="MS PGothic" pitchFamily="34" charset="-128"/>
              </a:rPr>
              <a:pPr algn="r"/>
              <a:t>19</a:t>
            </a:fld>
            <a:endParaRPr lang="ru-RU" sz="160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101" name="Прямоугольник 7"/>
          <p:cNvSpPr>
            <a:spLocks noChangeArrowheads="1"/>
          </p:cNvSpPr>
          <p:nvPr/>
        </p:nvSpPr>
        <p:spPr bwMode="auto">
          <a:xfrm>
            <a:off x="387350" y="1093717"/>
            <a:ext cx="8463971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333399"/>
                </a:solidFill>
                <a:latin typeface="+mn-lt"/>
                <a:cs typeface="Times New Roman" pitchFamily="18" charset="0"/>
              </a:rPr>
              <a:t>В соответствии с п.25 ч.1 ст. 93, и Заказчик, и единственный участник вправе заключить Контракт</a:t>
            </a:r>
            <a:endParaRPr lang="ru-RU" dirty="0">
              <a:solidFill>
                <a:srgbClr val="0033CC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253" y="2176025"/>
            <a:ext cx="849820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Уклонившимся от заключения Контракта, единственный участник может быть признан только при условии получения Заказчиком согласия на заключения Контракта до начала процедуры подписания Контракта.</a:t>
            </a:r>
          </a:p>
          <a:p>
            <a:endParaRPr lang="ru-RU" sz="18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40287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Конкурс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E3F9992-01B4-4C94-873B-EFA4A0CB7F1D}" type="slidenum">
              <a:rPr lang="ru-RU" sz="1600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101" name="Прямоугольник 7"/>
          <p:cNvSpPr>
            <a:spLocks noChangeArrowheads="1"/>
          </p:cNvSpPr>
          <p:nvPr/>
        </p:nvSpPr>
        <p:spPr bwMode="auto">
          <a:xfrm>
            <a:off x="387351" y="1093717"/>
            <a:ext cx="6659562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333399"/>
                </a:solidFill>
                <a:latin typeface="+mn-lt"/>
                <a:cs typeface="Times New Roman" pitchFamily="18" charset="0"/>
              </a:rPr>
              <a:t>Срок заключения контракта</a:t>
            </a:r>
            <a:endParaRPr lang="ru-RU" dirty="0">
              <a:solidFill>
                <a:srgbClr val="0033CC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208972" y="2357878"/>
            <a:ext cx="8642350" cy="163121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r>
              <a:rPr lang="ru-RU" sz="2000" dirty="0" smtClean="0"/>
              <a:t>Часть 2 статьи 54 Закона о КС - Контракт </a:t>
            </a:r>
            <a:r>
              <a:rPr lang="ru-RU" sz="2000" dirty="0"/>
              <a:t>заключается не ранее чем через </a:t>
            </a:r>
            <a:r>
              <a:rPr lang="ru-RU" sz="2000" b="1" dirty="0" smtClean="0"/>
              <a:t>10</a:t>
            </a:r>
            <a:r>
              <a:rPr lang="ru-RU" sz="2000" dirty="0" smtClean="0"/>
              <a:t> дней </a:t>
            </a:r>
            <a:r>
              <a:rPr lang="ru-RU" sz="2000" dirty="0"/>
              <a:t>и не позднее чем через </a:t>
            </a:r>
            <a:r>
              <a:rPr lang="ru-RU" sz="2000" b="1" dirty="0" smtClean="0"/>
              <a:t>20</a:t>
            </a:r>
            <a:r>
              <a:rPr lang="ru-RU" sz="2000" dirty="0" smtClean="0"/>
              <a:t> дней </a:t>
            </a:r>
            <a:r>
              <a:rPr lang="ru-RU" sz="2000" dirty="0"/>
              <a:t>с даты размещения в единой информационной системе протокола рассмотрения и оценки заявок на участие в конкурсе или при проведении закрытого конкурса с даты подписания такого протокола.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0" y="156845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333399"/>
                </a:solidFill>
                <a:ea typeface="MS PGothic" pitchFamily="34" charset="-128"/>
              </a:rPr>
              <a:t>СПАСИБО ЗА ВНИМАНИЕ!</a:t>
            </a:r>
            <a:endParaRPr lang="ru-RU" sz="2800" b="1" dirty="0">
              <a:solidFill>
                <a:srgbClr val="333399"/>
              </a:solidFill>
            </a:endParaRPr>
          </a:p>
        </p:txBody>
      </p:sp>
      <p:pic>
        <p:nvPicPr>
          <p:cNvPr id="7173" name="Picture 19" descr="Вконтак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1105" y="5128505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Box 11"/>
          <p:cNvSpPr txBox="1">
            <a:spLocks noChangeArrowheads="1"/>
          </p:cNvSpPr>
          <p:nvPr/>
        </p:nvSpPr>
        <p:spPr bwMode="auto">
          <a:xfrm>
            <a:off x="3450091" y="5128505"/>
            <a:ext cx="44342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99"/>
                </a:solidFill>
              </a:rPr>
              <a:t>Курганское </a:t>
            </a:r>
            <a:r>
              <a:rPr lang="ru-RU" sz="2000" dirty="0" err="1" smtClean="0">
                <a:solidFill>
                  <a:srgbClr val="333399"/>
                </a:solidFill>
              </a:rPr>
              <a:t>Уфас</a:t>
            </a:r>
            <a:r>
              <a:rPr lang="ru-RU" sz="2000" dirty="0" smtClean="0">
                <a:solidFill>
                  <a:srgbClr val="333399"/>
                </a:solidFill>
              </a:rPr>
              <a:t>-России</a:t>
            </a:r>
            <a:endParaRPr lang="ru-RU" sz="2000" dirty="0">
              <a:solidFill>
                <a:srgbClr val="333399"/>
              </a:solidFill>
            </a:endParaRPr>
          </a:p>
        </p:txBody>
      </p:sp>
      <p:sp>
        <p:nvSpPr>
          <p:cNvPr id="7178" name="TextBox 9"/>
          <p:cNvSpPr txBox="1">
            <a:spLocks noChangeArrowheads="1"/>
          </p:cNvSpPr>
          <p:nvPr/>
        </p:nvSpPr>
        <p:spPr bwMode="auto">
          <a:xfrm>
            <a:off x="2661105" y="3646488"/>
            <a:ext cx="50072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333399"/>
                </a:solidFill>
              </a:rPr>
              <a:t>E-mail</a:t>
            </a:r>
            <a:r>
              <a:rPr lang="en-US" sz="2800" dirty="0">
                <a:solidFill>
                  <a:srgbClr val="333399"/>
                </a:solidFill>
              </a:rPr>
              <a:t>: </a:t>
            </a:r>
            <a:r>
              <a:rPr lang="en-US" sz="2800" dirty="0">
                <a:solidFill>
                  <a:srgbClr val="333399"/>
                </a:solidFill>
                <a:hlinkClick r:id="rId3"/>
              </a:rPr>
              <a:t>to45@fas.gov.ru</a:t>
            </a:r>
            <a:endParaRPr lang="en-US" sz="2800" dirty="0">
              <a:solidFill>
                <a:srgbClr val="333399"/>
              </a:solidFill>
              <a:ea typeface="MS PGothic" pitchFamily="34" charset="-128"/>
            </a:endParaRPr>
          </a:p>
        </p:txBody>
      </p:sp>
      <p:pic>
        <p:nvPicPr>
          <p:cNvPr id="7179" name="Picture 5" descr="FAS-logo-colo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313" y="2924175"/>
            <a:ext cx="577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0" name="TextBox 8"/>
          <p:cNvSpPr txBox="1">
            <a:spLocks noChangeArrowheads="1"/>
          </p:cNvSpPr>
          <p:nvPr/>
        </p:nvSpPr>
        <p:spPr bwMode="auto">
          <a:xfrm>
            <a:off x="3530600" y="2940050"/>
            <a:ext cx="3608388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dirty="0" smtClean="0">
                <a:solidFill>
                  <a:srgbClr val="333399"/>
                </a:solidFill>
                <a:ea typeface="MS PGothic" pitchFamily="34" charset="-128"/>
              </a:rPr>
              <a:t>to45.fas.gov.ru</a:t>
            </a:r>
            <a:endParaRPr lang="en-US" sz="3000" dirty="0">
              <a:solidFill>
                <a:srgbClr val="333399"/>
              </a:solidFill>
              <a:ea typeface="MS PGothic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7313" y="4508811"/>
            <a:ext cx="5656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333399"/>
                </a:solidFill>
              </a:rPr>
              <a:t>Телефон/факс: 8 (3522) 46-39-55, </a:t>
            </a:r>
            <a:r>
              <a:rPr lang="ru-RU" sz="2000" dirty="0" smtClean="0">
                <a:solidFill>
                  <a:srgbClr val="333399"/>
                </a:solidFill>
              </a:rPr>
              <a:t>46-39-85(ф</a:t>
            </a:r>
            <a:r>
              <a:rPr lang="en-US" sz="2000" dirty="0" smtClean="0">
                <a:solidFill>
                  <a:srgbClr val="333399"/>
                </a:solidFill>
              </a:rPr>
              <a:t>)</a:t>
            </a:r>
            <a:endParaRPr lang="ru-RU" sz="2000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Конкурс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E3F9992-01B4-4C94-873B-EFA4A0CB7F1D}" type="slidenum">
              <a:rPr lang="ru-RU" sz="1600">
                <a:solidFill>
                  <a:schemeClr val="bg1"/>
                </a:solidFill>
                <a:ea typeface="MS PGothic" pitchFamily="34" charset="-128"/>
              </a:rPr>
              <a:pPr algn="r"/>
              <a:t>3</a:t>
            </a:fld>
            <a:endParaRPr lang="ru-RU" sz="160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101" name="Прямоугольник 7"/>
          <p:cNvSpPr>
            <a:spLocks noChangeArrowheads="1"/>
          </p:cNvSpPr>
          <p:nvPr/>
        </p:nvSpPr>
        <p:spPr bwMode="auto">
          <a:xfrm>
            <a:off x="387351" y="1093717"/>
            <a:ext cx="6659562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333399"/>
                </a:solidFill>
                <a:latin typeface="+mn-lt"/>
                <a:cs typeface="Times New Roman" pitchFamily="18" charset="0"/>
              </a:rPr>
              <a:t>Требования</a:t>
            </a:r>
            <a:endParaRPr lang="ru-RU" dirty="0">
              <a:solidFill>
                <a:srgbClr val="0033CC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253078" y="4221088"/>
            <a:ext cx="8642350" cy="193899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r>
              <a:rPr lang="ru-RU" sz="2000" dirty="0" smtClean="0"/>
              <a:t>ЗАКАЗЧИК после получения Контракта, подписанного со стороны Победителя, обеспечения Контракта (с условиями исполнения </a:t>
            </a:r>
            <a:r>
              <a:rPr lang="ru-RU" sz="2000" dirty="0" err="1" smtClean="0"/>
              <a:t>антидемпинга</a:t>
            </a:r>
            <a:r>
              <a:rPr lang="ru-RU" sz="2000" dirty="0" smtClean="0"/>
              <a:t>), обязан подписать Контракт  в срок </a:t>
            </a:r>
            <a:r>
              <a:rPr lang="ru-RU" sz="2000" b="1" dirty="0" smtClean="0"/>
              <a:t>20</a:t>
            </a:r>
            <a:r>
              <a:rPr lang="ru-RU" sz="2000" dirty="0" smtClean="0"/>
              <a:t> </a:t>
            </a:r>
            <a:r>
              <a:rPr lang="ru-RU" sz="2000" dirty="0"/>
              <a:t>дней с даты размещения в единой информационной системе протокола рассмотрения и оценки заявок на участие в конкурсе или при проведении закрытого конкурса с даты подписания такого протокола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7592" y="1595816"/>
            <a:ext cx="84005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ПОБЕДИТЕЛЬ обязан в течении 10 дней с даты размещения в ЕИС Протокола подписать Контракт и направить Заказчику все экземпляры контракта.</a:t>
            </a:r>
          </a:p>
          <a:p>
            <a:r>
              <a:rPr lang="ru-RU" sz="2000" dirty="0" smtClean="0"/>
              <a:t>ПОБЕДИТЕЛЬ обязан направить документ, подтверждающий предоставление обеспечения исполнения Контракта</a:t>
            </a:r>
          </a:p>
          <a:p>
            <a:r>
              <a:rPr lang="ru-RU" sz="2000" dirty="0" smtClean="0"/>
              <a:t>ПОБЕДИТЕЛЬ обязан исполнить  положения статьи 37 Закона о КС (если есть основания)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86035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Конкурс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E3F9992-01B4-4C94-873B-EFA4A0CB7F1D}" type="slidenum">
              <a:rPr lang="ru-RU" sz="1600">
                <a:solidFill>
                  <a:schemeClr val="bg1"/>
                </a:solidFill>
                <a:ea typeface="MS PGothic" pitchFamily="34" charset="-128"/>
              </a:rPr>
              <a:pPr algn="r"/>
              <a:t>4</a:t>
            </a:fld>
            <a:endParaRPr lang="ru-RU" sz="160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101" name="Прямоугольник 7"/>
          <p:cNvSpPr>
            <a:spLocks noChangeArrowheads="1"/>
          </p:cNvSpPr>
          <p:nvPr/>
        </p:nvSpPr>
        <p:spPr bwMode="auto">
          <a:xfrm>
            <a:off x="387351" y="1093717"/>
            <a:ext cx="6659562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333399"/>
                </a:solidFill>
                <a:latin typeface="+mn-lt"/>
                <a:cs typeface="Times New Roman" pitchFamily="18" charset="0"/>
              </a:rPr>
              <a:t>Уклонение от подписания контракта</a:t>
            </a:r>
            <a:endParaRPr lang="ru-RU" dirty="0">
              <a:solidFill>
                <a:srgbClr val="0033CC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208972" y="1772816"/>
            <a:ext cx="8642350" cy="70788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r>
              <a:rPr lang="ru-RU" sz="2000" dirty="0" smtClean="0"/>
              <a:t>Если Победитель Конкурса не исполнил требования части 3 статьи 54 Закона о КС, он признается уклонившимся от подписания Контракта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11226" y="2780928"/>
            <a:ext cx="86423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Если Заказчик не подписал Контракт в срок, при условии исполнения Победителем всех требований Закона о КС, он признается уклонившимся от подписания Контракта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24678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Конкурс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E3F9992-01B4-4C94-873B-EFA4A0CB7F1D}" type="slidenum">
              <a:rPr lang="ru-RU" sz="1600">
                <a:solidFill>
                  <a:schemeClr val="bg1"/>
                </a:solidFill>
                <a:ea typeface="MS PGothic" pitchFamily="34" charset="-128"/>
              </a:rPr>
              <a:pPr algn="r"/>
              <a:t>5</a:t>
            </a:fld>
            <a:endParaRPr lang="ru-RU" sz="160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101" name="Прямоугольник 7"/>
          <p:cNvSpPr>
            <a:spLocks noChangeArrowheads="1"/>
          </p:cNvSpPr>
          <p:nvPr/>
        </p:nvSpPr>
        <p:spPr bwMode="auto">
          <a:xfrm>
            <a:off x="387351" y="1093717"/>
            <a:ext cx="6659562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333399"/>
                </a:solidFill>
                <a:latin typeface="+mn-lt"/>
                <a:cs typeface="Times New Roman" pitchFamily="18" charset="0"/>
              </a:rPr>
              <a:t>Последствия уклонения Победителя</a:t>
            </a:r>
            <a:endParaRPr lang="ru-RU" dirty="0">
              <a:solidFill>
                <a:srgbClr val="0033CC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208972" y="1772816"/>
            <a:ext cx="8642350" cy="40011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r>
              <a:rPr lang="ru-RU" sz="2000" dirty="0" smtClean="0"/>
              <a:t>ЗАКАЗЧИК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8253" y="2176025"/>
            <a:ext cx="864235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000" dirty="0" smtClean="0"/>
              <a:t>имеет право обратиться в суд </a:t>
            </a:r>
            <a:r>
              <a:rPr lang="ru-RU" sz="2000" dirty="0"/>
              <a:t>с иском о возмещении убытков, причиненных уклонением от заключения контракта в части, </a:t>
            </a:r>
            <a:r>
              <a:rPr lang="ru-RU" sz="2000" b="1" dirty="0"/>
              <a:t>не покрытой суммой обеспечения заявки </a:t>
            </a:r>
            <a:r>
              <a:rPr lang="ru-RU" sz="2000" dirty="0"/>
              <a:t>на участие в </a:t>
            </a:r>
            <a:r>
              <a:rPr lang="ru-RU" sz="2000" dirty="0" smtClean="0"/>
              <a:t>конкурсе;</a:t>
            </a:r>
          </a:p>
          <a:p>
            <a:pPr marL="342900" indent="-342900">
              <a:buFontTx/>
              <a:buChar char="-"/>
            </a:pP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имеет право </a:t>
            </a:r>
            <a:r>
              <a:rPr lang="ru-RU" sz="2000" dirty="0"/>
              <a:t>заключить контракт с участником конкурса, заявке на участие в конкурсе которого присвоен второй </a:t>
            </a:r>
            <a:r>
              <a:rPr lang="ru-RU" sz="2000" dirty="0" smtClean="0"/>
              <a:t>номер;</a:t>
            </a:r>
          </a:p>
          <a:p>
            <a:pPr marL="342900" indent="-342900">
              <a:buFontTx/>
              <a:buChar char="-"/>
            </a:pPr>
            <a:endParaRPr lang="ru-RU" sz="2000" dirty="0" smtClean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обязан уведомить уполномоченный контрольный орган в сфере закупок путем обращения о включении информации в отношении уклонившегося Победителя в Реестр недобросовестных поставщиков.</a:t>
            </a:r>
          </a:p>
          <a:p>
            <a:pPr marL="342900" indent="-342900">
              <a:buFontTx/>
              <a:buChar char="-"/>
            </a:pP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76436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Электронный аукцион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E3F9992-01B4-4C94-873B-EFA4A0CB7F1D}" type="slidenum">
              <a:rPr lang="ru-RU" sz="1600">
                <a:solidFill>
                  <a:schemeClr val="bg1"/>
                </a:solidFill>
                <a:ea typeface="MS PGothic" pitchFamily="34" charset="-128"/>
              </a:rPr>
              <a:pPr algn="r"/>
              <a:t>6</a:t>
            </a:fld>
            <a:endParaRPr lang="ru-RU" sz="160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101" name="Прямоугольник 7"/>
          <p:cNvSpPr>
            <a:spLocks noChangeArrowheads="1"/>
          </p:cNvSpPr>
          <p:nvPr/>
        </p:nvSpPr>
        <p:spPr bwMode="auto">
          <a:xfrm>
            <a:off x="611560" y="1098549"/>
            <a:ext cx="6659562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333399"/>
                </a:solidFill>
                <a:latin typeface="+mn-lt"/>
                <a:cs typeface="Times New Roman" pitchFamily="18" charset="0"/>
              </a:rPr>
              <a:t>Срок заключение контракта</a:t>
            </a:r>
            <a:endParaRPr lang="ru-RU" dirty="0">
              <a:solidFill>
                <a:srgbClr val="0033CC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225740" y="1844824"/>
            <a:ext cx="8642350" cy="438581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 smtClean="0"/>
              <a:t>В соответствии с часть 8 статьи 69 Закона о КС, результаты </a:t>
            </a:r>
            <a:r>
              <a:rPr lang="ru-RU" sz="2000" dirty="0"/>
              <a:t>рассмотрения заявок на участие в электронном аукционе фиксируются в </a:t>
            </a:r>
            <a:r>
              <a:rPr lang="ru-RU" sz="2000" b="1" dirty="0"/>
              <a:t>протоколе подведения итогов такого аукциона</a:t>
            </a:r>
            <a:r>
              <a:rPr lang="ru-RU" sz="2000" dirty="0"/>
              <a:t>, который подписывается всеми участвовавшими в рассмотрении этих заявок членами аукционной комиссии, и не позднее рабочего дня, следующего за датой подписания указанного протокола, размещаются заказчиком на электронной площадке и в единой информационной системе</a:t>
            </a:r>
            <a:r>
              <a:rPr lang="ru-RU" sz="2000" dirty="0" smtClean="0"/>
              <a:t>.</a:t>
            </a:r>
          </a:p>
          <a:p>
            <a:pPr>
              <a:defRPr/>
            </a:pPr>
            <a:endParaRPr lang="ru-RU" sz="2000" dirty="0" smtClean="0"/>
          </a:p>
          <a:p>
            <a:pPr>
              <a:defRPr/>
            </a:pPr>
            <a:r>
              <a:rPr lang="ru-RU" sz="2000" dirty="0" smtClean="0"/>
              <a:t>Согласно части 9 статьи 70 Закона о КС, </a:t>
            </a:r>
            <a:r>
              <a:rPr lang="ru-RU" sz="2000" dirty="0"/>
              <a:t>Контракт может быть заключен </a:t>
            </a:r>
            <a:r>
              <a:rPr lang="ru-RU" sz="2000" b="1" dirty="0"/>
              <a:t>не ранее чем через </a:t>
            </a:r>
            <a:r>
              <a:rPr lang="ru-RU" sz="2000" b="1" dirty="0" smtClean="0"/>
              <a:t>10дней </a:t>
            </a:r>
            <a:r>
              <a:rPr lang="ru-RU" sz="2000" dirty="0"/>
              <a:t>с даты размещения в единой информационной системе протокола подведения итогов электронного </a:t>
            </a:r>
            <a:r>
              <a:rPr lang="ru-RU" sz="2000" dirty="0" smtClean="0"/>
              <a:t>аукциона, и не позднее </a:t>
            </a:r>
            <a:r>
              <a:rPr lang="ru-RU" sz="2000" b="1" dirty="0" smtClean="0"/>
              <a:t>20</a:t>
            </a:r>
            <a:r>
              <a:rPr lang="ru-RU" sz="2000" dirty="0" smtClean="0"/>
              <a:t> дней по ГК РФ.</a:t>
            </a:r>
            <a:endParaRPr lang="ru-RU" sz="2000" dirty="0"/>
          </a:p>
          <a:p>
            <a:pPr>
              <a:defRPr/>
            </a:pPr>
            <a:endParaRPr lang="ru-RU" sz="1900" dirty="0"/>
          </a:p>
        </p:txBody>
      </p:sp>
    </p:spTree>
    <p:extLst>
      <p:ext uri="{BB962C8B-B14F-4D97-AF65-F5344CB8AC3E}">
        <p14:creationId xmlns="" xmlns:p14="http://schemas.microsoft.com/office/powerpoint/2010/main" val="63657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Электронный аукцион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E3F9992-01B4-4C94-873B-EFA4A0CB7F1D}" type="slidenum">
              <a:rPr lang="ru-RU" sz="1600">
                <a:solidFill>
                  <a:schemeClr val="bg1"/>
                </a:solidFill>
                <a:ea typeface="MS PGothic" pitchFamily="34" charset="-128"/>
              </a:rPr>
              <a:pPr algn="r"/>
              <a:t>7</a:t>
            </a:fld>
            <a:endParaRPr lang="ru-RU" sz="160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101" name="Прямоугольник 7"/>
          <p:cNvSpPr>
            <a:spLocks noChangeArrowheads="1"/>
          </p:cNvSpPr>
          <p:nvPr/>
        </p:nvSpPr>
        <p:spPr bwMode="auto">
          <a:xfrm>
            <a:off x="387351" y="1093717"/>
            <a:ext cx="6659562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333399"/>
                </a:solidFill>
                <a:latin typeface="+mn-lt"/>
                <a:cs typeface="Times New Roman" pitchFamily="18" charset="0"/>
              </a:rPr>
              <a:t>Требования</a:t>
            </a:r>
            <a:endParaRPr lang="ru-RU" dirty="0">
              <a:solidFill>
                <a:srgbClr val="0033CC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54300803"/>
              </p:ext>
            </p:extLst>
          </p:nvPr>
        </p:nvGraphicFramePr>
        <p:xfrm>
          <a:off x="387351" y="2636912"/>
          <a:ext cx="8508077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8359"/>
                <a:gridCol w="6269718"/>
              </a:tblGrid>
              <a:tr h="230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Срок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Действие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1209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течении 5 дней с момента получения </a:t>
                      </a:r>
                      <a:r>
                        <a:rPr lang="ru-RU" sz="1400" dirty="0" smtClean="0">
                          <a:effectLst/>
                        </a:rPr>
                        <a:t>проекта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Контракта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Победитель </a:t>
                      </a:r>
                      <a:r>
                        <a:rPr lang="ru-RU" sz="1400" dirty="0" smtClean="0">
                          <a:effectLst/>
                        </a:rPr>
                        <a:t>обязан подписывать проект Контракта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и прикрепить документ</a:t>
                      </a:r>
                      <a:r>
                        <a:rPr lang="ru-RU" sz="1400" dirty="0">
                          <a:effectLst/>
                        </a:rPr>
                        <a:t>, подтверждающий предоставление обеспечения исполнения </a:t>
                      </a:r>
                      <a:r>
                        <a:rPr lang="ru-RU" sz="1400" dirty="0" smtClean="0">
                          <a:effectLst/>
                        </a:rPr>
                        <a:t>контракта </a:t>
                      </a:r>
                      <a:r>
                        <a:rPr lang="ru-RU" sz="1400" baseline="0" dirty="0" smtClean="0">
                          <a:effectLst/>
                        </a:rPr>
                        <a:t>с учетом положений статьи 37 Закона о КС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</a:rPr>
                        <a:t>Либо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</a:rPr>
                        <a:t>Победитель обязан направить Протокол разногласий</a:t>
                      </a:r>
                      <a:endParaRPr lang="ru-RU" sz="1400" dirty="0">
                        <a:effectLst/>
                      </a:endParaRPr>
                    </a:p>
                  </a:txBody>
                  <a:tcPr marL="34190" marR="34190" marT="0" marB="0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34558134"/>
              </p:ext>
            </p:extLst>
          </p:nvPr>
        </p:nvGraphicFramePr>
        <p:xfrm>
          <a:off x="387351" y="1531542"/>
          <a:ext cx="8508077" cy="1156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8359"/>
                <a:gridCol w="6269718"/>
              </a:tblGrid>
              <a:tr h="174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Срок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Действие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834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течении 5 дней с момента 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размещения в ЕИС Протокола подведения итогов ЭА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Заказчик обязан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Создать карточку контракта и направить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проект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Контракта Победителю</a:t>
                      </a:r>
                      <a:endParaRPr lang="ru-RU" sz="1400" dirty="0">
                        <a:effectLst/>
                      </a:endParaRPr>
                    </a:p>
                  </a:txBody>
                  <a:tcPr marL="34190" marR="34190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63936871"/>
              </p:ext>
            </p:extLst>
          </p:nvPr>
        </p:nvGraphicFramePr>
        <p:xfrm>
          <a:off x="387351" y="4077072"/>
          <a:ext cx="8508077" cy="1156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8359"/>
                <a:gridCol w="6269718"/>
              </a:tblGrid>
              <a:tr h="174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Срок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Действие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834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течении </a:t>
                      </a:r>
                      <a:r>
                        <a:rPr lang="ru-RU" sz="1400" dirty="0" smtClean="0">
                          <a:effectLst/>
                        </a:rPr>
                        <a:t>3 рабочих </a:t>
                      </a:r>
                      <a:r>
                        <a:rPr lang="ru-RU" sz="1400" dirty="0">
                          <a:effectLst/>
                        </a:rPr>
                        <a:t>дней с момента 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размещения в ЕИС Протокола разногласий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Заказчик обязан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обработать Протокол разногласий и вновь направить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проект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Контракта Победителю</a:t>
                      </a:r>
                      <a:endParaRPr lang="ru-RU" sz="1400" dirty="0">
                        <a:effectLst/>
                      </a:endParaRPr>
                    </a:p>
                  </a:txBody>
                  <a:tcPr marL="34190" marR="3419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9590870"/>
              </p:ext>
            </p:extLst>
          </p:nvPr>
        </p:nvGraphicFramePr>
        <p:xfrm>
          <a:off x="387351" y="5226685"/>
          <a:ext cx="8508077" cy="1367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8359"/>
                <a:gridCol w="6269718"/>
              </a:tblGrid>
              <a:tr h="174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Срок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Действие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834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течении </a:t>
                      </a:r>
                      <a:r>
                        <a:rPr lang="ru-RU" sz="1400" dirty="0" smtClean="0">
                          <a:effectLst/>
                        </a:rPr>
                        <a:t>3 рабочих дней </a:t>
                      </a:r>
                      <a:r>
                        <a:rPr lang="ru-RU" sz="1400" dirty="0">
                          <a:effectLst/>
                        </a:rPr>
                        <a:t>с момента 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размещения в ЕИС проекта Контракта,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подписанного Победителем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Заказчик обязан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разместить подписанный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Контракт в ЕИС</a:t>
                      </a:r>
                      <a:endParaRPr lang="ru-RU" sz="1400" dirty="0">
                        <a:effectLst/>
                      </a:endParaRPr>
                    </a:p>
                  </a:txBody>
                  <a:tcPr marL="34190" marR="341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6419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Электронный аукцион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E3F9992-01B4-4C94-873B-EFA4A0CB7F1D}" type="slidenum">
              <a:rPr lang="ru-RU" sz="1600">
                <a:solidFill>
                  <a:schemeClr val="bg1"/>
                </a:solidFill>
                <a:ea typeface="MS PGothic" pitchFamily="34" charset="-128"/>
              </a:rPr>
              <a:pPr algn="r"/>
              <a:t>8</a:t>
            </a:fld>
            <a:endParaRPr lang="ru-RU" sz="160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101" name="Прямоугольник 7"/>
          <p:cNvSpPr>
            <a:spLocks noChangeArrowheads="1"/>
          </p:cNvSpPr>
          <p:nvPr/>
        </p:nvSpPr>
        <p:spPr bwMode="auto">
          <a:xfrm>
            <a:off x="387351" y="1093717"/>
            <a:ext cx="6659562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333399"/>
                </a:solidFill>
                <a:latin typeface="+mn-lt"/>
                <a:cs typeface="Times New Roman" pitchFamily="18" charset="0"/>
              </a:rPr>
              <a:t>Уклонение от подписания контракта</a:t>
            </a:r>
            <a:endParaRPr lang="ru-RU" dirty="0">
              <a:solidFill>
                <a:srgbClr val="0033CC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200230" y="1772816"/>
            <a:ext cx="86423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r>
              <a:rPr lang="ru-RU" sz="2000" dirty="0" smtClean="0"/>
              <a:t>Если Победитель ЭА не направил обеспечение исполнения Контракта, он признается уклонившимся от подписания Контракта (ч.4 ст.96 Закона о КС)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08972" y="4797152"/>
            <a:ext cx="8642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Если Заказчик не направил проект Контракта в срок, не подписал Контракт в срок, при условии исполнения Победителем всех требований Закона о КС, он признается уклонившимся от подписания Контракта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08972" y="2788479"/>
            <a:ext cx="85394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Если </a:t>
            </a:r>
            <a:r>
              <a:rPr lang="ru-RU" sz="2000" dirty="0" smtClean="0"/>
              <a:t>Победитель </a:t>
            </a:r>
            <a:r>
              <a:rPr lang="ru-RU" sz="2000" dirty="0"/>
              <a:t>в </a:t>
            </a:r>
            <a:r>
              <a:rPr lang="ru-RU" sz="2000" dirty="0" smtClean="0"/>
              <a:t>сроки не </a:t>
            </a:r>
            <a:r>
              <a:rPr lang="ru-RU" sz="2000" dirty="0"/>
              <a:t>направил заказчику проект </a:t>
            </a:r>
            <a:r>
              <a:rPr lang="ru-RU" sz="2000" dirty="0" smtClean="0"/>
              <a:t>Контракта</a:t>
            </a:r>
            <a:r>
              <a:rPr lang="ru-RU" sz="2000" dirty="0"/>
              <a:t>, подписанный лицом, имеющим право действовать от имени победителя такого аукциона, или направил протокол </a:t>
            </a:r>
            <a:r>
              <a:rPr lang="ru-RU" sz="2000" dirty="0" smtClean="0"/>
              <a:t>разногласий по истечению 13 дней с даты опубликования Заказчиком Протокола подведения итогов  или не исполнил условия </a:t>
            </a:r>
            <a:r>
              <a:rPr lang="ru-RU" sz="2000" dirty="0" err="1" smtClean="0"/>
              <a:t>антидемпинга</a:t>
            </a:r>
            <a:r>
              <a:rPr lang="ru-RU" sz="2000" dirty="0" smtClean="0"/>
              <a:t> (ч.13 ст.70 Закона о КС)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66917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Электронный аукцион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E3F9992-01B4-4C94-873B-EFA4A0CB7F1D}" type="slidenum">
              <a:rPr lang="ru-RU" sz="1600">
                <a:solidFill>
                  <a:schemeClr val="bg1"/>
                </a:solidFill>
                <a:ea typeface="MS PGothic" pitchFamily="34" charset="-128"/>
              </a:rPr>
              <a:pPr algn="r"/>
              <a:t>9</a:t>
            </a:fld>
            <a:endParaRPr lang="ru-RU" sz="160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4101" name="Прямоугольник 7"/>
          <p:cNvSpPr>
            <a:spLocks noChangeArrowheads="1"/>
          </p:cNvSpPr>
          <p:nvPr/>
        </p:nvSpPr>
        <p:spPr bwMode="auto">
          <a:xfrm>
            <a:off x="387351" y="1093717"/>
            <a:ext cx="6659562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333399"/>
                </a:solidFill>
                <a:latin typeface="+mn-lt"/>
                <a:cs typeface="Times New Roman" pitchFamily="18" charset="0"/>
              </a:rPr>
              <a:t>Последствия уклонения Победителя</a:t>
            </a:r>
            <a:endParaRPr lang="ru-RU" dirty="0">
              <a:solidFill>
                <a:srgbClr val="0033CC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208972" y="1772816"/>
            <a:ext cx="8642350" cy="40011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r>
              <a:rPr lang="ru-RU" sz="2000" dirty="0" smtClean="0"/>
              <a:t>ЗАКАЗЧИК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8253" y="2176025"/>
            <a:ext cx="864235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1800" dirty="0" smtClean="0"/>
              <a:t>обязан опубликовать </a:t>
            </a:r>
            <a:r>
              <a:rPr lang="ru-RU" sz="1800" dirty="0"/>
              <a:t>протокол уклонения </a:t>
            </a:r>
            <a:r>
              <a:rPr lang="ru-RU" sz="1800" dirty="0" smtClean="0"/>
              <a:t>Победителя </a:t>
            </a:r>
            <a:r>
              <a:rPr lang="ru-RU" sz="1800" dirty="0"/>
              <a:t>ЭА от заключения К</a:t>
            </a:r>
            <a:r>
              <a:rPr lang="ru-RU" sz="1800" dirty="0" smtClean="0"/>
              <a:t>онтракта;</a:t>
            </a:r>
          </a:p>
          <a:p>
            <a:pPr marL="342900" indent="-342900">
              <a:buFontTx/>
              <a:buChar char="-"/>
            </a:pPr>
            <a:endParaRPr lang="ru-RU" sz="1800" dirty="0"/>
          </a:p>
          <a:p>
            <a:pPr marL="342900" indent="-342900">
              <a:buFontTx/>
              <a:buChar char="-"/>
            </a:pPr>
            <a:r>
              <a:rPr lang="ru-RU" sz="1800" dirty="0"/>
              <a:t>вправе обратиться в суд с требованием о возмещении убытков, причиненных уклонением от заключения контракта в части, не покрытой суммой обеспечения заявки на участие в электронном аукционе</a:t>
            </a:r>
          </a:p>
          <a:p>
            <a:endParaRPr lang="ru-RU" sz="1800" dirty="0"/>
          </a:p>
          <a:p>
            <a:pPr marL="342900" indent="-342900">
              <a:buFontTx/>
              <a:buChar char="-"/>
            </a:pPr>
            <a:r>
              <a:rPr lang="ru-RU" sz="1800" dirty="0" smtClean="0"/>
              <a:t>вправе подготовить карточку контракта и направить проект Контракта участнику ЭА, </a:t>
            </a:r>
            <a:r>
              <a:rPr lang="ru-RU" sz="1800" dirty="0"/>
              <a:t>заявке на участие в </a:t>
            </a:r>
            <a:r>
              <a:rPr lang="ru-RU" sz="1800" dirty="0" smtClean="0"/>
              <a:t>ЭА которого </a:t>
            </a:r>
            <a:r>
              <a:rPr lang="ru-RU" sz="1800" dirty="0"/>
              <a:t>присвоен второй </a:t>
            </a:r>
            <a:r>
              <a:rPr lang="ru-RU" sz="1800" dirty="0" smtClean="0"/>
              <a:t>номер (срок направления проекта Контракта не более 10 дней с </a:t>
            </a:r>
            <a:r>
              <a:rPr lang="ru-RU" sz="1800" dirty="0"/>
              <a:t>момента опубликования протокола уклонения победителя </a:t>
            </a:r>
            <a:r>
              <a:rPr lang="ru-RU" sz="1800" dirty="0" smtClean="0"/>
              <a:t>ЭА);</a:t>
            </a:r>
          </a:p>
          <a:p>
            <a:pPr marL="342900" indent="-342900">
              <a:buFontTx/>
              <a:buChar char="-"/>
            </a:pPr>
            <a:endParaRPr lang="ru-RU" sz="1800" dirty="0" smtClean="0"/>
          </a:p>
          <a:p>
            <a:pPr marL="342900" indent="-342900">
              <a:buFontTx/>
              <a:buChar char="-"/>
            </a:pPr>
            <a:r>
              <a:rPr lang="ru-RU" sz="1800" dirty="0" smtClean="0"/>
              <a:t>обязан уведомить уполномоченный контрольный орган в сфере закупок путем обращения о включении информации в отношении уклонившегося Победителя в Реестр недобросовестных поставщиков.</a:t>
            </a:r>
          </a:p>
          <a:p>
            <a:pPr marL="342900" indent="-342900">
              <a:buFontTx/>
              <a:buChar char="-"/>
            </a:pP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425850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14875</TotalTime>
  <Words>1355</Words>
  <Application>Microsoft Office PowerPoint</Application>
  <PresentationFormat>Экран (4:3)</PresentationFormat>
  <Paragraphs>140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Оформление по умолчанию</vt:lpstr>
      <vt:lpstr>Слайд 1</vt:lpstr>
      <vt:lpstr>Конкурс</vt:lpstr>
      <vt:lpstr>Конкурс</vt:lpstr>
      <vt:lpstr>Конкурс</vt:lpstr>
      <vt:lpstr>Конкурс</vt:lpstr>
      <vt:lpstr>Электронный аукцион</vt:lpstr>
      <vt:lpstr>Электронный аукцион</vt:lpstr>
      <vt:lpstr>Электронный аукцион</vt:lpstr>
      <vt:lpstr>Электронный аукцион</vt:lpstr>
      <vt:lpstr>Запрос котировок</vt:lpstr>
      <vt:lpstr>Запрос котировок</vt:lpstr>
      <vt:lpstr>Запрос котировок</vt:lpstr>
      <vt:lpstr>Запрос котировок</vt:lpstr>
      <vt:lpstr>Запрос котировок</vt:lpstr>
      <vt:lpstr>Запрос предложений</vt:lpstr>
      <vt:lpstr>Запрос предложений</vt:lpstr>
      <vt:lpstr>Запрос предложений</vt:lpstr>
      <vt:lpstr>Запрос предложений</vt:lpstr>
      <vt:lpstr>Единственный поставщик</vt:lpstr>
      <vt:lpstr>Слайд 20</vt:lpstr>
    </vt:vector>
  </TitlesOfParts>
  <Company>ФАС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Нагайчук Е.Г.</dc:creator>
  <cp:lastModifiedBy>Башегурова</cp:lastModifiedBy>
  <cp:revision>993</cp:revision>
  <cp:lastPrinted>2013-03-26T14:16:06Z</cp:lastPrinted>
  <dcterms:created xsi:type="dcterms:W3CDTF">2011-08-24T07:02:51Z</dcterms:created>
  <dcterms:modified xsi:type="dcterms:W3CDTF">2015-05-22T06:26:36Z</dcterms:modified>
</cp:coreProperties>
</file>