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5" r:id="rId3"/>
    <p:sldId id="306" r:id="rId4"/>
    <p:sldId id="308" r:id="rId5"/>
    <p:sldId id="310" r:id="rId6"/>
    <p:sldId id="309" r:id="rId7"/>
    <p:sldId id="299" r:id="rId8"/>
    <p:sldId id="289" r:id="rId9"/>
    <p:sldId id="298" r:id="rId10"/>
    <p:sldId id="316" r:id="rId11"/>
    <p:sldId id="300" r:id="rId12"/>
    <p:sldId id="301" r:id="rId13"/>
    <p:sldId id="311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876"/>
    <a:srgbClr val="FF99CC"/>
    <a:srgbClr val="E0E0E0"/>
    <a:srgbClr val="00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639" autoAdjust="0"/>
  </p:normalViewPr>
  <p:slideViewPr>
    <p:cSldViewPr>
      <p:cViewPr varScale="1">
        <p:scale>
          <a:sx n="88" d="100"/>
          <a:sy n="88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BC7970-54B9-4BCA-A732-A944A7E743FC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3D6561-5F8C-46A8-9F9D-D11342F490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1D9086-35D7-4BE3-A6DA-F920BC344171}" type="datetime1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B8B768-04F9-4779-9B83-ABF479A4DB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72BC-6E36-48BC-9114-A7A957BBE54E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9539-383A-4B4E-B34F-6626D62C34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FEE8-3ADD-41FE-9D1E-DC103A2DFA72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CBC8F-2E43-49D9-BE0F-7E6500173D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73B3-8619-41D7-8126-0F02051AB787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52499-2E40-4408-8999-4E747CC8DB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11F9-F98D-4AE9-A98B-2BEFCD352146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73E9B-CB70-43DF-89D7-0C438511B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705C-3CAA-4F4E-A1EC-D4009BD8017A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C9FDD-4398-4AB0-99B4-021509EB37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A206-BD1B-43FD-8A0A-9CD2AA97AA76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222DC-CEE6-4069-BE4F-668BD026AD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0C00-DD6B-45E9-96BF-776CC13B94C0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485F5-8B70-4486-AC28-3A7FB19001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2ACF-7787-44A0-B91F-4C8A153C55C7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7987D-AECD-4322-95D8-C7A59FD214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D9AF-7EFC-4561-8301-F02182AE3505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A37E8-A877-402A-976C-878E6A039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64655-A4A2-441D-B59C-C9F657085DC6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625D5-AD33-414C-8E38-0D0277FD7D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B45F-39A1-4ED2-8F9A-B2CCF7AA5D72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4DB67-73C2-4C92-88B5-1FF1044BFF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3B2D828-B7FD-4F77-AD27-0AC998B30029}" type="datetime1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ED59630-5CDE-4FF7-B878-B628884815B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to45@fas.gov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>
              <a:ea typeface="+mn-ea"/>
              <a:cs typeface="+mn-cs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4941888"/>
          <a:ext cx="8280920" cy="2930502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223152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876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Обзор нормативно-правовых актов к Закону о контрактной системе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876"/>
                        </a:solidFill>
                        <a:effectLst/>
                        <a:latin typeface="Calibri" charset="0"/>
                        <a:ea typeface="+mn-ea"/>
                        <a:cs typeface="Arial" charset="0"/>
                      </a:endParaRPr>
                    </a:p>
                    <a:p>
                      <a:pPr algn="r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</a:tabLst>
                      </a:pPr>
                      <a:r>
                        <a:rPr lang="ru-RU" sz="1600" dirty="0" smtClean="0">
                          <a:solidFill>
                            <a:srgbClr val="006876"/>
                          </a:solidFill>
                        </a:rPr>
                        <a:t>Курганское УФАС России</a:t>
                      </a:r>
                    </a:p>
                    <a:p>
                      <a:pPr algn="r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</a:tabLst>
                      </a:pPr>
                      <a:r>
                        <a:rPr lang="ru-RU" sz="1600" dirty="0" smtClean="0">
                          <a:solidFill>
                            <a:srgbClr val="006876"/>
                          </a:solidFill>
                        </a:rPr>
                        <a:t>Башегурова Ю.А., 2016 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876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876"/>
                        </a:solidFill>
                        <a:effectLst/>
                        <a:latin typeface="Trebuchet MS" charset="0"/>
                        <a:cs typeface="Arial" charset="0"/>
                      </a:endParaRPr>
                    </a:p>
                  </a:txBody>
                  <a:tcPr marT="45645" marB="456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8676456" cy="4608512"/>
          </a:xfrm>
        </p:spPr>
        <p:txBody>
          <a:bodyPr/>
          <a:lstStyle/>
          <a:p>
            <a:pPr marL="742950" indent="-742950" algn="ctr">
              <a:buNone/>
            </a:pPr>
            <a:r>
              <a:rPr lang="ru-RU" sz="2800" b="1" dirty="0" smtClean="0">
                <a:solidFill>
                  <a:srgbClr val="006876"/>
                </a:solidFill>
                <a:latin typeface="+mj-lt"/>
              </a:rPr>
              <a:t>ПОСТАНОВЛЕНИЕ ПРАВИТЕЛЬСТВА РОССИЙСКОЙ ФЕДЕРАЦИИ от 4 февраля 2016 г. N 63 </a:t>
            </a:r>
          </a:p>
          <a:p>
            <a:pPr marL="742950" indent="-742950" algn="ctr">
              <a:buNone/>
            </a:pPr>
            <a:r>
              <a:rPr lang="ru-RU" sz="2800" b="1" dirty="0" smtClean="0">
                <a:solidFill>
                  <a:srgbClr val="006876"/>
                </a:solidFill>
                <a:latin typeface="+mj-lt"/>
              </a:rPr>
              <a:t>О ВНЕСЕНИИ ИЗМЕНЕНИЙ В ПЕРЕЧЕНЬ ТОВАРОВ (РАБОТ, УСЛУГ), В СООТВЕТСТВИИ С КОТОРЫМ ПРИ ОПРЕДЕЛЕНИИ ПОСТАВЩИКОВ (ПОДРЯДЧИКОВ, ИСПОЛНИТЕЛЕЙ) ЗАКАЗЧИК ОБЯЗАН ПРЕДОСТАВЛЯТЬ УЧРЕЖДЕНИЯМ И ПРЕДПРИЯТИЯМ УГОЛОВНО-ИСПОЛНИТЕЛЬНОЙ СИСТЕМЫ ПРЕИМУЩЕСТВА В ОТНОШЕНИИ ПРЕДЛАГАЕМОЙ ИМИ ЦЕНЫ КОНТРАКТА </a:t>
            </a:r>
            <a:endParaRPr lang="ru-RU" sz="2800" dirty="0" smtClean="0">
              <a:solidFill>
                <a:srgbClr val="00687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13316" name="Заголовок 1"/>
          <p:cNvSpPr txBox="1">
            <a:spLocks/>
          </p:cNvSpPr>
          <p:nvPr/>
        </p:nvSpPr>
        <p:spPr bwMode="auto">
          <a:xfrm>
            <a:off x="446088" y="703263"/>
            <a:ext cx="59055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3317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94EF2E5-028D-43D9-BE6E-8175B8DFF438}" type="slidenum">
              <a:rPr lang="ru-RU" sz="1800" b="1">
                <a:ea typeface="ＭＳ Ｐゴシック" pitchFamily="34" charset="-128"/>
              </a:rPr>
              <a:pPr/>
              <a:t>10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7920037" cy="4105275"/>
          </a:xfrm>
        </p:spPr>
        <p:txBody>
          <a:bodyPr/>
          <a:lstStyle/>
          <a:p>
            <a:pPr marL="0" indent="-742950" algn="ctr"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Приказ Министерства промышленности и торговли  РФ от 21.01.2016 года №86 «Об утверждении Порядка выдачи заключения Министерства промышленности и торговли Российской Федерации об отсутствии производства на территории Российской Федерации товаров обрабатывающих отраслей промышленности» </a:t>
            </a:r>
          </a:p>
          <a:p>
            <a:pPr marL="0" indent="-742950" algn="ctr">
              <a:spcBef>
                <a:spcPct val="0"/>
              </a:spcBef>
              <a:buFont typeface="Arial" charset="0"/>
              <a:buNone/>
            </a:pPr>
            <a:r>
              <a:rPr lang="ru-RU" sz="22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(зарегистрирован в Минюсте России 12.02.2016 года №41062)</a:t>
            </a:r>
          </a:p>
        </p:txBody>
      </p:sp>
      <p:sp>
        <p:nvSpPr>
          <p:cNvPr id="14340" name="Заголовок 1"/>
          <p:cNvSpPr txBox="1">
            <a:spLocks/>
          </p:cNvSpPr>
          <p:nvPr/>
        </p:nvSpPr>
        <p:spPr bwMode="auto">
          <a:xfrm>
            <a:off x="395288" y="836613"/>
            <a:ext cx="59055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4341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206D924-B471-4C49-AACB-4A5584A77620}" type="slidenum">
              <a:rPr lang="ru-RU" sz="1800" b="1">
                <a:ea typeface="ＭＳ Ｐゴシック" pitchFamily="34" charset="-128"/>
              </a:rPr>
              <a:pPr/>
              <a:t>11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95288" y="2492896"/>
            <a:ext cx="8135937" cy="3064942"/>
          </a:xfrm>
        </p:spPr>
        <p:txBody>
          <a:bodyPr/>
          <a:lstStyle/>
          <a:p>
            <a:pPr marL="0" indent="-742950" algn="ctr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rgbClr val="006876"/>
                </a:solidFill>
                <a:latin typeface="+mj-lt"/>
              </a:rPr>
              <a:t>ПОСТАНОВЛЕНИЕ ПРАВИТЕЛЬСТВА РОССИЙСКОЙ ФЕДЕРАЦИИ от 17 февраля 2016 г. N 108</a:t>
            </a:r>
          </a:p>
          <a:p>
            <a:pPr marL="0" indent="-742950" algn="ctr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rgbClr val="006876"/>
                </a:solidFill>
                <a:latin typeface="+mj-lt"/>
              </a:rPr>
              <a:t>О ВНЕСЕНИИ ИЗМЕНЕНИЙ В ПОСТАНОВЛЕНИЕ ПРАВИТЕЛЬСТВА РОССИЙСКОЙ ФЕДЕРАЦИИ ОТ 11 АВГУСТА 2014 Г. N 791 </a:t>
            </a:r>
            <a:endParaRPr lang="ru-RU" sz="2800" dirty="0" smtClean="0">
              <a:solidFill>
                <a:srgbClr val="00687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15364" name="Заголовок 1"/>
          <p:cNvSpPr txBox="1">
            <a:spLocks/>
          </p:cNvSpPr>
          <p:nvPr/>
        </p:nvSpPr>
        <p:spPr bwMode="auto">
          <a:xfrm>
            <a:off x="395288" y="836613"/>
            <a:ext cx="59055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4400" b="1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5365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44431DC-7B56-4FD0-ADBE-307715BE0493}" type="slidenum">
              <a:rPr lang="ru-RU" sz="1800" b="1">
                <a:ea typeface="ＭＳ Ｐゴシック" pitchFamily="34" charset="-128"/>
              </a:rPr>
              <a:pPr/>
              <a:t>12</a:t>
            </a:fld>
            <a:endParaRPr lang="ru-RU" sz="1800" b="1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FDCBA7D-30DD-4F07-BECF-D92B5CD54A2A}" type="slidenum">
              <a:rPr lang="ru-RU" sz="1800" b="1">
                <a:ea typeface="ＭＳ Ｐゴシック" pitchFamily="34" charset="-128"/>
              </a:rPr>
              <a:pPr/>
              <a:t>13</a:t>
            </a:fld>
            <a:endParaRPr lang="ru-RU" sz="1800" b="1">
              <a:ea typeface="ＭＳ Ｐゴシック" pitchFamily="34" charset="-128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844824"/>
            <a:ext cx="8016875" cy="267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000" b="1" dirty="0">
              <a:solidFill>
                <a:srgbClr val="333399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dirty="0">
                <a:solidFill>
                  <a:srgbClr val="006876"/>
                </a:solidFill>
              </a:rPr>
              <a:t>СПАСИБО ЗА ВНИМАНИЕ</a:t>
            </a:r>
            <a:r>
              <a:rPr lang="ru-RU" sz="4000" b="1" dirty="0">
                <a:solidFill>
                  <a:srgbClr val="333399"/>
                </a:solidFill>
              </a:rPr>
              <a:t>!</a:t>
            </a:r>
            <a:r>
              <a:rPr lang="en-US" sz="4400" b="1" dirty="0">
                <a:solidFill>
                  <a:srgbClr val="333399"/>
                </a:solidFill>
              </a:rPr>
              <a:t/>
            </a:r>
            <a:br>
              <a:rPr lang="en-US" sz="4400" b="1" dirty="0">
                <a:solidFill>
                  <a:srgbClr val="333399"/>
                </a:solidFill>
              </a:rPr>
            </a:br>
            <a:endParaRPr lang="en-US" sz="4400" b="1" dirty="0">
              <a:solidFill>
                <a:srgbClr val="333399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400" b="1" dirty="0">
              <a:solidFill>
                <a:srgbClr val="333399"/>
              </a:solidFill>
            </a:endParaRPr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627784" y="3501008"/>
            <a:ext cx="4114800" cy="57606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spcBef>
                <a:spcPts val="9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006876"/>
                </a:solidFill>
              </a:rPr>
              <a:t>to45.fas.gov.ru</a:t>
            </a:r>
            <a:endParaRPr lang="en-US" sz="2800" dirty="0">
              <a:solidFill>
                <a:srgbClr val="006876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284984"/>
            <a:ext cx="804862" cy="879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35125" y="4090988"/>
            <a:ext cx="3979863" cy="517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dirty="0" err="1">
                <a:solidFill>
                  <a:srgbClr val="006876"/>
                </a:solidFill>
                <a:ea typeface="ＭＳ Ｐゴシック" pitchFamily="32" charset="-128"/>
              </a:rPr>
              <a:t>E-mail</a:t>
            </a:r>
            <a:r>
              <a:rPr lang="ru-RU" sz="2800" dirty="0">
                <a:solidFill>
                  <a:srgbClr val="006876"/>
                </a:solidFill>
                <a:ea typeface="ＭＳ Ｐゴシック" pitchFamily="32" charset="-128"/>
              </a:rPr>
              <a:t>: </a:t>
            </a:r>
            <a:r>
              <a:rPr lang="en-US" sz="2800" dirty="0">
                <a:solidFill>
                  <a:srgbClr val="006876"/>
                </a:solidFill>
                <a:ea typeface="ＭＳ Ｐゴシック" pitchFamily="32" charset="-128"/>
              </a:rPr>
              <a:t>to45@fas.gov.ru</a:t>
            </a:r>
            <a:endParaRPr lang="ru-RU" sz="2800" u="sng" dirty="0">
              <a:solidFill>
                <a:srgbClr val="006876"/>
              </a:solidFill>
              <a:ea typeface="ＭＳ Ｐゴシック" pitchFamily="32" charset="-128"/>
              <a:hlinkClick r:id="rId4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51000" y="4716463"/>
            <a:ext cx="5619750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dirty="0">
                <a:solidFill>
                  <a:srgbClr val="006876"/>
                </a:solidFill>
              </a:rPr>
              <a:t>Телефон/факс: 8 (3522) 46-39-55, 46-39-85(</a:t>
            </a:r>
            <a:r>
              <a:rPr lang="ru-RU" sz="2000" dirty="0" err="1">
                <a:solidFill>
                  <a:srgbClr val="006876"/>
                </a:solidFill>
              </a:rPr>
              <a:t>ф</a:t>
            </a:r>
            <a:r>
              <a:rPr lang="ru-RU" sz="2000" dirty="0">
                <a:solidFill>
                  <a:srgbClr val="006876"/>
                </a:solidFill>
              </a:rPr>
              <a:t>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663825" y="5230813"/>
            <a:ext cx="33972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006876"/>
                </a:solidFill>
              </a:rPr>
              <a:t>Курганское </a:t>
            </a:r>
            <a:r>
              <a:rPr lang="ru-RU" sz="2000" dirty="0" err="1">
                <a:solidFill>
                  <a:srgbClr val="006876"/>
                </a:solidFill>
              </a:rPr>
              <a:t>Уфас-России</a:t>
            </a:r>
            <a:endParaRPr lang="ru-RU" sz="2000" dirty="0">
              <a:solidFill>
                <a:srgbClr val="006876"/>
              </a:solidFill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5763" y="5211763"/>
            <a:ext cx="476250" cy="4762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532813" cy="37147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  <a:sym typeface="Wingdings" pitchFamily="2" charset="2"/>
              </a:rPr>
              <a:t>Письмо Федеральной антимонопольной службы от 29.12.2015 года №ИА/76070/15 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  <a:sym typeface="Wingdings" pitchFamily="2" charset="2"/>
              </a:rPr>
              <a:t>«</a:t>
            </a:r>
            <a:r>
              <a:rPr lang="ru-RU" sz="2400" b="1" dirty="0" smtClean="0">
                <a:solidFill>
                  <a:srgbClr val="006876"/>
                </a:solidFill>
                <a:latin typeface="+mj-lt"/>
              </a:rPr>
              <a:t>ПО ВОПРОСАМ ИСЧИСЛЕНИЯ СРОКОВ ОБЖАЛОВАНИЯ ДЕЙСТВИЯ (БЕЗДЕЙСТВИЯ) ЗАКАЗЧИКА, УПОЛНОМОЧЕННОГО ОРГАНА, УПОЛНОМОЧЕННОГО УЧРЕЖДЕНИЯ, СПЕЦИАЛИЗИРОВАННОЙ ОРГАНИЗАЦИИ, КОМИССИИ ПО ОСУЩЕСТВЛЕНИЮ ЗАКУПОК, ЕЕ ЧЛЕНОВ, ДОЛЖНОСТНОГО ЛИЦА КОНТРАКТНОЙ СЛУЖБЫ, КОНТРАКТНОГО УПРАВЛЯЮЩЕГО, ОПЕРАТОРА ЭЛЕКТРОННОЙ ПЛОЩАДКИ»</a:t>
            </a:r>
            <a:endParaRPr lang="ru-RU" sz="2400" b="1" dirty="0" smtClean="0">
              <a:solidFill>
                <a:srgbClr val="006876"/>
              </a:solidFill>
              <a:latin typeface="+mj-lt"/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5124" name="Заголовок 1"/>
          <p:cNvSpPr txBox="1">
            <a:spLocks/>
          </p:cNvSpPr>
          <p:nvPr/>
        </p:nvSpPr>
        <p:spPr bwMode="auto">
          <a:xfrm>
            <a:off x="395288" y="836613"/>
            <a:ext cx="48339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2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5125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D110A21-F2A8-43A8-B6FA-B003437B6E91}" type="slidenum">
              <a:rPr lang="ru-RU" sz="1800" b="1">
                <a:ea typeface="ＭＳ Ｐゴシック" pitchFamily="34" charset="-128"/>
              </a:rPr>
              <a:pPr/>
              <a:t>2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50825" y="2420938"/>
            <a:ext cx="8281988" cy="3714750"/>
          </a:xfrm>
        </p:spPr>
        <p:txBody>
          <a:bodyPr/>
          <a:lstStyle/>
          <a:p>
            <a:pPr marL="623888" indent="-266700" algn="ctr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ru-RU" sz="6000" b="1" dirty="0" smtClean="0">
                <a:solidFill>
                  <a:srgbClr val="006876"/>
                </a:solidFill>
                <a:ea typeface="ＭＳ Ｐゴシック" pitchFamily="34" charset="-128"/>
              </a:rPr>
              <a:t>	</a:t>
            </a:r>
            <a:r>
              <a:rPr lang="ru-RU" b="1" dirty="0" smtClean="0">
                <a:solidFill>
                  <a:srgbClr val="006876"/>
                </a:solidFill>
                <a:latin typeface="+mj-lt"/>
              </a:rPr>
              <a:t>ПОСТАНОВЛЕНИЕ ПРАВИТЕЛЬСТВА РОССИЙСКОЙ ФЕДЕРАЦИИ от 5 февраля 2016 г. N 77 О ВНЕСЕНИИ ИЗМЕНЕНИЙ В ПОСТАНОВЛЕНИЕ ПРАВИТЕЛЬСТВА РОССИЙСКОЙ ФЕДЕРАЦИИ ОТ 17 МАРТА 2015 Г. N 238 </a:t>
            </a:r>
            <a:endParaRPr lang="ru-RU" sz="2800" b="1" dirty="0" smtClean="0">
              <a:solidFill>
                <a:srgbClr val="006876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148" name="Заголовок 1"/>
          <p:cNvSpPr txBox="1">
            <a:spLocks/>
          </p:cNvSpPr>
          <p:nvPr/>
        </p:nvSpPr>
        <p:spPr bwMode="auto">
          <a:xfrm>
            <a:off x="395288" y="836613"/>
            <a:ext cx="48339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2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6149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AE9AB78-EAE6-4AFA-AF9A-35D9F6A34198}" type="slidenum">
              <a:rPr lang="ru-RU" sz="1800" b="1">
                <a:ea typeface="ＭＳ Ｐゴシック" pitchFamily="34" charset="-128"/>
              </a:rPr>
              <a:pPr/>
              <a:t>3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79512" y="2276872"/>
            <a:ext cx="8532812" cy="3714750"/>
          </a:xfrm>
        </p:spPr>
        <p:txBody>
          <a:bodyPr/>
          <a:lstStyle/>
          <a:p>
            <a:pPr marL="0" indent="-266700" algn="ctr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ru-RU" sz="2600" b="1" dirty="0" smtClean="0">
                <a:solidFill>
                  <a:srgbClr val="006876"/>
                </a:solidFill>
              </a:rPr>
              <a:t>ПРАВИТЕЛЬСТВО РОССИЙСКОЙ ФЕДЕРАЦИИ ПОСТАНОВЛЕНИЕ от 29 декабря 2015 г. N 1457 </a:t>
            </a:r>
          </a:p>
          <a:p>
            <a:pPr marL="0" indent="-266700" algn="ctr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ru-RU" sz="2600" b="1" dirty="0" smtClean="0">
                <a:solidFill>
                  <a:srgbClr val="006876"/>
                </a:solidFill>
              </a:rPr>
              <a:t>О ПЕРЕЧНЕ ОТДЕЛЬНЫХ ВИДОВ РАБОТ (УСЛУГ), ВЫПОЛНЕНИЕ (ОКАЗАНИЕ) КОТОРЫХ НА ТЕРРИТОРИИ РОССИЙСКОЙ ФЕДЕРАЦИИ ОРГАНИЗАЦИЯМИ, НАХОДЯЩИМИСЯ </a:t>
            </a:r>
            <a:r>
              <a:rPr lang="ru-RU" sz="2600" b="1" dirty="0" smtClean="0">
                <a:solidFill>
                  <a:srgbClr val="006876"/>
                </a:solidFill>
                <a:latin typeface="+mj-lt"/>
              </a:rPr>
              <a:t>ПОД</a:t>
            </a:r>
            <a:r>
              <a:rPr lang="ru-RU" sz="2600" b="1" dirty="0" smtClean="0">
                <a:solidFill>
                  <a:srgbClr val="006876"/>
                </a:solidFill>
              </a:rPr>
              <a:t> ЮРИСДИКЦИЕЙ ТУРЕЦКОЙ РЕСПУБЛИКИ, А ТАКЖЕ ОРГАНИЗАЦИЯМИ, КОНТРОЛИРУЕМЫМИ ГРАЖДАНАМИ ТУРЕЦКОЙ РЕСПУБЛИКИ И (ИЛИ) ОРГАНИЗАЦИЯМИ, НАХОДЯЩИМИСЯ ПОД ЮРИСДИКЦИЕЙ ТУРЕЦКОЙ РЕСПУБЛИКИ, ЗАПРЕЩЕНО</a:t>
            </a:r>
            <a:r>
              <a:rPr lang="ru-RU" sz="2600" dirty="0" smtClean="0">
                <a:solidFill>
                  <a:srgbClr val="006876"/>
                </a:solidFill>
                <a:ea typeface="ＭＳ Ｐゴシック" pitchFamily="34" charset="-128"/>
              </a:rPr>
              <a:t> </a:t>
            </a:r>
            <a:endParaRPr lang="ru-RU" sz="2600" i="1" dirty="0" smtClean="0">
              <a:solidFill>
                <a:srgbClr val="006876"/>
              </a:solidFill>
              <a:ea typeface="ＭＳ Ｐゴシック" pitchFamily="34" charset="-128"/>
            </a:endParaRPr>
          </a:p>
        </p:txBody>
      </p:sp>
      <p:sp>
        <p:nvSpPr>
          <p:cNvPr id="3076" name="Заголовок 1"/>
          <p:cNvSpPr txBox="1">
            <a:spLocks/>
          </p:cNvSpPr>
          <p:nvPr/>
        </p:nvSpPr>
        <p:spPr bwMode="auto">
          <a:xfrm>
            <a:off x="-396875" y="1125538"/>
            <a:ext cx="483393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266700" algn="ctr" eaLnBrk="1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defRPr/>
            </a:pPr>
            <a:endParaRPr lang="ru-RU" sz="3600" b="1" dirty="0">
              <a:solidFill>
                <a:schemeClr val="accent2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73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DC358F5-6236-4442-A8F0-4ABAB0FCA1D2}" type="slidenum">
              <a:rPr lang="ru-RU" sz="1800" b="1">
                <a:ea typeface="ＭＳ Ｐゴシック" pitchFamily="34" charset="-128"/>
              </a:rPr>
              <a:pPr/>
              <a:t>4</a:t>
            </a:fld>
            <a:endParaRPr lang="ru-RU" sz="1800" b="1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8964488" cy="4291310"/>
          </a:xfrm>
        </p:spPr>
        <p:txBody>
          <a:bodyPr/>
          <a:lstStyle/>
          <a:p>
            <a:pPr marL="742950" indent="-742950" algn="ctr">
              <a:buFont typeface="Arial" charset="0"/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Письмо </a:t>
            </a:r>
          </a:p>
          <a:p>
            <a:pPr marL="742950" indent="-742950" algn="ctr">
              <a:buFont typeface="Arial" charset="0"/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Министерства экономического развития Российской Федерации </a:t>
            </a:r>
          </a:p>
          <a:p>
            <a:pPr marL="742950" indent="-742950" algn="ctr">
              <a:buFont typeface="Arial" charset="0"/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от 18.12.2015 года </a:t>
            </a:r>
          </a:p>
          <a:p>
            <a:pPr marL="742950" indent="-742950" algn="ctr">
              <a:buFont typeface="Arial" charset="0"/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№Д28и-3733</a:t>
            </a:r>
          </a:p>
          <a:p>
            <a:pPr marL="742950" indent="-742950">
              <a:buFont typeface="Arial" charset="0"/>
              <a:buNone/>
            </a:pPr>
            <a:endParaRPr lang="ru-RU" sz="4400" dirty="0" smtClean="0">
              <a:ea typeface="ＭＳ Ｐゴシック" pitchFamily="34" charset="-128"/>
            </a:endParaRPr>
          </a:p>
        </p:txBody>
      </p:sp>
      <p:sp>
        <p:nvSpPr>
          <p:cNvPr id="8196" name="Заголовок 1"/>
          <p:cNvSpPr txBox="1">
            <a:spLocks/>
          </p:cNvSpPr>
          <p:nvPr/>
        </p:nvSpPr>
        <p:spPr bwMode="auto">
          <a:xfrm>
            <a:off x="395288" y="836613"/>
            <a:ext cx="48339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4400" b="1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8197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DB78818-E9DB-4BB0-A5E8-5E0B0335183D}" type="slidenum">
              <a:rPr lang="ru-RU" sz="1800" b="1">
                <a:ea typeface="ＭＳ Ｐゴシック" pitchFamily="34" charset="-128"/>
              </a:rPr>
              <a:pPr/>
              <a:t>5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2246313"/>
            <a:ext cx="9144000" cy="3714750"/>
          </a:xfrm>
        </p:spPr>
        <p:txBody>
          <a:bodyPr/>
          <a:lstStyle/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Письмо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Министерства экономического развития Российской Федерации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от 21.12.2015 года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№Д28и-3829</a:t>
            </a:r>
          </a:p>
          <a:p>
            <a:pPr marL="742950" indent="-742950">
              <a:buFont typeface="Arial" charset="0"/>
              <a:buAutoNum type="arabicPeriod"/>
            </a:pPr>
            <a:endParaRPr lang="ru-RU" sz="4400" dirty="0" smtClean="0">
              <a:ea typeface="ＭＳ Ｐゴシック" pitchFamily="34" charset="-128"/>
            </a:endParaRPr>
          </a:p>
        </p:txBody>
      </p:sp>
      <p:sp>
        <p:nvSpPr>
          <p:cNvPr id="9220" name="Заголовок 1"/>
          <p:cNvSpPr txBox="1">
            <a:spLocks/>
          </p:cNvSpPr>
          <p:nvPr/>
        </p:nvSpPr>
        <p:spPr bwMode="auto">
          <a:xfrm>
            <a:off x="395288" y="836613"/>
            <a:ext cx="48339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 b="1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9221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18E893F-97B8-4C96-AD1E-3E516DA20FC4}" type="slidenum">
              <a:rPr lang="ru-RU" sz="1800" b="1">
                <a:ea typeface="ＭＳ Ｐゴシック" pitchFamily="34" charset="-128"/>
              </a:rPr>
              <a:pPr/>
              <a:t>6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3714750"/>
          </a:xfrm>
        </p:spPr>
        <p:txBody>
          <a:bodyPr/>
          <a:lstStyle/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Письмо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Министерства экономического развития Российской Федерации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от 19.11.2015 года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№Д28и-3386</a:t>
            </a:r>
          </a:p>
          <a:p>
            <a:pPr marL="0" indent="-74295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4400" dirty="0" smtClean="0"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360363" y="866775"/>
            <a:ext cx="66960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r>
              <a:rPr lang="ru-RU" sz="4800" dirty="0" smtClean="0">
                <a:solidFill>
                  <a:srgbClr val="006876"/>
                </a:solidFill>
                <a:latin typeface="Trebuchet MS" pitchFamily="34" charset="0"/>
                <a:ea typeface="ＭＳ Ｐゴシック" pitchFamily="34" charset="-128"/>
              </a:rPr>
              <a:t> </a:t>
            </a:r>
            <a:endParaRPr lang="ru-RU" sz="4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0245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6CFC69E-F84D-4363-BEB6-44AF2BFE3323}" type="slidenum">
              <a:rPr lang="ru-RU" sz="1800" b="1">
                <a:ea typeface="ＭＳ Ｐゴシック" pitchFamily="34" charset="-128"/>
              </a:rPr>
              <a:pPr/>
              <a:t>7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4306936"/>
          </a:xfrm>
        </p:spPr>
        <p:txBody>
          <a:bodyPr/>
          <a:lstStyle/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Письмо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Министерства экономического развития Российской Федерации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от 30.12.2015 года </a:t>
            </a:r>
          </a:p>
          <a:p>
            <a:pPr marL="742950" indent="-742950" algn="ctr">
              <a:buNone/>
            </a:pPr>
            <a:r>
              <a:rPr lang="ru-RU" sz="38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№Д28и-3847</a:t>
            </a:r>
          </a:p>
          <a:p>
            <a:pPr marL="742950" indent="-742950">
              <a:buFont typeface="Arial" charset="0"/>
              <a:buAutoNum type="arabicPeriod"/>
              <a:defRPr/>
            </a:pPr>
            <a:endParaRPr lang="ru-RU" sz="4400" dirty="0" smtClean="0">
              <a:ea typeface="ＭＳ Ｐゴシック" pitchFamily="34" charset="-128"/>
            </a:endParaRPr>
          </a:p>
        </p:txBody>
      </p:sp>
      <p:sp>
        <p:nvSpPr>
          <p:cNvPr id="11268" name="Заголовок 1"/>
          <p:cNvSpPr txBox="1">
            <a:spLocks/>
          </p:cNvSpPr>
          <p:nvPr/>
        </p:nvSpPr>
        <p:spPr bwMode="auto">
          <a:xfrm>
            <a:off x="395288" y="836613"/>
            <a:ext cx="48339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4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1269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F4A42CD-8CF7-463D-B909-AA944E523E90}" type="slidenum">
              <a:rPr lang="ru-RU" sz="1800" b="1">
                <a:ea typeface="ＭＳ Ｐゴシック" pitchFamily="34" charset="-128"/>
              </a:rPr>
              <a:pPr/>
              <a:t>8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9036495" cy="4103736"/>
          </a:xfrm>
        </p:spPr>
        <p:txBody>
          <a:bodyPr/>
          <a:lstStyle/>
          <a:p>
            <a:pPr marL="742950" indent="-742950" algn="ctr">
              <a:buNone/>
            </a:pPr>
            <a:r>
              <a:rPr lang="ru-RU" sz="4000" b="1" dirty="0" smtClean="0">
                <a:solidFill>
                  <a:srgbClr val="006876"/>
                </a:solidFill>
                <a:latin typeface="+mj-lt"/>
                <a:ea typeface="ＭＳ Ｐゴシック" pitchFamily="34" charset="-128"/>
              </a:rPr>
              <a:t>Федеральный закон от 15.02.2016 года №23-ФЗ «О внесении изменений в Бюджетный кодекс Российской Федерации»</a:t>
            </a:r>
          </a:p>
          <a:p>
            <a:pPr marL="0" indent="-742950">
              <a:spcBef>
                <a:spcPct val="0"/>
              </a:spcBef>
              <a:buFont typeface="Arial" charset="0"/>
              <a:buNone/>
            </a:pPr>
            <a:endParaRPr lang="ru-RU" dirty="0" smtClean="0">
              <a:ea typeface="ＭＳ Ｐゴシック" pitchFamily="34" charset="-128"/>
            </a:endParaRPr>
          </a:p>
        </p:txBody>
      </p:sp>
      <p:sp>
        <p:nvSpPr>
          <p:cNvPr id="12292" name="Заголовок 1"/>
          <p:cNvSpPr txBox="1">
            <a:spLocks/>
          </p:cNvSpPr>
          <p:nvPr/>
        </p:nvSpPr>
        <p:spPr bwMode="auto">
          <a:xfrm>
            <a:off x="395288" y="836613"/>
            <a:ext cx="59055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sz="4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  <a:p>
            <a:pPr eaLnBrk="1" hangingPunct="1"/>
            <a:endParaRPr lang="ru-RU" sz="2800" dirty="0">
              <a:solidFill>
                <a:srgbClr val="006876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12293" name="Slide Number Placeholder 21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4166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0158DE5-6C44-42B5-983C-13749351D650}" type="slidenum">
              <a:rPr lang="ru-RU" sz="1800" b="1">
                <a:ea typeface="ＭＳ Ｐゴシック" pitchFamily="34" charset="-128"/>
              </a:rPr>
              <a:pPr/>
              <a:t>9</a:t>
            </a:fld>
            <a:endParaRPr lang="ru-RU" sz="1800" b="1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334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Isia</dc:creator>
  <cp:lastModifiedBy>Башегурова</cp:lastModifiedBy>
  <cp:revision>106</cp:revision>
  <dcterms:created xsi:type="dcterms:W3CDTF">2010-08-16T07:27:31Z</dcterms:created>
  <dcterms:modified xsi:type="dcterms:W3CDTF">2016-02-25T06:44:27Z</dcterms:modified>
</cp:coreProperties>
</file>