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2" r:id="rId3"/>
    <p:sldId id="300" r:id="rId4"/>
    <p:sldId id="293" r:id="rId5"/>
    <p:sldId id="296" r:id="rId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76"/>
    <a:srgbClr val="60B5CC"/>
    <a:srgbClr val="6DBCD1"/>
    <a:srgbClr val="595959"/>
    <a:srgbClr val="BFE2EB"/>
    <a:srgbClr val="8DCADB"/>
    <a:srgbClr val="A7D6E3"/>
    <a:srgbClr val="ACCDDC"/>
    <a:srgbClr val="00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87" d="100"/>
          <a:sy n="87" d="100"/>
        </p:scale>
        <p:origin x="15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62975387558563"/>
          <c:w val="1"/>
          <c:h val="0.770580369118878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ст. </a:t>
                    </a:r>
                    <a:r>
                      <a:rPr lang="ru-RU" dirty="0" smtClean="0"/>
                      <a:t>10</a:t>
                    </a:r>
                  </a:p>
                  <a:p>
                    <a:endParaRPr lang="ru-RU" dirty="0"/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ст. </a:t>
                    </a:r>
                    <a:r>
                      <a:rPr lang="ru-RU" dirty="0" smtClean="0"/>
                      <a:t>14.8</a:t>
                    </a:r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ст. </a:t>
                    </a:r>
                    <a:r>
                      <a:rPr lang="ru-RU" dirty="0" smtClean="0"/>
                      <a:t>15</a:t>
                    </a:r>
                  </a:p>
                  <a:p>
                    <a:endParaRPr lang="ru-RU" dirty="0"/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ст. </a:t>
                    </a:r>
                    <a:r>
                      <a:rPr lang="ru-RU" dirty="0" smtClean="0"/>
                      <a:t>16</a:t>
                    </a:r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746337395260177E-2"/>
                  <c:y val="5.99560753412222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ст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17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dirty="0" smtClean="0"/>
                      <a:t>ст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17.1 </a:t>
                    </a:r>
                    <a:endParaRPr lang="ru-RU" dirty="0"/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dLblPos val="inEnd"/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ст. 10</c:v>
                </c:pt>
                <c:pt idx="1">
                  <c:v>ст. 11</c:v>
                </c:pt>
                <c:pt idx="2">
                  <c:v>ст. 14.1</c:v>
                </c:pt>
                <c:pt idx="3">
                  <c:v>ст. 14.2</c:v>
                </c:pt>
                <c:pt idx="4">
                  <c:v>ст. 14.6</c:v>
                </c:pt>
                <c:pt idx="5">
                  <c:v>ст. 14.8</c:v>
                </c:pt>
                <c:pt idx="6">
                  <c:v>ст. 15</c:v>
                </c:pt>
                <c:pt idx="7">
                  <c:v>ст. 16</c:v>
                </c:pt>
                <c:pt idx="8">
                  <c:v>ст. 17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24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2</c:v>
                </c:pt>
                <c:pt idx="5">
                  <c:v>14</c:v>
                </c:pt>
                <c:pt idx="6">
                  <c:v>37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912130359499351"/>
          <c:w val="1"/>
          <c:h val="0.77058036911887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ст. </a:t>
                    </a:r>
                    <a:r>
                      <a:rPr lang="ru-RU" dirty="0" smtClean="0"/>
                      <a:t>10</a:t>
                    </a:r>
                  </a:p>
                  <a:p>
                    <a:endParaRPr lang="ru-RU" dirty="0"/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4690438270016779E-2"/>
                  <c:y val="7.92615183678778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ст. </a:t>
                    </a:r>
                    <a:r>
                      <a:rPr lang="ru-RU" dirty="0" smtClean="0"/>
                      <a:t>14.8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/>
                      <a:t>ст. </a:t>
                    </a:r>
                    <a:r>
                      <a:rPr lang="ru-RU" dirty="0" smtClean="0"/>
                      <a:t>15</a:t>
                    </a:r>
                  </a:p>
                  <a:p>
                    <a:endParaRPr lang="ru-RU" dirty="0"/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/>
                      <a:t>ст. </a:t>
                    </a:r>
                    <a:r>
                      <a:rPr lang="ru-RU" dirty="0" smtClean="0"/>
                      <a:t>16</a:t>
                    </a:r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ст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17</a:t>
                    </a:r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dirty="0" smtClean="0"/>
                      <a:t>ст</a:t>
                    </a:r>
                    <a:r>
                      <a:rPr lang="ru-RU" dirty="0"/>
                      <a:t>. </a:t>
                    </a:r>
                    <a:r>
                      <a:rPr lang="ru-RU" dirty="0" smtClean="0"/>
                      <a:t>17.1 </a:t>
                    </a:r>
                    <a:endParaRPr lang="ru-RU" dirty="0"/>
                  </a:p>
                </c:rich>
              </c:tx>
              <c:dLblPos val="inEnd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dLblPos val="inEnd"/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ст. 10</c:v>
                </c:pt>
                <c:pt idx="1">
                  <c:v>ст. 11</c:v>
                </c:pt>
                <c:pt idx="2">
                  <c:v>ст. 14.8</c:v>
                </c:pt>
                <c:pt idx="3">
                  <c:v>ст. 15</c:v>
                </c:pt>
                <c:pt idx="4">
                  <c:v>ст. 17</c:v>
                </c:pt>
                <c:pt idx="5">
                  <c:v>ст. 17.1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15</c:v>
                </c:pt>
                <c:pt idx="1">
                  <c:v>8</c:v>
                </c:pt>
                <c:pt idx="2">
                  <c:v>12</c:v>
                </c:pt>
                <c:pt idx="3">
                  <c:v>58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Ст.10</c:v>
                </c:pt>
                <c:pt idx="1">
                  <c:v>ст. 11</c:v>
                </c:pt>
                <c:pt idx="2">
                  <c:v>ст. 14.1</c:v>
                </c:pt>
                <c:pt idx="3">
                  <c:v>ст. 14.2</c:v>
                </c:pt>
                <c:pt idx="4">
                  <c:v>ст. 14.6</c:v>
                </c:pt>
                <c:pt idx="5">
                  <c:v>ст. 14.8</c:v>
                </c:pt>
                <c:pt idx="6">
                  <c:v>ст. 15</c:v>
                </c:pt>
                <c:pt idx="7">
                  <c:v>ст. 16</c:v>
                </c:pt>
                <c:pt idx="8">
                  <c:v>ст. 17</c:v>
                </c:pt>
                <c:pt idx="9">
                  <c:v>ст. 17.1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7</c:v>
                </c:pt>
                <c:pt idx="6">
                  <c:v>19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полугодие 2018 года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Ст.10</c:v>
                </c:pt>
                <c:pt idx="1">
                  <c:v>ст. 11</c:v>
                </c:pt>
                <c:pt idx="2">
                  <c:v>ст. 14.1</c:v>
                </c:pt>
                <c:pt idx="3">
                  <c:v>ст. 14.2</c:v>
                </c:pt>
                <c:pt idx="4">
                  <c:v>ст. 14.6</c:v>
                </c:pt>
                <c:pt idx="5">
                  <c:v>ст. 14.8</c:v>
                </c:pt>
                <c:pt idx="6">
                  <c:v>ст. 15</c:v>
                </c:pt>
                <c:pt idx="7">
                  <c:v>ст. 16</c:v>
                </c:pt>
                <c:pt idx="8">
                  <c:v>ст. 17</c:v>
                </c:pt>
                <c:pt idx="9">
                  <c:v>ст. 17.1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15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430736"/>
        <c:axId val="316431520"/>
      </c:barChart>
      <c:catAx>
        <c:axId val="31643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6431520"/>
        <c:crosses val="autoZero"/>
        <c:auto val="1"/>
        <c:lblAlgn val="ctr"/>
        <c:lblOffset val="100"/>
        <c:noMultiLvlLbl val="0"/>
      </c:catAx>
      <c:valAx>
        <c:axId val="31643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430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0.31528</cdr:x>
      <cdr:y>0.34615</cdr:y>
    </cdr:from>
    <cdr:to>
      <cdr:x>0.51064</cdr:x>
      <cdr:y>0.50896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5656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0.17681</cdr:x>
      <cdr:y>0.23077</cdr:y>
    </cdr:from>
    <cdr:to>
      <cdr:x>0.31528</cdr:x>
      <cdr:y>0.32051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7584" y="1296144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0.14605</cdr:x>
      <cdr:y>0.16667</cdr:y>
    </cdr:from>
    <cdr:to>
      <cdr:x>0.23835</cdr:x>
      <cdr:y>0.32051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3568" y="936104"/>
          <a:ext cx="43204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0.3305</cdr:x>
      <cdr:y>0.11111</cdr:y>
    </cdr:from>
    <cdr:to>
      <cdr:x>0.42256</cdr:x>
      <cdr:y>0.36111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3808" y="288033"/>
          <a:ext cx="7920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0.42297</cdr:x>
      <cdr:y>0.17949</cdr:y>
    </cdr:from>
    <cdr:to>
      <cdr:x>0.57681</cdr:x>
      <cdr:y>0.26923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79712" y="1008112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0.58157</cdr:x>
      <cdr:y>0.11111</cdr:y>
    </cdr:from>
    <cdr:to>
      <cdr:x>0.65437</cdr:x>
      <cdr:y>0.27137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04048" y="288032"/>
          <a:ext cx="626412" cy="415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24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0.25519</cdr:x>
      <cdr:y>0.72222</cdr:y>
    </cdr:from>
    <cdr:to>
      <cdr:x>0.40903</cdr:x>
      <cdr:y>0.88889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95736" y="1872208"/>
          <a:ext cx="132376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0.63178</cdr:x>
      <cdr:y>0.77778</cdr:y>
    </cdr:from>
    <cdr:to>
      <cdr:x>0.75485</cdr:x>
      <cdr:y>0.88034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36096" y="2016224"/>
          <a:ext cx="1059009" cy="265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2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0.65688</cdr:x>
      <cdr:y>0.30556</cdr:y>
    </cdr:from>
    <cdr:to>
      <cdr:x>0.74093</cdr:x>
      <cdr:y>0.38248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652120" y="792088"/>
          <a:ext cx="723148" cy="199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0.93277</cdr:x>
      <cdr:y>0.41026</cdr:y>
    </cdr:from>
    <cdr:to>
      <cdr:x>1</cdr:x>
      <cdr:y>0.47436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95936" y="2304256"/>
          <a:ext cx="2880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0.66447</cdr:x>
      <cdr:y>0.43902</cdr:y>
    </cdr:from>
    <cdr:to>
      <cdr:x>0.73026</cdr:x>
      <cdr:y>0.56098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72809" y="129614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0.66447</cdr:x>
      <cdr:y>0.34146</cdr:y>
    </cdr:from>
    <cdr:to>
      <cdr:x>0.75</cdr:x>
      <cdr:y>0.43902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272809" y="1008113"/>
          <a:ext cx="93610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0.92125</cdr:x>
      <cdr:y>0.55128</cdr:y>
    </cdr:from>
    <cdr:to>
      <cdr:x>1</cdr:x>
      <cdr:y>0.65385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211960" y="3096344"/>
          <a:ext cx="3600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 smtClean="0"/>
        </a:p>
        <a:p xmlns:a="http://schemas.openxmlformats.org/drawingml/2006/main">
          <a:r>
            <a:rPr lang="ru-RU" sz="1100" b="1" dirty="0" smtClean="0"/>
            <a:t>3%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0.68199</cdr:x>
      <cdr:y>0.61111</cdr:y>
    </cdr:from>
    <cdr:to>
      <cdr:x>0.74057</cdr:x>
      <cdr:y>0.72222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868144" y="158417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0.39474</cdr:x>
      <cdr:y>0.07317</cdr:y>
    </cdr:from>
    <cdr:to>
      <cdr:x>0.44079</cdr:x>
      <cdr:y>0.21951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320480" y="216024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0.45395</cdr:x>
      <cdr:y>0.04878</cdr:y>
    </cdr:from>
    <cdr:to>
      <cdr:x>0.49342</cdr:x>
      <cdr:y>0.19512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968552" y="144016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0.55263</cdr:x>
      <cdr:y>0.87805</cdr:y>
    </cdr:from>
    <cdr:to>
      <cdr:x>0.64474</cdr:x>
      <cdr:y>0.97561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048672" y="259228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14%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0.31528</cdr:x>
      <cdr:y>0.34615</cdr:y>
    </cdr:from>
    <cdr:to>
      <cdr:x>0.51064</cdr:x>
      <cdr:y>0.50896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5656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0.17681</cdr:x>
      <cdr:y>0.23077</cdr:y>
    </cdr:from>
    <cdr:to>
      <cdr:x>0.31528</cdr:x>
      <cdr:y>0.32051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7584" y="1296144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0.14605</cdr:x>
      <cdr:y>0.16667</cdr:y>
    </cdr:from>
    <cdr:to>
      <cdr:x>0.23835</cdr:x>
      <cdr:y>0.32051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3568" y="936104"/>
          <a:ext cx="432048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0.41447</cdr:x>
      <cdr:y>0.02439</cdr:y>
    </cdr:from>
    <cdr:to>
      <cdr:x>0.46711</cdr:x>
      <cdr:y>0.21951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36504" y="72009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/>
        </a:p>
        <a:p xmlns:a="http://schemas.openxmlformats.org/drawingml/2006/main">
          <a:r>
            <a:rPr lang="ru-RU" b="1" dirty="0"/>
            <a:t>4</a:t>
          </a:r>
          <a:r>
            <a:rPr lang="ru-RU" sz="1100" b="1" dirty="0" smtClean="0"/>
            <a:t>%</a:t>
          </a:r>
        </a:p>
      </cdr:txBody>
    </cdr:sp>
  </cdr:relSizeAnchor>
  <cdr:relSizeAnchor xmlns:cdr="http://schemas.openxmlformats.org/drawingml/2006/chartDrawing">
    <cdr:from>
      <cdr:x>0.42297</cdr:x>
      <cdr:y>0.17949</cdr:y>
    </cdr:from>
    <cdr:to>
      <cdr:x>0.57681</cdr:x>
      <cdr:y>0.26923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79712" y="1008112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0.58157</cdr:x>
      <cdr:y>0.11111</cdr:y>
    </cdr:from>
    <cdr:to>
      <cdr:x>0.65437</cdr:x>
      <cdr:y>0.27137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04048" y="288032"/>
          <a:ext cx="626412" cy="415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15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0.25658</cdr:x>
      <cdr:y>0.53659</cdr:y>
    </cdr:from>
    <cdr:to>
      <cdr:x>0.33553</cdr:x>
      <cdr:y>0.70732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08312" y="1584177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58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0.63178</cdr:x>
      <cdr:y>0.77778</cdr:y>
    </cdr:from>
    <cdr:to>
      <cdr:x>0.75485</cdr:x>
      <cdr:y>0.88034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36096" y="2016224"/>
          <a:ext cx="1059009" cy="265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0.65132</cdr:x>
      <cdr:y>0.2439</cdr:y>
    </cdr:from>
    <cdr:to>
      <cdr:x>0.74093</cdr:x>
      <cdr:y>0.38248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128792" y="720079"/>
          <a:ext cx="980847" cy="409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/>
            <a:t>8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0.93277</cdr:x>
      <cdr:y>0.41026</cdr:y>
    </cdr:from>
    <cdr:to>
      <cdr:x>1</cdr:x>
      <cdr:y>0.47436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95936" y="2304256"/>
          <a:ext cx="2880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0.68199</cdr:x>
      <cdr:y>0.47222</cdr:y>
    </cdr:from>
    <cdr:to>
      <cdr:x>0.78284</cdr:x>
      <cdr:y>0.54915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868144" y="1224136"/>
          <a:ext cx="867778" cy="199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12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0.68199</cdr:x>
      <cdr:y>0.38889</cdr:y>
    </cdr:from>
    <cdr:to>
      <cdr:x>0.75237</cdr:x>
      <cdr:y>0.47222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868144" y="1008112"/>
          <a:ext cx="60558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0.92125</cdr:x>
      <cdr:y>0.55128</cdr:y>
    </cdr:from>
    <cdr:to>
      <cdr:x>1</cdr:x>
      <cdr:y>0.65385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211960" y="3096344"/>
          <a:ext cx="3600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 smtClean="0"/>
        </a:p>
        <a:p xmlns:a="http://schemas.openxmlformats.org/drawingml/2006/main">
          <a:r>
            <a:rPr lang="ru-RU" sz="1100" b="1" dirty="0" smtClean="0"/>
            <a:t>3%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0.68199</cdr:x>
      <cdr:y>0.61111</cdr:y>
    </cdr:from>
    <cdr:to>
      <cdr:x>0.74057</cdr:x>
      <cdr:y>0.72222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868144" y="158417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0.46053</cdr:x>
      <cdr:y>0.02439</cdr:y>
    </cdr:from>
    <cdr:to>
      <cdr:x>0.51974</cdr:x>
      <cdr:y>0.14634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040560" y="7200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/>
            <a:t>4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721" tIns="45860" rIns="91721" bIns="45860" rtlCol="0"/>
          <a:lstStyle>
            <a:lvl1pPr algn="r">
              <a:defRPr sz="1200"/>
            </a:lvl1pPr>
          </a:lstStyle>
          <a:p>
            <a:fld id="{2E0831BA-A5F5-4393-AA1D-AB135529CF6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1" tIns="45860" rIns="91721" bIns="458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721" tIns="45860" rIns="91721" bIns="458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721" tIns="45860" rIns="91721" bIns="45860" rtlCol="0" anchor="b"/>
          <a:lstStyle>
            <a:lvl1pPr algn="r">
              <a:defRPr sz="1200"/>
            </a:lvl1pPr>
          </a:lstStyle>
          <a:p>
            <a:fld id="{F3CF1941-FCB7-4F11-A49F-910F43D70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1DBF-8425-43F7-8367-232083B6C886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2315-E41F-4851-9995-1F95E187B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6211-56B2-4528-882A-727D92DDCCD2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E5AA-4C29-4F2C-A652-2616E4999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6A07-D74B-4988-9420-FBEEB8E000C5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853D-BDB5-46D5-8D0B-FDCBED759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67A1-CC96-492F-ACD6-34AE0890735C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18B5-F707-4674-B4AF-983FCAAF2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3E02-30FC-4733-81E5-AE21A2EF8F3D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B061-CCF9-4036-BFE8-31295CDAE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CB82-9B90-412F-83B9-A25B03309952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2C47-477B-4364-930F-822A5188B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38C-1EC7-4AC6-9332-53540D5C02D8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EA53-50FE-4947-B93D-A3718EF4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FF08-A368-45B1-A13F-7B375CD9AC2A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E15E-41C4-4FA5-BA3A-183AEF8F8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E130-8358-4A26-94ED-3832AE3B04A7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BBA6-8E13-4AD1-B5B5-2AD822B0E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1A51-5504-469A-8965-70004A015A90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5C79-12CE-46EC-BF84-CB6C65463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77DA-D55E-42D6-BB2A-79CB0090EB6B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1F01-85FA-4E17-AE10-BDBFD6E07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2C50F-E854-433C-9CB0-4BFB92D0CD4A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83AD9-85B9-4498-8BDF-B0A9A6346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9555" t="68632"/>
          <a:stretch/>
        </p:blipFill>
        <p:spPr bwMode="auto">
          <a:xfrm>
            <a:off x="4488056" y="3472433"/>
            <a:ext cx="3698240" cy="22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52582"/>
              </p:ext>
            </p:extLst>
          </p:nvPr>
        </p:nvGraphicFramePr>
        <p:xfrm>
          <a:off x="755576" y="3573016"/>
          <a:ext cx="7992888" cy="3692159"/>
        </p:xfrm>
        <a:graphic>
          <a:graphicData uri="http://schemas.openxmlformats.org/drawingml/2006/table">
            <a:tbl>
              <a:tblPr/>
              <a:tblGrid>
                <a:gridCol w="3927541"/>
                <a:gridCol w="4065347"/>
              </a:tblGrid>
              <a:tr h="252839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32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Курганское УФАС России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endParaRPr lang="ru-RU" sz="3200" b="1" u="none" kern="1200" baseline="0" dirty="0" smtClean="0">
                        <a:solidFill>
                          <a:srgbClr val="006876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32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«О практике применения антимонопольного законодательства в Курганской области»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endParaRPr lang="ru-RU" sz="3200" b="1" u="none" kern="1200" baseline="0" dirty="0" smtClean="0">
                        <a:solidFill>
                          <a:srgbClr val="006876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ru-RU" sz="2000" b="1" u="none" kern="1200" baseline="0" dirty="0" smtClean="0">
                          <a:solidFill>
                            <a:srgbClr val="006876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25 июня 2018 года </a:t>
                      </a:r>
                      <a:endParaRPr lang="ru-RU" sz="2000" b="1" u="none" kern="1200" baseline="0" dirty="0">
                        <a:solidFill>
                          <a:srgbClr val="006876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8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 descr="C:\Users\Fox\Desktop\FAS_Logo_CMYK_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1" b="65050"/>
          <a:stretch/>
        </p:blipFill>
        <p:spPr bwMode="auto">
          <a:xfrm>
            <a:off x="5885235" y="980728"/>
            <a:ext cx="2863229" cy="20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n-lt"/>
              </a:rPr>
              <a:t>Выявлено фактов нарушений антимонопольного законодательства за 2017 год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+mn-lt"/>
              </a:rPr>
              <a:t>______________________________________________________________________________________________________________________________</a:t>
            </a:r>
            <a:endParaRPr lang="ru-RU" sz="1000" b="1" dirty="0">
              <a:solidFill>
                <a:schemeClr val="tx2"/>
              </a:solidFill>
              <a:latin typeface="+mn-lt"/>
            </a:endParaRPr>
          </a:p>
          <a:p>
            <a:pPr algn="ctr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-1116632" y="404664"/>
          <a:ext cx="109452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328498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Статья 10 - злоупотребление хозяйствующим субъектом доминирующим положением;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11 - ограничивающие конкуренцию соглашения хозяйствующих субъектов;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 14.1 - недобросовестная конкуренция путем дискредитации;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14.2 -недобросовестная конкуренция путем введения в заблуждение;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14.6 - недобросовестная конкуренция, связанную с созданием смешения;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14.8 – иные формы недобросовестной конкуренции;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15 - ограничивающие конкуренцию акты и действия (бездействие) органов власти, иных осуществляющих функции указанных органов </a:t>
            </a:r>
            <a:r>
              <a:rPr lang="ru-RU" sz="1000" b="1" dirty="0" smtClean="0"/>
              <a:t>или </a:t>
            </a:r>
            <a:r>
              <a:rPr lang="ru-RU" sz="1000" b="1" dirty="0" smtClean="0"/>
              <a:t>организаций, организаций, участвующих в предоставлении государственных или муниципальных услуг, а также государственных внебюджетных фондов, Центрального банка Российской Федерации;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16 - ограничивающие конкуренцию соглашения или согласованные действия органов власти, иных осуществляющих функции указанных органов </a:t>
            </a:r>
            <a:r>
              <a:rPr lang="ru-RU" sz="1000" b="1" dirty="0" smtClean="0"/>
              <a:t>или </a:t>
            </a:r>
            <a:r>
              <a:rPr lang="ru-RU" sz="1000" b="1" dirty="0" smtClean="0"/>
              <a:t>организаций, а также государственных внебюджетных фондов, Центрального банка Российской Федерации;</a:t>
            </a:r>
          </a:p>
          <a:p>
            <a:endParaRPr lang="ru-RU" sz="1000" b="1" dirty="0" smtClean="0"/>
          </a:p>
          <a:p>
            <a:r>
              <a:rPr lang="ru-RU" sz="1000" b="1" dirty="0" smtClean="0"/>
              <a:t>Статья 17 - антимонопольные требования к торгам, запросу котировок цен на товары, запросу предложений;</a:t>
            </a:r>
          </a:p>
          <a:p>
            <a:endParaRPr lang="ru-RU" sz="1000" b="1" dirty="0" smtClean="0"/>
          </a:p>
          <a:p>
            <a:r>
              <a:rPr lang="ru-RU" sz="1000" b="1" dirty="0" smtClean="0"/>
              <a:t>Статья 17.1 - особенности порядка заключения договоров в отношении государственного и муниципального имущества.</a:t>
            </a:r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79712" y="1628800"/>
            <a:ext cx="80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37%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7509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  <a:latin typeface="+mn-lt"/>
              </a:rPr>
              <a:t>Выявлено фактов нарушений антимонопольного законодательства за 1 полугодие 2018 года</a:t>
            </a:r>
          </a:p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+mn-lt"/>
              </a:rPr>
              <a:t>______________________________________________________________________________________________________________________________</a:t>
            </a:r>
            <a:endParaRPr lang="ru-RU" sz="1000" b="1" dirty="0">
              <a:solidFill>
                <a:schemeClr val="tx2"/>
              </a:solidFill>
              <a:latin typeface="+mn-lt"/>
            </a:endParaRPr>
          </a:p>
          <a:p>
            <a:pPr algn="ctr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-1116632" y="404664"/>
          <a:ext cx="109452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3429000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Статья 10 - злоупотребление хозяйствующим субъектом доминирующим положением;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11 - ограничивающие конкуренцию соглашения хозяйствующих субъектов;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 14.1 - недобросовестная конкуренция путем дискредитации;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14.2 -недобросовестная конкуренция путем введения в заблуждение;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14.6 - недобросовестная конкуренция, связанную с созданием смешения;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14.8 – иные формы недобросовестной конкуренции;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15 - ограничивающие конкуренцию акты и действия (бездействие) органов власти, иных осуществляющих функции указанных органов </a:t>
            </a:r>
            <a:r>
              <a:rPr lang="ru-RU" sz="1000" b="1" dirty="0" smtClean="0"/>
              <a:t>или </a:t>
            </a:r>
            <a:r>
              <a:rPr lang="ru-RU" sz="1000" b="1" dirty="0" smtClean="0"/>
              <a:t>организаций, организаций, участвующих в предоставлении государственных или муниципальных услуг, а также государственных внебюджетных фондов, Центрального банка Российской Федерации;</a:t>
            </a:r>
          </a:p>
          <a:p>
            <a:endParaRPr lang="ru-RU" sz="600" b="1" dirty="0" smtClean="0"/>
          </a:p>
          <a:p>
            <a:r>
              <a:rPr lang="ru-RU" sz="1000" b="1" dirty="0" smtClean="0"/>
              <a:t>Статья 16 - ограничивающие конкуренцию соглашения или согласованные действия органов власти, иных осуществляющих функции указанных органов </a:t>
            </a:r>
            <a:r>
              <a:rPr lang="ru-RU" sz="1000" b="1" dirty="0" smtClean="0"/>
              <a:t>или </a:t>
            </a:r>
            <a:r>
              <a:rPr lang="ru-RU" sz="1000" b="1" dirty="0" smtClean="0"/>
              <a:t>организаций, а также государственных внебюджетных фондов, Центрального банка Российской Федерации;</a:t>
            </a:r>
          </a:p>
          <a:p>
            <a:endParaRPr lang="ru-RU" sz="1000" b="1" dirty="0" smtClean="0"/>
          </a:p>
          <a:p>
            <a:r>
              <a:rPr lang="ru-RU" sz="1000" b="1" dirty="0" smtClean="0"/>
              <a:t>Статья 17 - антимонопольные требования к торгам, запросу котировок цен на товары, запросу предложений;</a:t>
            </a:r>
          </a:p>
          <a:p>
            <a:endParaRPr lang="ru-RU" sz="1000" b="1" dirty="0" smtClean="0"/>
          </a:p>
          <a:p>
            <a:r>
              <a:rPr lang="ru-RU" sz="1000" b="1" dirty="0" smtClean="0"/>
              <a:t>Статья 17.1 - особенности порядка заключения договоров в отношении государственного и муниципального имущества.</a:t>
            </a:r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27509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4852527"/>
              </p:ext>
            </p:extLst>
          </p:nvPr>
        </p:nvGraphicFramePr>
        <p:xfrm>
          <a:off x="1331640" y="1268760"/>
          <a:ext cx="70804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Сравнительный анализ квалификации нарушений антимонопольного законодательства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47" b="5263"/>
          <a:stretch/>
        </p:blipFill>
        <p:spPr bwMode="auto">
          <a:xfrm>
            <a:off x="-19757" y="112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090" t="27970" r="5039" b="4260"/>
          <a:stretch/>
        </p:blipFill>
        <p:spPr bwMode="auto">
          <a:xfrm>
            <a:off x="5580112" y="0"/>
            <a:ext cx="35638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00404"/>
              </p:ext>
            </p:extLst>
          </p:nvPr>
        </p:nvGraphicFramePr>
        <p:xfrm>
          <a:off x="251520" y="836715"/>
          <a:ext cx="8712968" cy="6033079"/>
        </p:xfrm>
        <a:graphic>
          <a:graphicData uri="http://schemas.openxmlformats.org/drawingml/2006/table">
            <a:tbl>
              <a:tblPr/>
              <a:tblGrid>
                <a:gridCol w="1408989"/>
                <a:gridCol w="4126306"/>
                <a:gridCol w="3177673"/>
              </a:tblGrid>
              <a:tr h="1559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Квалификация нарушения</a:t>
                      </a:r>
                    </a:p>
                  </a:txBody>
                  <a:tcPr marL="4363" marR="4363" marT="4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Рынки, отрасли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 год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полугодие 2018 года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1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ст.10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теплоснабжение;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теплоснабжение;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водоснабжение, водоотведение;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водоотведение.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снабжение электрической энергией;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утилизация твёрдых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коммунальных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отходов;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услуга доступа к сети "Интернет".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ст.11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рынок перевозок граждан общественным транспортом.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теплоснабжение здания административного назначения;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поставка медицинских изделий в лечебные учреждения Курганской области;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ст.14.1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управление многоквартирными домами;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поставка знаков почтовой оплаты и немаркированных конвертов;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реализация товаров художественного назначения.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0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ст.14.2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поставка металлических противопожарных дверей;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интернет-сервис по предоставлению бесплатных купонов;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поставка комплектующих для компьютерной техники.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ст.14.6</a:t>
                      </a:r>
                    </a:p>
                  </a:txBody>
                  <a:tcPr marL="4363" marR="4363" marT="4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управление многоквартирными домами.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ст.14.8</a:t>
                      </a:r>
                    </a:p>
                  </a:txBody>
                  <a:tcPr marL="4363" marR="4363" marT="4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ОСАГО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ОСАГО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ст.15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предоставление прав на земельные участки;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предоставление прав на земельные участки;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предоставление прав на объекты теплоснабжения;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государственные услуги.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приобретение жилых помещений по целевым программам;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ветеринария;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государственные услуги.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управление многоквартирным домом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4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ст.16</a:t>
                      </a:r>
                    </a:p>
                  </a:txBody>
                  <a:tcPr marL="4363" marR="4363" marT="4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организация ярморочной деятельности;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363" marR="4363" marT="4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капитальный ремонт административного здания.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ст.17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пользование участками недр местного значение (строительный песок)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предоставление рыбопромыслового участка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передача прав владения и пользования земельными участками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ст.17.1</a:t>
                      </a:r>
                    </a:p>
                  </a:txBody>
                  <a:tcPr marL="4363" marR="4363" marT="4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предоставление прав владения муниципальным имуществом</a:t>
                      </a:r>
                    </a:p>
                  </a:txBody>
                  <a:tcPr marL="4363" marR="4363" marT="4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Товарные рынки, на которых допущены нарушения антимонопольного законодательства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680</Words>
  <Application>Microsoft Office PowerPoint</Application>
  <PresentationFormat>Экран (4:3)</PresentationFormat>
  <Paragraphs>147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полезная инициатива</dc:title>
  <dc:creator>Мария Плотникова</dc:creator>
  <cp:lastModifiedBy>Пахарукова Юлия Сергеевна</cp:lastModifiedBy>
  <cp:revision>312</cp:revision>
  <cp:lastPrinted>2017-11-29T11:34:51Z</cp:lastPrinted>
  <dcterms:created xsi:type="dcterms:W3CDTF">2010-03-12T07:59:35Z</dcterms:created>
  <dcterms:modified xsi:type="dcterms:W3CDTF">2018-06-25T11:28:48Z</dcterms:modified>
</cp:coreProperties>
</file>