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handoutMasterIdLst>
    <p:handoutMasterId r:id="rId22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6735763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22840" cy="492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1">
            <a:noAutofit/>
          </a:bodyPr>
          <a:lstStyle/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12400" y="0"/>
            <a:ext cx="2922840" cy="492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1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374400"/>
            <a:ext cx="2922840" cy="492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1">
            <a:noAutofit/>
          </a:bodyPr>
          <a:lstStyle/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12400" y="9374400"/>
            <a:ext cx="2922840" cy="492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1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6F078096-C071-4D37-9B39-2DCDBFB0936E}" type="slidenum">
              <a:t>‹#›</a:t>
            </a:fld>
            <a:endParaRPr lang="ru-RU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58078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Move="1" noResize="1"/>
          </p:cNvSpPr>
          <p:nvPr/>
        </p:nvSpPr>
        <p:spPr>
          <a:xfrm>
            <a:off x="0" y="0"/>
            <a:ext cx="6735600" cy="9867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5000" rIns="90000" bIns="45000" anchor="ctr" anchorCtr="1" compatLnSpc="1">
            <a:noAutofit/>
          </a:bodyPr>
          <a:lstStyle/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Верхний колонтитул 2"/>
          <p:cNvSpPr txBox="1">
            <a:spLocks noGrp="1"/>
          </p:cNvSpPr>
          <p:nvPr>
            <p:ph type="hdr" sz="quarter"/>
          </p:nvPr>
        </p:nvSpPr>
        <p:spPr>
          <a:xfrm>
            <a:off x="-360" y="-360"/>
            <a:ext cx="2917800" cy="490680"/>
          </a:xfrm>
          <a:prstGeom prst="rect">
            <a:avLst/>
          </a:prstGeom>
          <a:noFill/>
          <a:ln>
            <a:noFill/>
          </a:ln>
        </p:spPr>
        <p:txBody>
          <a:bodyPr wrap="square" lIns="92520" tIns="46080" rIns="92520" bIns="46080" anchor="t" anchorCtr="0" compatLnSpc="1">
            <a:noAutofit/>
          </a:bodyPr>
          <a:lstStyle>
            <a:lvl1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idx="1"/>
          </p:nvPr>
        </p:nvSpPr>
        <p:spPr>
          <a:xfrm>
            <a:off x="3816000" y="-360"/>
            <a:ext cx="2917800" cy="490680"/>
          </a:xfrm>
          <a:prstGeom prst="rect">
            <a:avLst/>
          </a:prstGeom>
          <a:noFill/>
          <a:ln>
            <a:noFill/>
          </a:ln>
        </p:spPr>
        <p:txBody>
          <a:bodyPr wrap="square" lIns="92520" tIns="46080" rIns="92520" bIns="46080" anchor="t" anchorCtr="0" compatLnSpc="1">
            <a:noAutofit/>
          </a:bodyPr>
          <a:lstStyle>
            <a:lvl1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Образ слайда 4"/>
          <p:cNvSpPr>
            <a:spLocks noGrp="1" noRot="1" noChangeAspect="1"/>
          </p:cNvSpPr>
          <p:nvPr>
            <p:ph type="sldImg" idx="2"/>
          </p:nvPr>
        </p:nvSpPr>
        <p:spPr>
          <a:xfrm>
            <a:off x="904680" y="741239"/>
            <a:ext cx="4927320" cy="36957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Заметки 5"/>
          <p:cNvSpPr txBox="1">
            <a:spLocks noGrp="1"/>
          </p:cNvSpPr>
          <p:nvPr>
            <p:ph type="body" sz="quarter" idx="3"/>
          </p:nvPr>
        </p:nvSpPr>
        <p:spPr>
          <a:xfrm>
            <a:off x="672840" y="4683240"/>
            <a:ext cx="5389560" cy="4441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1"/>
          <a:lstStyle/>
          <a:p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4"/>
          </p:nvPr>
        </p:nvSpPr>
        <p:spPr>
          <a:xfrm>
            <a:off x="-360" y="9373680"/>
            <a:ext cx="2917800" cy="490680"/>
          </a:xfrm>
          <a:prstGeom prst="rect">
            <a:avLst/>
          </a:prstGeom>
          <a:noFill/>
          <a:ln>
            <a:noFill/>
          </a:ln>
        </p:spPr>
        <p:txBody>
          <a:bodyPr wrap="square" lIns="92520" tIns="46080" rIns="92520" bIns="46080" anchor="b" anchorCtr="0" compatLnSpc="1">
            <a:noAutofit/>
          </a:bodyPr>
          <a:lstStyle>
            <a:lvl1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xfrm>
            <a:off x="3816000" y="9373680"/>
            <a:ext cx="2917800" cy="490680"/>
          </a:xfrm>
          <a:prstGeom prst="rect">
            <a:avLst/>
          </a:prstGeom>
          <a:noFill/>
          <a:ln>
            <a:noFill/>
          </a:ln>
        </p:spPr>
        <p:txBody>
          <a:bodyPr wrap="square" lIns="92520" tIns="46080" rIns="92520" bIns="46080" anchor="b" anchorCtr="0" compatLnSpc="1">
            <a:noAutofit/>
          </a:bodyPr>
          <a:lstStyle>
            <a:lvl1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34"/>
                <a:cs typeface="ＭＳ Ｐゴシック" pitchFamily="34"/>
              </a:defRPr>
            </a:lvl1pPr>
          </a:lstStyle>
          <a:p>
            <a:pPr lvl="0"/>
            <a:fld id="{73DBA4D4-D0B1-41F6-864E-05BF7DC132D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7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ru-RU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Arial" pitchFamily="2"/>
        <a:ea typeface="ＭＳ Ｐゴシック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9A6E8201-7EE1-4178-A129-9EFE4858F106}" type="slidenum">
              <a:t>1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75" y="741363"/>
            <a:ext cx="4927600" cy="36957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ru-RU" kern="1200"/>
          </a:p>
        </p:txBody>
      </p:sp>
      <p:sp>
        <p:nvSpPr>
          <p:cNvPr id="4" name="Номер слайда 3"/>
          <p:cNvSpPr/>
          <p:nvPr/>
        </p:nvSpPr>
        <p:spPr>
          <a:xfrm>
            <a:off x="3816359" y="9374040"/>
            <a:ext cx="291780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2520" tIns="46080" rIns="92520" bIns="4608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3E8A24E-CB91-4EEB-A4EF-10AF7864A4E4}" type="slidenum">
              <a:t>1</a:t>
            </a:fld>
            <a:endParaRPr lang="ru-RU" sz="12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ＭＳ Ｐゴシック" pitchFamily="34"/>
              <a:cs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592377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453B0338-8101-4337-8A9C-35DD9B2064D0}" type="slidenum"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655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6054D709-4F95-40F8-9B03-D35FC1B11F51}" type="slidenum">
              <a:t>11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75" y="741363"/>
            <a:ext cx="4927600" cy="3695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60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A68701BB-CE88-44F8-929C-CF23AC55F084}" type="slidenum">
              <a:t>12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ru-RU"/>
          </a:p>
        </p:txBody>
      </p:sp>
      <p:sp>
        <p:nvSpPr>
          <p:cNvPr id="4" name="Номер слайда 3"/>
          <p:cNvSpPr/>
          <p:nvPr/>
        </p:nvSpPr>
        <p:spPr>
          <a:xfrm>
            <a:off x="3816359" y="9374040"/>
            <a:ext cx="291780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2520" tIns="46080" rIns="92520" bIns="4608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82E7901-328B-4D8E-81F6-16D777A7D68B}" type="slidenum">
              <a:t>12</a:t>
            </a:fld>
            <a:endParaRPr lang="ru-RU" sz="12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ＭＳ Ｐゴシック" pitchFamily="34"/>
              <a:cs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793339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284E593B-4C5A-42CB-B35A-973B52C69260}" type="slidenum">
              <a:t>13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75" y="741363"/>
            <a:ext cx="4927600" cy="3695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kern="1200"/>
          </a:p>
        </p:txBody>
      </p:sp>
    </p:spTree>
    <p:extLst>
      <p:ext uri="{BB962C8B-B14F-4D97-AF65-F5344CB8AC3E}">
        <p14:creationId xmlns:p14="http://schemas.microsoft.com/office/powerpoint/2010/main" val="45028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D1397506-AE94-433C-979D-643488E7B3CC}" type="slidenum">
              <a:t>14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75" y="741363"/>
            <a:ext cx="4927600" cy="3695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kern="1200"/>
          </a:p>
        </p:txBody>
      </p:sp>
    </p:spTree>
    <p:extLst>
      <p:ext uri="{BB962C8B-B14F-4D97-AF65-F5344CB8AC3E}">
        <p14:creationId xmlns:p14="http://schemas.microsoft.com/office/powerpoint/2010/main" val="1822898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51988A66-FB62-4F26-9077-C70FBEC73E20}" type="slidenum">
              <a:t>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75" y="741363"/>
            <a:ext cx="4927600" cy="3695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kern="1200"/>
          </a:p>
        </p:txBody>
      </p:sp>
    </p:spTree>
    <p:extLst>
      <p:ext uri="{BB962C8B-B14F-4D97-AF65-F5344CB8AC3E}">
        <p14:creationId xmlns:p14="http://schemas.microsoft.com/office/powerpoint/2010/main" val="2473839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3FA1F12F-FB05-4A43-93B6-9F47C0DEAB79}" type="slidenum">
              <a:t>17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75" y="741363"/>
            <a:ext cx="4927600" cy="36957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ru-RU"/>
          </a:p>
        </p:txBody>
      </p:sp>
      <p:sp>
        <p:nvSpPr>
          <p:cNvPr id="4" name="Номер слайда 3"/>
          <p:cNvSpPr/>
          <p:nvPr/>
        </p:nvSpPr>
        <p:spPr>
          <a:xfrm>
            <a:off x="3816359" y="9374040"/>
            <a:ext cx="291780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2520" tIns="46080" rIns="92520" bIns="4608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5DB921E4-777A-49E2-BA82-520B3B0D8C0C}" type="slidenum">
              <a:t>17</a:t>
            </a:fld>
            <a:endParaRPr lang="ru-RU" sz="12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ＭＳ Ｐゴシック" pitchFamily="34"/>
              <a:cs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66804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947F3366-F604-4DC4-9857-D46581444011}" type="slidenum">
              <a:t>2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75" y="741363"/>
            <a:ext cx="4927600" cy="36957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ru-RU"/>
          </a:p>
        </p:txBody>
      </p:sp>
      <p:sp>
        <p:nvSpPr>
          <p:cNvPr id="4" name="Номер слайда 3"/>
          <p:cNvSpPr/>
          <p:nvPr/>
        </p:nvSpPr>
        <p:spPr>
          <a:xfrm>
            <a:off x="3816359" y="9374040"/>
            <a:ext cx="291780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2520" tIns="46080" rIns="92520" bIns="4608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450D0A16-D665-498E-96FD-7E31EE44C406}" type="slidenum">
              <a:t>2</a:t>
            </a:fld>
            <a:endParaRPr lang="ru-RU" sz="12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ＭＳ Ｐゴシック" pitchFamily="34"/>
              <a:cs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76300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50513B98-7556-4E69-930E-7C7F69DEE964}" type="slidenum">
              <a:t>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75" y="741363"/>
            <a:ext cx="4927600" cy="36957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ru-RU"/>
          </a:p>
        </p:txBody>
      </p:sp>
      <p:sp>
        <p:nvSpPr>
          <p:cNvPr id="4" name="Номер слайда 3"/>
          <p:cNvSpPr/>
          <p:nvPr/>
        </p:nvSpPr>
        <p:spPr>
          <a:xfrm>
            <a:off x="3816359" y="9374040"/>
            <a:ext cx="291780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2520" tIns="46080" rIns="92520" bIns="4608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18D76A7E-F182-428E-941E-76D67A63E3BD}" type="slidenum">
              <a:t>3</a:t>
            </a:fld>
            <a:endParaRPr lang="ru-RU" sz="12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ＭＳ Ｐゴシック" pitchFamily="34"/>
              <a:cs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42009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03C3724C-0322-4CC6-8F92-22082FECBA33}" type="slidenum"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4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2747E50C-1679-417C-B5F0-F9ECE19FDD48}" type="slidenum">
              <a:t>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75" y="741363"/>
            <a:ext cx="4927600" cy="36957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ru-RU"/>
          </a:p>
        </p:txBody>
      </p:sp>
      <p:sp>
        <p:nvSpPr>
          <p:cNvPr id="4" name="Номер слайда 3"/>
          <p:cNvSpPr/>
          <p:nvPr/>
        </p:nvSpPr>
        <p:spPr>
          <a:xfrm>
            <a:off x="3816359" y="9374040"/>
            <a:ext cx="291780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2520" tIns="46080" rIns="92520" bIns="4608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53DF7571-ABF2-4380-952B-AE03CDFF7B46}" type="slidenum">
              <a:t>5</a:t>
            </a:fld>
            <a:endParaRPr lang="ru-RU" sz="12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ＭＳ Ｐゴシック" pitchFamily="34"/>
              <a:cs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07163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334F2BB7-337C-4890-A461-0B30C0A9BE47}" type="slidenum">
              <a:t>6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75" y="741363"/>
            <a:ext cx="4927600" cy="36957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ru-RU"/>
          </a:p>
        </p:txBody>
      </p:sp>
      <p:sp>
        <p:nvSpPr>
          <p:cNvPr id="4" name="Номер слайда 3"/>
          <p:cNvSpPr/>
          <p:nvPr/>
        </p:nvSpPr>
        <p:spPr>
          <a:xfrm>
            <a:off x="3816359" y="9374040"/>
            <a:ext cx="291780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2520" tIns="46080" rIns="92520" bIns="4608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2BA86563-9A5A-45B2-8F01-7447563063A7}" type="slidenum">
              <a:t>6</a:t>
            </a:fld>
            <a:endParaRPr lang="ru-RU" sz="12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ＭＳ Ｐゴシック" pitchFamily="34"/>
              <a:cs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59781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5E7EEBBB-AA30-4C58-A6B1-53072A0AD4B1}" type="slidenum">
              <a:t>7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75" y="741363"/>
            <a:ext cx="4927600" cy="3695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18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A38E9A8E-9AF4-4AE2-A5DF-50E4AE7466F3}" type="slidenum">
              <a:t>8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75" y="741363"/>
            <a:ext cx="4927600" cy="3695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83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92520" tIns="46080" rIns="92520" bIns="46080" anchor="b" anchorCtr="0" compatLnSpc="1">
            <a:noAutofit/>
          </a:bodyPr>
          <a:lstStyle/>
          <a:p>
            <a:pPr lvl="0"/>
            <a:fld id="{247C68D1-F93E-41F3-9AB4-6E3AD6CE8288}" type="slidenum">
              <a:t>9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75" y="741363"/>
            <a:ext cx="4927600" cy="3695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54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963EA03-43AD-4BD8-B9DE-32C3571A4F2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4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AAF2942-C159-4B30-A5F1-27EDCB9BE27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48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7E3EA92-8708-4FFF-868B-D7F7A807A7B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2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6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47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6309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36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8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51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03332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8A60BF7-861E-48F3-B66B-5943909A4EF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4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365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3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74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5C533-1936-4512-801B-2BCB2065D94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4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289616-168E-453E-A2F1-99AAD792D4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1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B75F8C-34B0-4CA3-9D40-5005247D83E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0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08F453-CC0D-4C6C-9632-B0CFA667A3C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56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4F3900-873C-48B3-8585-C737CE7902F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07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9F5947-4CF8-445D-AC60-4A0190C797F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5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E8EC2A-E2D8-4AF8-A173-E947F0102DF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8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599D376-D26D-4AA5-835C-10E9B5366CA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9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E2E077-0344-4F82-A2C6-033AD08CF2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8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924755-C467-4B67-A4EC-8150D936903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6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5BEA04-D9DC-4DF6-921B-89CC8088A4F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2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F85018-8A82-4A66-A575-EEFE2349603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0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EB7AE33-B6EE-4C6D-9367-3002DD71EFD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3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148477B-1703-45ED-AD8A-9A8358821B0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1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EDFDEF2-E721-45C7-8BCB-511B58920AF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19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E817A55-BBF6-4B3B-8065-8A34BAEFA4C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7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B2796E6-F269-479A-837A-5C8227DBB01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05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A105821-0F25-4005-BA4B-75F274A3C92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4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 compatLnSpc="1"/>
          <a:lstStyle/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 compatLnSpc="1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" name="Picture 8" descr="пр2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0" y="6624719"/>
            <a:ext cx="9144000" cy="26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9" descr="пр 1"/>
          <p:cNvPicPr>
            <a:picLocks noChangeAspect="1"/>
          </p:cNvPicPr>
          <p:nvPr/>
        </p:nvPicPr>
        <p:blipFill>
          <a:blip r:embed="rId14">
            <a:lum bright="-50000"/>
            <a:alphaModFix/>
          </a:blip>
          <a:srcRect/>
          <a:stretch>
            <a:fillRect/>
          </a:stretch>
        </p:blipFill>
        <p:spPr>
          <a:xfrm>
            <a:off x="0" y="0"/>
            <a:ext cx="9144000" cy="9079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047000" y="6579720"/>
            <a:ext cx="2133360" cy="304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6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ＭＳ Ｐゴシック" pitchFamily="34"/>
                <a:cs typeface="ＭＳ Ｐゴシック" pitchFamily="34"/>
              </a:defRPr>
            </a:lvl1pPr>
          </a:lstStyle>
          <a:p>
            <a:pPr lvl="0"/>
            <a:fld id="{E803BCC6-BD65-4065-937A-4635620FD0E2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ru-RU" sz="4400" b="0" i="0" u="none" strike="noStrike" cap="none" baseline="0">
          <a:ln>
            <a:noFill/>
          </a:ln>
          <a:solidFill>
            <a:srgbClr val="333399"/>
          </a:solidFill>
          <a:highlight>
            <a:scrgbClr r="0" g="0" b="0">
              <a:alpha val="0"/>
            </a:scrgbClr>
          </a:highlight>
          <a:latin typeface="Arial" pitchFamily="2"/>
          <a:ea typeface="ＭＳ Ｐゴシック" pitchFamily="34"/>
        </a:defRPr>
      </a:lvl1pPr>
    </p:titleStyle>
    <p:bodyStyle>
      <a:lvl1pPr marL="0" marR="0" indent="0" algn="l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ru-RU" sz="3200" b="0" i="0" u="none" strike="noStrike" cap="none" baseline="0">
          <a:ln>
            <a:noFill/>
          </a:ln>
          <a:solidFill>
            <a:srgbClr val="333399"/>
          </a:solidFill>
          <a:highlight>
            <a:scrgbClr r="0" g="0" b="0">
              <a:alpha val="0"/>
            </a:scrgbClr>
          </a:highlight>
          <a:latin typeface="Arial" pitchFamily="2"/>
          <a:ea typeface="ＭＳ Ｐゴシック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0" y="0"/>
            <a:ext cx="9144000" cy="263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8" descr="пр2"/>
          <p:cNvPicPr>
            <a:picLocks noChangeAspect="1"/>
          </p:cNvPicPr>
          <p:nvPr/>
        </p:nvPicPr>
        <p:blipFill>
          <a:blip r:embed="rId14">
            <a:lum bright="-50000"/>
            <a:alphaModFix/>
          </a:blip>
          <a:srcRect/>
          <a:stretch>
            <a:fillRect/>
          </a:stretch>
        </p:blipFill>
        <p:spPr>
          <a:xfrm>
            <a:off x="0" y="6624719"/>
            <a:ext cx="9144000" cy="2602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 compatLnSpc="1"/>
          <a:lstStyle/>
          <a:p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 compatLnSpc="1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ru-RU" sz="4400" b="0" i="0" u="none" strike="noStrike" kern="1200" cap="none" baseline="0">
          <a:ln>
            <a:noFill/>
          </a:ln>
          <a:solidFill>
            <a:srgbClr val="333399"/>
          </a:solidFill>
          <a:highlight>
            <a:scrgbClr r="0" g="0" b="0">
              <a:alpha val="0"/>
            </a:scrgbClr>
          </a:highlight>
          <a:latin typeface="Arial" pitchFamily="2"/>
          <a:ea typeface="ＭＳ Ｐゴシック" pitchFamily="34"/>
        </a:defRPr>
      </a:lvl1pPr>
    </p:titleStyle>
    <p:bodyStyle>
      <a:lvl1pPr marL="0" marR="0" indent="0" algn="l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ru-RU" sz="3200" b="0" i="0" u="none" strike="noStrike" kern="1200" cap="none" baseline="0">
          <a:ln>
            <a:noFill/>
          </a:ln>
          <a:solidFill>
            <a:srgbClr val="333399"/>
          </a:solidFill>
          <a:highlight>
            <a:scrgbClr r="0" g="0" b="0">
              <a:alpha val="0"/>
            </a:scrgbClr>
          </a:highlight>
          <a:latin typeface="Arial" pitchFamily="2"/>
          <a:ea typeface="ＭＳ Ｐゴシック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пр2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0" y="6624719"/>
            <a:ext cx="9144000" cy="26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9" descr="пр 1"/>
          <p:cNvPicPr>
            <a:picLocks noChangeAspect="1"/>
          </p:cNvPicPr>
          <p:nvPr/>
        </p:nvPicPr>
        <p:blipFill>
          <a:blip r:embed="rId14">
            <a:lum bright="-50000"/>
            <a:alphaModFix/>
          </a:blip>
          <a:srcRect/>
          <a:stretch>
            <a:fillRect/>
          </a:stretch>
        </p:blipFill>
        <p:spPr>
          <a:xfrm>
            <a:off x="0" y="0"/>
            <a:ext cx="9144000" cy="90791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 compatLnSpc="1"/>
          <a:lstStyle/>
          <a:p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 compatLnSpc="1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 txBox="1">
            <a:spLocks noGrp="1"/>
          </p:cNvSpPr>
          <p:nvPr>
            <p:ph type="dt" sz="half" idx="2"/>
          </p:nvPr>
        </p:nvSpPr>
        <p:spPr>
          <a:xfrm>
            <a:off x="628200" y="6356520"/>
            <a:ext cx="2057400" cy="365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3"/>
          </p:nvPr>
        </p:nvSpPr>
        <p:spPr>
          <a:xfrm>
            <a:off x="3029040" y="6356520"/>
            <a:ext cx="3085920" cy="365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4"/>
          </p:nvPr>
        </p:nvSpPr>
        <p:spPr>
          <a:xfrm>
            <a:off x="7047000" y="6579720"/>
            <a:ext cx="2133360" cy="304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600" b="0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ＭＳ Ｐゴシック" pitchFamily="34"/>
                <a:cs typeface="ＭＳ Ｐゴシック" pitchFamily="34"/>
              </a:defRPr>
            </a:lvl1pPr>
          </a:lstStyle>
          <a:p>
            <a:pPr lvl="0"/>
            <a:fld id="{C03FCDCF-CC1E-48C0-8803-D30EBE4B29DA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ru-RU" sz="4400" b="0" i="0" u="none" strike="noStrike" kern="1200" cap="none" baseline="0">
          <a:ln>
            <a:noFill/>
          </a:ln>
          <a:solidFill>
            <a:srgbClr val="333399"/>
          </a:solidFill>
          <a:highlight>
            <a:scrgbClr r="0" g="0" b="0">
              <a:alpha val="0"/>
            </a:scrgbClr>
          </a:highlight>
          <a:latin typeface="Arial" pitchFamily="2"/>
          <a:ea typeface="ＭＳ Ｐゴシック" pitchFamily="34"/>
        </a:defRPr>
      </a:lvl1pPr>
    </p:titleStyle>
    <p:bodyStyle>
      <a:lvl1pPr marL="0" marR="0" indent="0" algn="l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ru-RU" sz="3200" b="0" i="0" u="none" strike="noStrike" kern="1200" cap="none" baseline="0">
          <a:ln>
            <a:noFill/>
          </a:ln>
          <a:solidFill>
            <a:srgbClr val="333399"/>
          </a:solidFill>
          <a:highlight>
            <a:scrgbClr r="0" g="0" b="0">
              <a:alpha val="0"/>
            </a:scrgbClr>
          </a:highlight>
          <a:latin typeface="Arial" pitchFamily="2"/>
          <a:ea typeface="ＭＳ Ｐゴシック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/>
          <p:nvPr/>
        </p:nvSpPr>
        <p:spPr>
          <a:xfrm>
            <a:off x="1260360" y="0"/>
            <a:ext cx="7883640" cy="71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ФЕДЕРАЛЬНАЯ АНТИМОНОПОЛЬНАЯ СЛУЖБА</a:t>
            </a:r>
          </a:p>
        </p:txBody>
      </p:sp>
      <p:sp>
        <p:nvSpPr>
          <p:cNvPr id="3" name="Rectangle 3079"/>
          <p:cNvSpPr/>
          <p:nvPr/>
        </p:nvSpPr>
        <p:spPr>
          <a:xfrm>
            <a:off x="395280" y="2708280"/>
            <a:ext cx="8569440" cy="374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i="0" u="none" strike="noStrike" cap="none" baseline="0">
              <a:ln>
                <a:noFill/>
              </a:ln>
              <a:solidFill>
                <a:srgbClr val="00206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О целях и задачах государственной политики по развитию конкуренции в Российской Федерации (на примере Курганской области).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1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1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1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1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2019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1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0" i="0" u="none" strike="noStrike" cap="none" baseline="0">
              <a:ln>
                <a:noFill/>
              </a:ln>
              <a:solidFill>
                <a:srgbClr val="002060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0" i="0" u="none" strike="noStrike" cap="none" baseline="0">
              <a:ln>
                <a:noFill/>
              </a:ln>
              <a:solidFill>
                <a:srgbClr val="00206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TextBox 1"/>
          <p:cNvSpPr/>
          <p:nvPr/>
        </p:nvSpPr>
        <p:spPr>
          <a:xfrm>
            <a:off x="7524719" y="5516640"/>
            <a:ext cx="184320" cy="461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t" anchorCtr="0" compatLnSpc="1">
            <a:spAutoFit/>
          </a:bodyPr>
          <a:lstStyle/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B67D7-6B89-4A29-8D1A-F30C80DC5BE3}" type="slidenum">
              <a:t>10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Заголовок 1"/>
          <p:cNvSpPr/>
          <p:nvPr/>
        </p:nvSpPr>
        <p:spPr>
          <a:xfrm>
            <a:off x="-12600" y="0"/>
            <a:ext cx="915660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rm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Arial" pitchFamily="2"/>
                <a:cs typeface="Arial" pitchFamily="2"/>
              </a:rPr>
              <a:t>Основные документы по организации взаимодействия</a:t>
            </a:r>
          </a:p>
        </p:txBody>
      </p:sp>
      <p:sp>
        <p:nvSpPr>
          <p:cNvPr id="4" name="Прямоугольник 1"/>
          <p:cNvSpPr/>
          <p:nvPr/>
        </p:nvSpPr>
        <p:spPr>
          <a:xfrm>
            <a:off x="317520" y="938160"/>
            <a:ext cx="8364600" cy="5417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Письма ФАС России высшим должностным лицам субъектов РФ от 14.05.2019    № ИА/39483/19 и от 17.06.2019 № ИА/50555-ПР/19 об организации взаимодействия в рамках разработки и реализации «дорожных карт»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Письмо ФАС России от 07.08.2019 № АГ/68408/19О   направлении   Приказа   ФАС   России   от 06.08.2019 № 1059/19 «О внесении изменений в приказ ФАС России от 29.08.2018 № 1232/18 «Об   утверждении   Методик   по   расчету ключевых показателей развития конкуренции в отраслях экономики в субъектах Российской Федерации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Поручение руководителя ФАС России территориальным органам от 18.04.2019</a:t>
            </a:r>
            <a:br>
              <a:rPr lang="ru-RU" sz="16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</a:br>
            <a:r>
              <a:rPr lang="ru-RU" sz="16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№ 01-015-ИА/пр: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1" u="none" strike="noStrike" cap="none" baseline="0">
                <a:ln>
                  <a:noFill/>
                </a:ln>
                <a:solidFill>
                  <a:srgbClr val="008080"/>
                </a:solidFill>
                <a:latin typeface="Arial" pitchFamily="2"/>
                <a:ea typeface="Arial" pitchFamily="2"/>
                <a:cs typeface="Arial" pitchFamily="2"/>
              </a:rPr>
              <a:t>оказывать содействие ОИВ субъектов РФ в реализации Национального плана и Перечня поручений по итогам Госсовета по развитию конкуренции;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1" u="none" strike="noStrike" cap="none" baseline="0">
                <a:ln>
                  <a:noFill/>
                </a:ln>
                <a:solidFill>
                  <a:srgbClr val="008080"/>
                </a:solidFill>
                <a:latin typeface="Arial" pitchFamily="2"/>
                <a:ea typeface="Arial" pitchFamily="2"/>
                <a:cs typeface="Arial" pitchFamily="2"/>
              </a:rPr>
              <a:t>оказывать содействие ОИВ субъектов РФ  в реализации мероприятий «дорожной карты» по развитию конкуренции в субъекте РФ;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1" u="none" strike="noStrike" cap="none" baseline="0">
                <a:ln>
                  <a:noFill/>
                </a:ln>
                <a:solidFill>
                  <a:srgbClr val="008080"/>
                </a:solidFill>
                <a:latin typeface="Arial" pitchFamily="2"/>
                <a:ea typeface="Arial" pitchFamily="2"/>
                <a:cs typeface="Arial" pitchFamily="2"/>
              </a:rPr>
              <a:t>обеспечить мониторинг выполнения мероприятий национальных проектов в регионе;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1" u="none" strike="noStrike" cap="none" baseline="0">
                <a:ln>
                  <a:noFill/>
                </a:ln>
                <a:solidFill>
                  <a:srgbClr val="008080"/>
                </a:solidFill>
                <a:latin typeface="Arial" pitchFamily="2"/>
                <a:ea typeface="Arial" pitchFamily="2"/>
                <a:cs typeface="Arial" pitchFamily="2"/>
              </a:rPr>
              <a:t>обеспечить согласование проектов «дорожных карт» с ФАС России.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Письмо ФАС России территориальным органам от 14.05.2019 № ИА/39303/19 о проведении совещаний с ОИВ субъектов РФ по вопросу разработки и реализации «дорожных карт» (срок до 31.05.2019)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B2F614C3-D808-47BA-8A6C-0E9C3FE98C48}" type="slidenum">
              <a:t>11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pic>
        <p:nvPicPr>
          <p:cNvPr id="3" name="Рисунок 7" descr="ГИС.jpg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0" y="0"/>
            <a:ext cx="91584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xtBox 7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78000" y="-60480"/>
            <a:ext cx="7053120" cy="7988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40" y="907919"/>
          <a:ext cx="9140400" cy="2446200"/>
        </p:xfrm>
        <a:graphic>
          <a:graphicData uri="http://schemas.openxmlformats.org/drawingml/2006/table">
            <a:tbl>
              <a:tblPr/>
              <a:tblGrid>
                <a:gridCol w="3006720"/>
                <a:gridCol w="2381039"/>
                <a:gridCol w="2009880"/>
                <a:gridCol w="1743119"/>
              </a:tblGrid>
              <a:tr h="328680"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Процент</a:t>
                      </a:r>
                    </a:p>
                  </a:txBody>
                  <a:tcPr/>
                </a:tc>
              </a:tr>
              <a:tr h="30168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Регистрация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97 413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97 209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99,79%</a:t>
                      </a:r>
                    </a:p>
                  </a:txBody>
                  <a:tcPr/>
                </a:tc>
              </a:tr>
              <a:tr h="29988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Многоквартирные дома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1 301 056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1 299 652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99,89%</a:t>
                      </a:r>
                    </a:p>
                  </a:txBody>
                  <a:tcPr/>
                </a:tc>
              </a:tr>
              <a:tr h="30024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Жилые дома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18 757 796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18 684 853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99,61%</a:t>
                      </a:r>
                    </a:p>
                  </a:txBody>
                  <a:tcPr/>
                </a:tc>
              </a:tr>
              <a:tr h="307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Индивидуальные приборы учета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138 312 039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137 518 538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99,43%</a:t>
                      </a:r>
                    </a:p>
                  </a:txBody>
                  <a:tcPr/>
                </a:tc>
              </a:tr>
              <a:tr h="3063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Общедомовые приборы учета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2 089 018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1 673 963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80,13%</a:t>
                      </a:r>
                    </a:p>
                  </a:txBody>
                  <a:tcPr/>
                </a:tc>
              </a:tr>
              <a:tr h="30168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Лицевые счета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206 401 209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206 219 762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99,91%</a:t>
                      </a:r>
                    </a:p>
                  </a:txBody>
                  <a:tcPr/>
                </a:tc>
              </a:tr>
              <a:tr h="30024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Платежные документы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206 219 762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139 102 154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67,45%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TextBox 9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-152280" y="3103559"/>
            <a:ext cx="9661320" cy="1182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40" y="4065479"/>
          <a:ext cx="9140400" cy="2318040"/>
        </p:xfrm>
        <a:graphic>
          <a:graphicData uri="http://schemas.openxmlformats.org/drawingml/2006/table">
            <a:tbl>
              <a:tblPr/>
              <a:tblGrid>
                <a:gridCol w="3006720"/>
                <a:gridCol w="2381039"/>
                <a:gridCol w="2009880"/>
                <a:gridCol w="1743119"/>
              </a:tblGrid>
              <a:tr h="289800"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Процент</a:t>
                      </a:r>
                    </a:p>
                  </a:txBody>
                  <a:tcPr/>
                </a:tc>
              </a:tr>
              <a:tr h="289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Регистрация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99.24%</a:t>
                      </a:r>
                    </a:p>
                  </a:txBody>
                  <a:tcPr/>
                </a:tc>
              </a:tr>
              <a:tr h="289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Многоквартирные дома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4 746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4 746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100%</a:t>
                      </a:r>
                    </a:p>
                  </a:txBody>
                  <a:tcPr/>
                </a:tc>
              </a:tr>
              <a:tr h="289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Жилые дома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192 208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192 208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100%</a:t>
                      </a:r>
                    </a:p>
                  </a:txBody>
                  <a:tcPr/>
                </a:tc>
              </a:tr>
              <a:tr h="289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Индивидуальные приборы учета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751 312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751 312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100%</a:t>
                      </a:r>
                    </a:p>
                  </a:txBody>
                  <a:tcPr/>
                </a:tc>
              </a:tr>
              <a:tr h="289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Общедомовые приборы учета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13 896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6 799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48.93%</a:t>
                      </a:r>
                    </a:p>
                  </a:txBody>
                  <a:tcPr/>
                </a:tc>
              </a:tr>
              <a:tr h="289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Лицевые счета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1 195 646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1 195 646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100%</a:t>
                      </a:r>
                    </a:p>
                  </a:txBody>
                  <a:tcPr/>
                </a:tc>
              </a:tr>
              <a:tr h="2898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Платежные документы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1 195 646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859 985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3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71.81%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13"/>
          <p:cNvSpPr/>
          <p:nvPr/>
        </p:nvSpPr>
        <p:spPr>
          <a:xfrm>
            <a:off x="97920" y="6383160"/>
            <a:ext cx="388115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t" anchorCtr="0" compatLnSpc="1">
            <a:spAutoFit/>
          </a:bodyPr>
          <a:lstStyle/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* без учета городов федерального значения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/>
          <p:nvPr/>
        </p:nvSpPr>
        <p:spPr>
          <a:xfrm>
            <a:off x="2484360" y="692279"/>
            <a:ext cx="4805280" cy="718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rm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Федеральная Антимонопольная служба</a:t>
            </a:r>
          </a:p>
        </p:txBody>
      </p:sp>
      <p:sp>
        <p:nvSpPr>
          <p:cNvPr id="3" name="Rectangle 3079"/>
          <p:cNvSpPr/>
          <p:nvPr/>
        </p:nvSpPr>
        <p:spPr>
          <a:xfrm>
            <a:off x="684359" y="2636999"/>
            <a:ext cx="7991280" cy="2592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 u="none" strike="noStrike" cap="none" baseline="0">
                <a:ln>
                  <a:noFill/>
                </a:ln>
                <a:solidFill>
                  <a:srgbClr val="3C8C93"/>
                </a:solidFill>
                <a:latin typeface="Trebuchet MS" pitchFamily="34"/>
                <a:ea typeface="Arial" pitchFamily="2"/>
                <a:cs typeface="Arial" pitchFamily="2"/>
              </a:rPr>
              <a:t>Последние принятые поправки в Закон № 44-ФЗ и перспективы развития госзакупок</a:t>
            </a:r>
          </a:p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 b="1" i="0" u="none" strike="noStrike" cap="none" baseline="0">
              <a:ln>
                <a:noFill/>
              </a:ln>
              <a:solidFill>
                <a:srgbClr val="3C8C93"/>
              </a:solidFill>
              <a:latin typeface="Trebuchet MS" pitchFamily="34"/>
              <a:ea typeface="Arial" pitchFamily="2"/>
              <a:cs typeface="Arial" pitchFamily="2"/>
            </a:endParaRPr>
          </a:p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i="0" u="none" strike="noStrike" cap="none" baseline="0">
              <a:ln>
                <a:noFill/>
              </a:ln>
              <a:solidFill>
                <a:srgbClr val="3C8C93"/>
              </a:solidFill>
              <a:latin typeface="Trebuchet MS" pitchFamily="34"/>
              <a:ea typeface="Arial" pitchFamily="2"/>
              <a:cs typeface="Arial" pitchFamily="2"/>
            </a:endParaRPr>
          </a:p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3C8C93"/>
                </a:solidFill>
                <a:latin typeface="Trebuchet MS" pitchFamily="34"/>
                <a:ea typeface="Arial" pitchFamily="2"/>
                <a:cs typeface="Arial" pitchFamily="2"/>
              </a:rPr>
              <a:t>Курган, 2019</a:t>
            </a:r>
          </a:p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i="0" u="none" strike="noStrike" cap="none" baseline="0">
              <a:ln>
                <a:noFill/>
              </a:ln>
              <a:solidFill>
                <a:srgbClr val="3C8C93"/>
              </a:solidFill>
              <a:latin typeface="Trebuchet MS" pitchFamily="34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3"/>
          <p:cNvSpPr/>
          <p:nvPr/>
        </p:nvSpPr>
        <p:spPr>
          <a:xfrm>
            <a:off x="714240" y="2809800"/>
            <a:ext cx="3845159" cy="12747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ED3D7"/>
          </a:solidFill>
          <a:ln w="25560" cap="sq">
            <a:solidFill>
              <a:srgbClr val="0070C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Аукцион проводится через 4 часа после окончания подачи заявок</a:t>
            </a:r>
          </a:p>
        </p:txBody>
      </p:sp>
      <p:sp>
        <p:nvSpPr>
          <p:cNvPr id="3" name="Скругленный прямоугольник 26"/>
          <p:cNvSpPr/>
          <p:nvPr/>
        </p:nvSpPr>
        <p:spPr>
          <a:xfrm>
            <a:off x="714240" y="1019159"/>
            <a:ext cx="3845159" cy="15652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ED3D7"/>
          </a:solidFill>
          <a:ln w="25560" cap="sq">
            <a:solidFill>
              <a:srgbClr val="7030A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Предусмотрено только «согласие» при закупке строительных работ с предварительной предквалификацией на сайте электронной площадки</a:t>
            </a:r>
          </a:p>
        </p:txBody>
      </p:sp>
      <p:sp>
        <p:nvSpPr>
          <p:cNvPr id="4" name="Заголовок 2"/>
          <p:cNvSpPr/>
          <p:nvPr/>
        </p:nvSpPr>
        <p:spPr>
          <a:xfrm>
            <a:off x="539640" y="17640"/>
            <a:ext cx="784872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rm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262673"/>
                </a:solidFill>
                <a:latin typeface="Arial" pitchFamily="2"/>
                <a:ea typeface="Arial" pitchFamily="2"/>
                <a:cs typeface="Arial" pitchFamily="2"/>
              </a:rPr>
              <a:t>Ключевые изменения Закона № 44-ФЗ в 2019 году</a:t>
            </a:r>
          </a:p>
        </p:txBody>
      </p:sp>
      <p:sp>
        <p:nvSpPr>
          <p:cNvPr id="5" name="Скругленный прямоугольник 20"/>
          <p:cNvSpPr/>
          <p:nvPr/>
        </p:nvSpPr>
        <p:spPr>
          <a:xfrm>
            <a:off x="714240" y="4317840"/>
            <a:ext cx="3845159" cy="1849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ED3D7"/>
          </a:solidFill>
          <a:ln w="25560" cap="sq">
            <a:solidFill>
              <a:srgbClr val="4597A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Предусмотрена возможность заключить контракт со 2-м участником закупки в случае расторжения контракта (при одностороннем отказе – только после включения участника в РНП)</a:t>
            </a:r>
          </a:p>
        </p:txBody>
      </p:sp>
      <p:sp>
        <p:nvSpPr>
          <p:cNvPr id="6" name="Скругленный прямоугольник 21"/>
          <p:cNvSpPr/>
          <p:nvPr/>
        </p:nvSpPr>
        <p:spPr>
          <a:xfrm>
            <a:off x="4832280" y="1019159"/>
            <a:ext cx="3675240" cy="1278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ED3D7"/>
          </a:solidFill>
          <a:ln w="25560" cap="sq">
            <a:solidFill>
              <a:srgbClr val="00800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Введение единого документа по планированию</a:t>
            </a:r>
          </a:p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Calibri" pitchFamily="34"/>
              <a:cs typeface="Calibri" pitchFamily="34"/>
            </a:endParaRPr>
          </a:p>
        </p:txBody>
      </p:sp>
      <p:sp>
        <p:nvSpPr>
          <p:cNvPr id="7" name="Скругленный прямоугольник 32"/>
          <p:cNvSpPr/>
          <p:nvPr/>
        </p:nvSpPr>
        <p:spPr>
          <a:xfrm>
            <a:off x="4832280" y="2455919"/>
            <a:ext cx="3675240" cy="18334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ED3D7"/>
          </a:solidFill>
          <a:ln w="25560" cap="sq">
            <a:solidFill>
              <a:srgbClr val="7F7F7F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Исключение «цикличности» проведения закупки путем предоставления возможности по согласованию с контрольным органом заключить контракт с единственным поставщиком</a:t>
            </a:r>
          </a:p>
        </p:txBody>
      </p:sp>
      <p:sp>
        <p:nvSpPr>
          <p:cNvPr id="8" name="Скругленный прямоугольник 11"/>
          <p:cNvSpPr/>
          <p:nvPr/>
        </p:nvSpPr>
        <p:spPr>
          <a:xfrm>
            <a:off x="4832280" y="4448160"/>
            <a:ext cx="3675240" cy="17193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ED3D7"/>
          </a:solidFill>
          <a:ln w="25560" cap="sq">
            <a:solidFill>
              <a:srgbClr val="262673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Исключено обязательное проведение внешней экспертизы при исполнении контрактов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3"/>
          <p:cNvSpPr/>
          <p:nvPr/>
        </p:nvSpPr>
        <p:spPr>
          <a:xfrm>
            <a:off x="714240" y="2195640"/>
            <a:ext cx="3845159" cy="12747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 cap="sq">
            <a:solidFill>
              <a:srgbClr val="0070C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Установление предквалификации на все крупные закупки (опыт ранее исполненных контрактов)</a:t>
            </a:r>
          </a:p>
        </p:txBody>
      </p:sp>
      <p:sp>
        <p:nvSpPr>
          <p:cNvPr id="3" name="Скругленный прямоугольник 26"/>
          <p:cNvSpPr/>
          <p:nvPr/>
        </p:nvSpPr>
        <p:spPr>
          <a:xfrm>
            <a:off x="714240" y="1019159"/>
            <a:ext cx="3845159" cy="93492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 cap="sq">
            <a:solidFill>
              <a:srgbClr val="7030A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Развитие электронных магазинов</a:t>
            </a:r>
          </a:p>
        </p:txBody>
      </p:sp>
      <p:sp>
        <p:nvSpPr>
          <p:cNvPr id="4" name="Заголовок 2"/>
          <p:cNvSpPr/>
          <p:nvPr/>
        </p:nvSpPr>
        <p:spPr>
          <a:xfrm>
            <a:off x="1744560" y="17640"/>
            <a:ext cx="605484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rm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262673"/>
                </a:solidFill>
                <a:latin typeface="Arial" pitchFamily="2"/>
                <a:ea typeface="Arial" pitchFamily="2"/>
                <a:cs typeface="Arial" pitchFamily="2"/>
              </a:rPr>
              <a:t>Перспективы развития государственных закупок</a:t>
            </a:r>
          </a:p>
        </p:txBody>
      </p:sp>
      <p:sp>
        <p:nvSpPr>
          <p:cNvPr id="5" name="Скругленный прямоугольник 20"/>
          <p:cNvSpPr/>
          <p:nvPr/>
        </p:nvSpPr>
        <p:spPr>
          <a:xfrm>
            <a:off x="714240" y="3711600"/>
            <a:ext cx="3845159" cy="25210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 cap="sq">
            <a:solidFill>
              <a:srgbClr val="4597A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just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Установление только согласия от участника закупки на иные работы (услуги) (по аналогии с закупками строительных работ)</a:t>
            </a:r>
          </a:p>
          <a:p>
            <a:pPr marL="0" marR="0" lvl="0" indent="0" algn="just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Проведение аукциона через 4 часа после окончания подачи заявок</a:t>
            </a:r>
          </a:p>
        </p:txBody>
      </p:sp>
      <p:sp>
        <p:nvSpPr>
          <p:cNvPr id="6" name="Скругленный прямоугольник 21"/>
          <p:cNvSpPr/>
          <p:nvPr/>
        </p:nvSpPr>
        <p:spPr>
          <a:xfrm>
            <a:off x="4832280" y="1019159"/>
            <a:ext cx="3845159" cy="1278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 cap="sq">
            <a:solidFill>
              <a:srgbClr val="00800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Подача жалобы и ведение всей претензионной переписки через единую информационную систему</a:t>
            </a:r>
          </a:p>
        </p:txBody>
      </p:sp>
      <p:sp>
        <p:nvSpPr>
          <p:cNvPr id="7" name="Скругленный прямоугольник 25"/>
          <p:cNvSpPr/>
          <p:nvPr/>
        </p:nvSpPr>
        <p:spPr>
          <a:xfrm>
            <a:off x="4832280" y="4734000"/>
            <a:ext cx="3845159" cy="149867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 cap="sq">
            <a:solidFill>
              <a:srgbClr val="92D05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Автоматическое формирование рейтинга деловой репутации предпринимателей для участия в торгах</a:t>
            </a:r>
          </a:p>
        </p:txBody>
      </p:sp>
      <p:sp>
        <p:nvSpPr>
          <p:cNvPr id="8" name="Скругленный прямоугольник 32"/>
          <p:cNvSpPr/>
          <p:nvPr/>
        </p:nvSpPr>
        <p:spPr>
          <a:xfrm>
            <a:off x="4832280" y="2535120"/>
            <a:ext cx="3845159" cy="99071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 cap="sq">
            <a:solidFill>
              <a:srgbClr val="7F7F7F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Введение платности за необоснованную жалобу</a:t>
            </a:r>
          </a:p>
        </p:txBody>
      </p:sp>
      <p:sp>
        <p:nvSpPr>
          <p:cNvPr id="9" name="Скругленный прямоугольник 10"/>
          <p:cNvSpPr/>
          <p:nvPr/>
        </p:nvSpPr>
        <p:spPr>
          <a:xfrm>
            <a:off x="4832280" y="3711600"/>
            <a:ext cx="3845159" cy="7570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560" cap="sq">
            <a:solidFill>
              <a:srgbClr val="FFC000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Calibri" pitchFamily="34"/>
                <a:cs typeface="Calibri" pitchFamily="34"/>
              </a:rPr>
              <a:t>Полное исключение «цикличности»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42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066680" y="755639"/>
            <a:ext cx="7345440" cy="173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b="1" i="0" u="none" strike="noStrike" cap="none" baseline="0">
              <a:ln>
                <a:noFill/>
              </a:ln>
              <a:solidFill>
                <a:srgbClr val="333399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СПАСИБО ЗА ВНИМАНИЕ!</a:t>
            </a:r>
            <a:r>
              <a:rPr lang="en-US" sz="1800" b="1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/>
            </a:r>
            <a:br>
              <a:rPr lang="en-US" sz="1800" b="1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</a:br>
            <a:endParaRPr lang="en-US" sz="1800" b="1" i="0" u="none" strike="noStrike" cap="none" baseline="0">
              <a:ln>
                <a:noFill/>
              </a:ln>
              <a:solidFill>
                <a:srgbClr val="333399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800" b="1" i="0" u="none" strike="noStrike" cap="none" baseline="0">
              <a:ln>
                <a:noFill/>
              </a:ln>
              <a:solidFill>
                <a:srgbClr val="333399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2644920" y="2631960"/>
            <a:ext cx="4343399" cy="2179799"/>
            <a:chOff x="2644920" y="2631960"/>
            <a:chExt cx="4343399" cy="2179799"/>
          </a:xfrm>
        </p:grpSpPr>
        <p:pic>
          <p:nvPicPr>
            <p:cNvPr id="4" name="Picture 5" descr="FAS-logo-color.jpg"/>
            <p:cNvPicPr>
              <a:picLocks noChangeAspect="1"/>
            </p:cNvPicPr>
            <p:nvPr/>
          </p:nvPicPr>
          <p:blipFill>
            <a:blip r:embed="rId3">
              <a:lum bright="-50000"/>
              <a:alphaModFix/>
            </a:blip>
            <a:srcRect/>
            <a:stretch>
              <a:fillRect/>
            </a:stretch>
          </p:blipFill>
          <p:spPr>
            <a:xfrm>
              <a:off x="2797200" y="2631960"/>
              <a:ext cx="533160" cy="5374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>
              <a:lum bright="-50000"/>
              <a:alphaModFix/>
            </a:blip>
            <a:srcRect/>
            <a:stretch>
              <a:fillRect/>
            </a:stretch>
          </p:blipFill>
          <p:spPr>
            <a:xfrm>
              <a:off x="2797200" y="3405240"/>
              <a:ext cx="533160" cy="4921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7" descr="twitter_newbird_blue.png"/>
            <p:cNvPicPr>
              <a:picLocks noChangeAspect="1"/>
            </p:cNvPicPr>
            <p:nvPr/>
          </p:nvPicPr>
          <p:blipFill>
            <a:blip r:embed="rId5">
              <a:lum bright="-50000"/>
              <a:alphaModFix/>
            </a:blip>
            <a:srcRect/>
            <a:stretch>
              <a:fillRect/>
            </a:stretch>
          </p:blipFill>
          <p:spPr>
            <a:xfrm>
              <a:off x="2644920" y="4038479"/>
              <a:ext cx="838080" cy="7732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8"/>
            <p:cNvSpPr/>
            <p:nvPr/>
          </p:nvSpPr>
          <p:spPr>
            <a:xfrm>
              <a:off x="3505319" y="2701800"/>
              <a:ext cx="3330720" cy="5054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sp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700" b="0" i="0" u="none" strike="noStrike" cap="none" baseline="0">
                  <a:ln>
                    <a:noFill/>
                  </a:ln>
                  <a:solidFill>
                    <a:srgbClr val="333399"/>
                  </a:solidFill>
                  <a:latin typeface="Arial" pitchFamily="2"/>
                  <a:ea typeface="Arial" pitchFamily="2"/>
                  <a:cs typeface="Arial" pitchFamily="2"/>
                </a:rPr>
                <a:t>www.fas.gov.ru</a:t>
              </a:r>
            </a:p>
          </p:txBody>
        </p:sp>
        <p:sp>
          <p:nvSpPr>
            <p:cNvPr id="8" name="TextBox 9"/>
            <p:cNvSpPr/>
            <p:nvPr/>
          </p:nvSpPr>
          <p:spPr>
            <a:xfrm>
              <a:off x="3505319" y="3414600"/>
              <a:ext cx="3330720" cy="5054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sp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700" b="0" i="0" u="none" strike="noStrike" cap="none" baseline="0">
                  <a:ln>
                    <a:noFill/>
                  </a:ln>
                  <a:solidFill>
                    <a:srgbClr val="333399"/>
                  </a:solidFill>
                  <a:latin typeface="Arial" pitchFamily="2"/>
                  <a:ea typeface="Arial" pitchFamily="2"/>
                  <a:cs typeface="Arial" pitchFamily="2"/>
                </a:rPr>
                <a:t>FAS-book</a:t>
              </a:r>
            </a:p>
          </p:txBody>
        </p:sp>
        <p:sp>
          <p:nvSpPr>
            <p:cNvPr id="9" name="TextBox 10"/>
            <p:cNvSpPr/>
            <p:nvPr/>
          </p:nvSpPr>
          <p:spPr>
            <a:xfrm>
              <a:off x="3505319" y="4108680"/>
              <a:ext cx="3483000" cy="5054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sp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700" b="0" i="0" u="none" strike="noStrike" cap="none" baseline="0">
                  <a:ln>
                    <a:noFill/>
                  </a:ln>
                  <a:solidFill>
                    <a:srgbClr val="333399"/>
                  </a:solidFill>
                  <a:latin typeface="Arial" pitchFamily="2"/>
                  <a:ea typeface="Arial" pitchFamily="2"/>
                  <a:cs typeface="Arial" pitchFamily="2"/>
                </a:rPr>
                <a:t>rus_fas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15560"/>
            <a:ext cx="9144000" cy="345960"/>
          </a:xfrm>
        </p:spPr>
        <p:txBody>
          <a:bodyPr wrap="square" lIns="91440" tIns="45720" rIns="91440" bIns="45720">
            <a:noAutofit/>
          </a:bodyPr>
          <a:lstStyle/>
          <a:p>
            <a:pPr lvl="0" algn="r"/>
            <a:r>
              <a:rPr lang="ru-RU" sz="3200" b="1">
                <a:solidFill>
                  <a:srgbClr val="FFFFFF"/>
                </a:solidFill>
              </a:rPr>
              <a:t>Национальный план развития конкуренции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284720" y="1052280"/>
            <a:ext cx="4751279" cy="2376360"/>
          </a:xfrm>
        </p:spPr>
        <p:txBody>
          <a:bodyPr wrap="square" lIns="91440" tIns="45720" rIns="91440" bIns="45720"/>
          <a:lstStyle/>
          <a:p>
            <a:pPr lvl="0" algn="ctr">
              <a:spcBef>
                <a:spcPts val="550"/>
              </a:spcBef>
            </a:pPr>
            <a:r>
              <a:rPr lang="ru-RU" sz="2200">
                <a:solidFill>
                  <a:srgbClr val="3E3E9F"/>
                </a:solidFill>
              </a:rPr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  <a:p>
            <a:pPr lvl="0">
              <a:spcBef>
                <a:spcPts val="550"/>
              </a:spcBef>
            </a:pPr>
            <a:endParaRPr lang="ru-RU" sz="2200">
              <a:solidFill>
                <a:srgbClr val="3E3E9F"/>
              </a:solidFill>
            </a:endParaRPr>
          </a:p>
        </p:txBody>
      </p:sp>
      <p:sp>
        <p:nvSpPr>
          <p:cNvPr id="4" name="Номер слайда 3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44BDFAFB-3DF1-416C-8F7F-296475B3C0D1}" type="slidenum">
              <a:t>2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749160" y="907919"/>
            <a:ext cx="3095640" cy="2322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4"/>
          <p:cNvSpPr/>
          <p:nvPr/>
        </p:nvSpPr>
        <p:spPr>
          <a:xfrm>
            <a:off x="360359" y="3230640"/>
            <a:ext cx="8423280" cy="3447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3C8C93"/>
                </a:solidFill>
                <a:latin typeface="Arial" pitchFamily="2"/>
                <a:ea typeface="Arial" pitchFamily="2"/>
                <a:cs typeface="Arial" pitchFamily="2"/>
              </a:rPr>
              <a:t>Национальный план развития конкуренции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3C8C93"/>
                </a:solidFill>
                <a:latin typeface="Arial" pitchFamily="2"/>
                <a:ea typeface="Arial" pitchFamily="2"/>
                <a:cs typeface="Arial" pitchFamily="2"/>
              </a:rPr>
              <a:t>в Российской Федерации на 2018 - 2020 годы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0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– </a:t>
            </a:r>
            <a:r>
              <a:rPr lang="ru-RU" sz="24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документ стратегического планирования</a:t>
            </a:r>
            <a:r>
              <a:rPr lang="ru-RU" sz="2400" b="0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.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0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0" u="none" strike="noStrike" cap="none" baseline="0">
                <a:ln>
                  <a:noFill/>
                </a:ln>
                <a:solidFill>
                  <a:srgbClr val="3C8C93"/>
                </a:solidFill>
                <a:latin typeface="Arial" pitchFamily="2"/>
                <a:ea typeface="Arial" pitchFamily="2"/>
                <a:cs typeface="Arial" pitchFamily="2"/>
              </a:rPr>
              <a:t>Цели государственной политики:</a:t>
            </a:r>
          </a:p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3E9F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Повышение удовлетворенности потребителей,</a:t>
            </a:r>
          </a:p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3E9F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Повышение экономической эффективности и конкурентоспособности</a:t>
            </a:r>
          </a:p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3E9F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Стабильный рост и развитие многоукладной экономики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0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60" y="960480"/>
          <a:ext cx="9132480" cy="5871600"/>
        </p:xfrm>
        <a:graphic>
          <a:graphicData uri="http://schemas.openxmlformats.org/drawingml/2006/table">
            <a:tbl>
              <a:tblPr/>
              <a:tblGrid>
                <a:gridCol w="4900680"/>
                <a:gridCol w="4232160"/>
              </a:tblGrid>
              <a:tr h="640440"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ЗАДАЧИ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ru-RU" sz="1800" b="1" i="0" u="none" strike="noStrike" cap="none" baseline="0">
                        <a:ln>
                          <a:noFill/>
                        </a:ln>
                        <a:solidFill>
                          <a:srgbClr val="3E3E9F"/>
                        </a:solidFill>
                        <a:latin typeface="Arial" pitchFamily="2"/>
                        <a:ea typeface="Arial" pitchFamily="2"/>
                        <a:cs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ИСПОЛНЕНИЕ</a:t>
                      </a:r>
                    </a:p>
                  </a:txBody>
                  <a:tcPr/>
                </a:tc>
              </a:tr>
              <a:tr h="1647000">
                <a:tc>
                  <a:txBody>
                    <a:bodyPr/>
                    <a:lstStyle/>
                    <a:p>
                      <a:pPr marL="0" marR="0" lvl="0" indent="0" algn="just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</a:t>
                      </a:r>
                      <a:r>
                        <a:rPr lang="ru-RU" sz="2000" b="1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</a:t>
                      </a:r>
                      <a:r>
                        <a:rPr lang="ru-RU" sz="1600" b="1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</a:t>
                      </a:r>
                      <a:r>
                        <a:rPr lang="ru-RU" sz="16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раза по сравнению с 2017 годом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700" b="1" i="1" u="none" strike="noStrike" cap="none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рост</a:t>
                      </a:r>
                      <a:r>
                        <a:rPr lang="ru-RU" sz="1700" b="0" i="0" u="none" strike="noStrike" cap="none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</a:t>
                      </a:r>
                      <a:r>
                        <a:rPr lang="ru-RU" sz="17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количества нарушений антимонопольного законодательства со стороны органов государственной власти и органов местного самоуправления</a:t>
                      </a:r>
                    </a:p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7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на 52 % (2017 год — 23, 2018 год - 35)</a:t>
                      </a:r>
                    </a:p>
                  </a:txBody>
                  <a:tcPr/>
                </a:tc>
              </a:tr>
              <a:tr h="1896480">
                <a:tc>
                  <a:txBody>
                    <a:bodyPr/>
                    <a:lstStyle/>
                    <a:p>
                      <a:pPr marL="0" marR="0" lvl="0" indent="0" algn="just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увеличение к 2020 году доли закупок, участниками которых являются только субъекты малого предпринимательства и социально ориентированные некоммерческие организации, в сфере государственного и муниципального заказа не менее чем в </a:t>
                      </a:r>
                      <a:r>
                        <a:rPr lang="ru-RU" sz="2000" b="1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</a:t>
                      </a:r>
                      <a:r>
                        <a:rPr lang="ru-RU" sz="16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раза по сравнению с 2017 годом (не менее 31 %)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800" b="1" i="1" u="none" strike="noStrike" cap="none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увеличение</a:t>
                      </a:r>
                      <a:r>
                        <a:rPr lang="ru-RU" sz="1800" b="0" i="1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</a:t>
                      </a:r>
                      <a:r>
                        <a:rPr lang="ru-RU" sz="18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в 2018 г. доли закупок, участниками которых являются только СМП и социально ориентированные некоммерческие организации на 16,13 % (2017 год – 27,51 %; 2018 – 43,64 %)</a:t>
                      </a:r>
                    </a:p>
                  </a:txBody>
                  <a:tcPr/>
                </a:tc>
              </a:tr>
              <a:tr h="1688040">
                <a:tc>
                  <a:txBody>
                    <a:bodyPr/>
                    <a:lstStyle/>
                    <a:p>
                      <a:pPr marL="0" marR="0" lvl="0" indent="0" algn="just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сокращение доли хозяйствующих субъектов с государственным участием, в общем количестве хозяйствующих субъектов, осуществляющих деятельность на товарных рынках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700" b="1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снижение</a:t>
                      </a:r>
                      <a:r>
                        <a:rPr lang="ru-RU" sz="17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количества унитарных предприятий в 2018 г. – на </a:t>
                      </a:r>
                      <a:r>
                        <a:rPr lang="ru-RU" sz="1700" b="1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1,77 %</a:t>
                      </a:r>
                      <a:r>
                        <a:rPr lang="ru-RU" sz="17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.</a:t>
                      </a:r>
                    </a:p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7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(2017 г. – 113, 2018 г. – 111 унитарных предприятий)</a:t>
                      </a:r>
                    </a:p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600" b="0" i="0" u="none" strike="noStrike" cap="none" baseline="0">
                          <a:ln>
                            <a:noFill/>
                          </a:ln>
                          <a:solidFill>
                            <a:srgbClr val="3E3E9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При этом, по состоянию на 01.10.2019 количество унитарных предприятий - 81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3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C60F9BC0-18E9-4AB6-8C03-5BDBB6EB7D66}" type="slidenum">
              <a:t>3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Заголовок 1"/>
          <p:cNvSpPr/>
          <p:nvPr/>
        </p:nvSpPr>
        <p:spPr>
          <a:xfrm>
            <a:off x="539640" y="115920"/>
            <a:ext cx="845028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rm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ＭＳ Ｐゴシック" pitchFamily="34"/>
                <a:cs typeface="ＭＳ Ｐゴシック" pitchFamily="34"/>
              </a:rPr>
              <a:t>Национальный план. Результаты за 2018 г. Курганская область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AA523DC5-F649-4335-B060-9A21D1C228A2}" type="slidenum">
              <a:t>4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Заголовок 1"/>
          <p:cNvSpPr/>
          <p:nvPr/>
        </p:nvSpPr>
        <p:spPr>
          <a:xfrm>
            <a:off x="-12600" y="0"/>
            <a:ext cx="9024840" cy="561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rm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Arial" pitchFamily="2"/>
                <a:cs typeface="Arial" pitchFamily="2"/>
              </a:rPr>
              <a:t>Основные поручения субъектам РФ</a:t>
            </a:r>
          </a:p>
        </p:txBody>
      </p:sp>
      <p:sp>
        <p:nvSpPr>
          <p:cNvPr id="4" name="Прямоугольник 1"/>
          <p:cNvSpPr/>
          <p:nvPr/>
        </p:nvSpPr>
        <p:spPr>
          <a:xfrm>
            <a:off x="285840" y="1055519"/>
            <a:ext cx="8567640" cy="3981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0" u="sng" strike="noStrike" cap="none" baseline="0">
                <a:ln>
                  <a:noFill/>
                </a:ln>
                <a:solidFill>
                  <a:srgbClr val="00808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Перечень поручений по итогам заседания Госсовета по вопросу развития конкуренции </a:t>
            </a:r>
            <a:r>
              <a:rPr lang="ru-RU" sz="1700" b="1" i="0" u="sng" strike="noStrike" cap="none" baseline="0">
                <a:ln>
                  <a:noFill/>
                </a:ln>
                <a:solidFill>
                  <a:srgbClr val="008080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(утв. Президентом РФ 15 мая 2018 г. № Пр-817ГС)</a:t>
            </a:r>
          </a:p>
          <a:p>
            <a:pPr marL="0" marR="0" lvl="0" indent="0" algn="l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0" u="none" strike="noStrike" cap="none" baseline="0">
                <a:ln>
                  <a:noFill/>
                </a:ln>
                <a:solidFill>
                  <a:srgbClr val="C00000"/>
                </a:solidFill>
                <a:latin typeface="Arial" pitchFamily="2"/>
                <a:ea typeface="Arial" pitchFamily="2"/>
                <a:cs typeface="Arial" pitchFamily="2"/>
              </a:rPr>
              <a:t>до 1 декабря 2018 г.: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разработать ключевые показатели развития конкуренции </a:t>
            </a:r>
            <a:r>
              <a:rPr lang="ru-RU" sz="2000" b="0" i="1" u="sng" strike="noStrike" cap="none" baseline="0">
                <a:ln>
                  <a:noFill/>
                </a:ln>
                <a:solidFill>
                  <a:srgbClr val="333399"/>
                </a:solidFill>
                <a:uFillTx/>
                <a:latin typeface="Arial" pitchFamily="2"/>
                <a:ea typeface="Arial" pitchFamily="2"/>
                <a:cs typeface="Arial" pitchFamily="2"/>
              </a:rPr>
              <a:t>(исполнено всеми субъектами РФ)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0" u="none" strike="noStrike" cap="none" baseline="0">
                <a:ln>
                  <a:noFill/>
                </a:ln>
                <a:solidFill>
                  <a:srgbClr val="C00000"/>
                </a:solidFill>
                <a:latin typeface="Arial" pitchFamily="2"/>
                <a:ea typeface="Arial" pitchFamily="2"/>
                <a:cs typeface="Arial" pitchFamily="2"/>
              </a:rPr>
              <a:t>до 1 апреля 2019 г., далее – ежегодно: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Wingdings" pitchFamily="2"/>
              <a:buChar char="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актуализировать региональные и муниципальные планы («дорожные карты») по содействию развитию конкуренции и обеспечить их выполнение;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i="1" u="none" strike="noStrike" cap="none" baseline="0">
                <a:ln>
                  <a:noFill/>
                </a:ln>
                <a:solidFill>
                  <a:srgbClr val="008080"/>
                </a:solidFill>
                <a:latin typeface="Arial" pitchFamily="2"/>
                <a:ea typeface="Arial" pitchFamily="2"/>
                <a:cs typeface="Arial" pitchFamily="2"/>
              </a:rPr>
              <a:t>(срок продлен до 1 апреля 2020 года с промежуточным отчетом – до 1 октября 2019 года)</a:t>
            </a:r>
          </a:p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000" b="0" i="1" u="none" strike="noStrike" cap="none" baseline="0">
              <a:ln>
                <a:noFill/>
              </a:ln>
              <a:solidFill>
                <a:srgbClr val="00808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Прямоугольник 3"/>
          <p:cNvSpPr/>
          <p:nvPr/>
        </p:nvSpPr>
        <p:spPr>
          <a:xfrm>
            <a:off x="176040" y="4724280"/>
            <a:ext cx="8785440" cy="841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BE0E3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1" i="1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rPr>
              <a:t>Департамент экономического развития Курганской области 20.11.2018 № 211/2-ОД утвердил перечень ключевых показателей развития конкуренции</a:t>
            </a:r>
          </a:p>
        </p:txBody>
      </p:sp>
      <p:sp>
        <p:nvSpPr>
          <p:cNvPr id="6" name="Прямоугольник 4"/>
          <p:cNvSpPr/>
          <p:nvPr/>
        </p:nvSpPr>
        <p:spPr>
          <a:xfrm>
            <a:off x="285840" y="5565600"/>
            <a:ext cx="8713800" cy="70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0" u="none" strike="noStrike" cap="none" baseline="0">
                <a:ln>
                  <a:noFill/>
                </a:ln>
                <a:solidFill>
                  <a:srgbClr val="FF0000"/>
                </a:solidFill>
                <a:latin typeface="Arial" pitchFamily="2"/>
                <a:ea typeface="Arial" pitchFamily="2"/>
                <a:cs typeface="Arial" pitchFamily="2"/>
              </a:rPr>
              <a:t>Выбрано 33 рынка из 41, </a:t>
            </a:r>
            <a:r>
              <a:rPr lang="ru-RU" sz="2000" b="0" i="0" u="none" strike="noStrike" cap="none" baseline="0">
                <a:ln>
                  <a:noFill/>
                </a:ln>
                <a:solidFill>
                  <a:srgbClr val="333399"/>
                </a:solidFill>
                <a:latin typeface="Arial" pitchFamily="2"/>
                <a:ea typeface="Arial" pitchFamily="2"/>
                <a:cs typeface="Arial" pitchFamily="2"/>
              </a:rPr>
              <a:t>на которых определены планируемые показатели доли организаций частной формы собственности до 2022 г.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"/>
          <p:cNvSpPr/>
          <p:nvPr/>
        </p:nvSpPr>
        <p:spPr>
          <a:xfrm>
            <a:off x="6999119" y="6607080"/>
            <a:ext cx="213372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5FD9FB26-390E-4C94-9ADC-AA7C2C2DE0D7}" type="slidenum">
              <a:t>5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351000" y="198000"/>
            <a:ext cx="8712000" cy="577800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ru-RU" sz="2400" b="1">
                <a:solidFill>
                  <a:srgbClr val="FFFFFF"/>
                </a:solidFill>
              </a:rPr>
              <a:t>СТАНДАРТ РАЗВИТИЯ КОНКУРЕНЦИИ </a:t>
            </a:r>
            <a:r>
              <a:rPr lang="ru-RU" sz="2200" b="1"/>
              <a:t/>
            </a:r>
            <a:br>
              <a:rPr lang="ru-RU" sz="2200" b="1"/>
            </a:br>
            <a:endParaRPr lang="ru-RU" sz="2200" b="1"/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290160" y="3679920"/>
            <a:ext cx="6730920" cy="2557439"/>
          </a:xfrm>
        </p:spPr>
        <p:txBody>
          <a:bodyPr wrap="square" lIns="91440" tIns="45720" rIns="91440" bIns="45720"/>
          <a:lstStyle/>
          <a:p>
            <a:pPr lvl="0">
              <a:spcBef>
                <a:spcPts val="598"/>
              </a:spcBef>
              <a:buClr>
                <a:srgbClr val="333399"/>
              </a:buClr>
              <a:buSzPct val="100000"/>
              <a:buFont typeface="Wingdings" pitchFamily="2"/>
              <a:buChar char=""/>
            </a:pPr>
            <a:r>
              <a:rPr lang="ru-RU" sz="2000"/>
              <a:t>Определение уполномоченного органа.                     </a:t>
            </a:r>
            <a:r>
              <a:rPr lang="ru-RU" sz="1000" b="1" i="1" u="sng">
                <a:solidFill>
                  <a:srgbClr val="FF6600"/>
                </a:solidFill>
              </a:rPr>
              <a:t>(распоряжение Губернатора Курганской области от 08.08.2019 № 93-П-р)</a:t>
            </a:r>
          </a:p>
          <a:p>
            <a:pPr lvl="0">
              <a:spcBef>
                <a:spcPts val="598"/>
              </a:spcBef>
              <a:buClr>
                <a:srgbClr val="333399"/>
              </a:buClr>
              <a:buSzPct val="100000"/>
              <a:buFont typeface="Wingdings" pitchFamily="2"/>
              <a:buChar char=""/>
            </a:pPr>
            <a:r>
              <a:rPr lang="ru-RU" sz="2000"/>
              <a:t>Создание коллегиального органа. </a:t>
            </a:r>
            <a:r>
              <a:rPr lang="ru-RU" sz="1000" b="1" i="1" u="sng">
                <a:solidFill>
                  <a:srgbClr val="FF6600"/>
                </a:solidFill>
              </a:rPr>
              <a:t>(указ Губернатора Курганской области от 29.12.2014 № 119)</a:t>
            </a:r>
          </a:p>
          <a:p>
            <a:pPr lvl="0">
              <a:spcBef>
                <a:spcPts val="598"/>
              </a:spcBef>
              <a:buClr>
                <a:srgbClr val="333399"/>
              </a:buClr>
              <a:buSzPct val="100000"/>
              <a:buFont typeface="Wingdings" pitchFamily="2"/>
              <a:buChar char=""/>
            </a:pPr>
            <a:r>
              <a:rPr lang="ru-RU" sz="2000"/>
              <a:t>Разработка и утверждение перечня рынков.</a:t>
            </a:r>
          </a:p>
          <a:p>
            <a:pPr marL="342720" lvl="0" indent="-342720">
              <a:spcBef>
                <a:spcPts val="598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ru-RU" sz="900" b="1" i="1">
                <a:solidFill>
                  <a:srgbClr val="FF6600"/>
                </a:solidFill>
              </a:rPr>
              <a:t>          </a:t>
            </a:r>
            <a:r>
              <a:rPr lang="ru-RU" sz="900" b="1" i="1" u="sng">
                <a:solidFill>
                  <a:srgbClr val="FF6600"/>
                </a:solidFill>
              </a:rPr>
              <a:t>(приказ Департамента экономического развития Курганской области от 20.11.2018 № 211/2-ОД)</a:t>
            </a:r>
          </a:p>
          <a:p>
            <a:pPr lvl="0">
              <a:spcBef>
                <a:spcPts val="598"/>
              </a:spcBef>
              <a:buClr>
                <a:srgbClr val="333399"/>
              </a:buClr>
              <a:buSzPct val="100000"/>
              <a:buFont typeface="Wingdings" pitchFamily="2"/>
              <a:buChar char=""/>
            </a:pPr>
            <a:r>
              <a:rPr lang="ru-RU" sz="2000"/>
              <a:t>Разработка и утверждение (актуализация) «дорожной карты».</a:t>
            </a:r>
          </a:p>
          <a:p>
            <a:pPr lvl="0">
              <a:spcBef>
                <a:spcPts val="1199"/>
              </a:spcBef>
            </a:pPr>
            <a:endParaRPr lang="ru-RU" sz="2000"/>
          </a:p>
          <a:p>
            <a:pPr lvl="0">
              <a:spcBef>
                <a:spcPts val="1199"/>
              </a:spcBef>
            </a:pPr>
            <a:endParaRPr lang="ru-RU" sz="2000"/>
          </a:p>
          <a:p>
            <a:pPr lvl="0">
              <a:spcBef>
                <a:spcPts val="1199"/>
              </a:spcBef>
            </a:pPr>
            <a:endParaRPr lang="ru-RU" sz="2000"/>
          </a:p>
          <a:p>
            <a:pPr lvl="0">
              <a:spcBef>
                <a:spcPts val="1199"/>
              </a:spcBef>
            </a:pPr>
            <a:endParaRPr lang="ru-RU" sz="1600"/>
          </a:p>
          <a:p>
            <a:pPr marL="342720" lvl="0" indent="-342720">
              <a:spcBef>
                <a:spcPts val="448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ru-RU" sz="1800"/>
          </a:p>
          <a:p>
            <a:pPr marL="342720" lvl="0" indent="-342720">
              <a:spcBef>
                <a:spcPts val="448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ru-RU" sz="1800"/>
          </a:p>
          <a:p>
            <a:pPr marL="342720" lvl="0" indent="-342720">
              <a:spcBef>
                <a:spcPts val="448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ru-RU" sz="1800"/>
          </a:p>
          <a:p>
            <a:pPr marL="342720" lvl="0" indent="-342720">
              <a:spcBef>
                <a:spcPts val="448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ru-RU" sz="1800"/>
          </a:p>
          <a:p>
            <a:pPr lvl="0">
              <a:spcBef>
                <a:spcPts val="448"/>
              </a:spcBef>
            </a:pPr>
            <a:endParaRPr lang="ru-RU" sz="1800"/>
          </a:p>
          <a:p>
            <a:pPr lvl="0">
              <a:spcBef>
                <a:spcPts val="448"/>
              </a:spcBef>
            </a:pPr>
            <a:endParaRPr lang="ru-RU" sz="1800"/>
          </a:p>
          <a:p>
            <a:pPr lvl="0">
              <a:spcBef>
                <a:spcPts val="448"/>
              </a:spcBef>
            </a:pPr>
            <a:endParaRPr lang="ru-RU" sz="1800"/>
          </a:p>
          <a:p>
            <a:pPr lvl="0">
              <a:spcBef>
                <a:spcPts val="448"/>
              </a:spcBef>
            </a:pPr>
            <a:endParaRPr lang="ru-RU" sz="1800"/>
          </a:p>
          <a:p>
            <a:pPr lvl="0">
              <a:spcBef>
                <a:spcPts val="448"/>
              </a:spcBef>
            </a:pPr>
            <a:endParaRPr lang="ru-RU" sz="1800"/>
          </a:p>
          <a:p>
            <a:pPr lvl="0">
              <a:spcBef>
                <a:spcPts val="448"/>
              </a:spcBef>
            </a:pPr>
            <a:endParaRPr lang="ru-RU" sz="1800"/>
          </a:p>
        </p:txBody>
      </p:sp>
      <p:sp>
        <p:nvSpPr>
          <p:cNvPr id="5" name="Прямоугольник 11"/>
          <p:cNvSpPr/>
          <p:nvPr/>
        </p:nvSpPr>
        <p:spPr>
          <a:xfrm>
            <a:off x="6999119" y="4260960"/>
            <a:ext cx="882719" cy="544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400" b="0" i="0" u="none" strike="noStrike" cap="none" baseline="0">
              <a:ln>
                <a:noFill/>
              </a:ln>
              <a:solidFill>
                <a:srgbClr val="FF33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6" name="Прямоугольник 12"/>
          <p:cNvSpPr/>
          <p:nvPr/>
        </p:nvSpPr>
        <p:spPr>
          <a:xfrm>
            <a:off x="7881840" y="4254480"/>
            <a:ext cx="860399" cy="546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i="0" u="none" strike="noStrike" cap="none" baseline="0">
                <a:ln>
                  <a:noFill/>
                </a:ln>
                <a:solidFill>
                  <a:srgbClr val="00B050"/>
                </a:solidFill>
                <a:latin typeface="Arial" pitchFamily="2"/>
                <a:ea typeface="Arial" pitchFamily="2"/>
                <a:cs typeface="Arial" pitchFamily="2"/>
              </a:rPr>
              <a:t>+</a:t>
            </a:r>
          </a:p>
        </p:txBody>
      </p:sp>
      <p:sp>
        <p:nvSpPr>
          <p:cNvPr id="7" name="Прямоугольник 13"/>
          <p:cNvSpPr/>
          <p:nvPr/>
        </p:nvSpPr>
        <p:spPr>
          <a:xfrm>
            <a:off x="6999119" y="4815000"/>
            <a:ext cx="882719" cy="560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400" b="0" i="0" u="none" strike="noStrike" cap="none" baseline="0">
              <a:ln>
                <a:noFill/>
              </a:ln>
              <a:solidFill>
                <a:srgbClr val="00B05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8" name="Прямоугольник 14"/>
          <p:cNvSpPr/>
          <p:nvPr/>
        </p:nvSpPr>
        <p:spPr>
          <a:xfrm>
            <a:off x="7881840" y="4815000"/>
            <a:ext cx="860399" cy="568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i="0" u="none" strike="noStrike" cap="none" baseline="0">
                <a:ln>
                  <a:noFill/>
                </a:ln>
                <a:solidFill>
                  <a:srgbClr val="00B050"/>
                </a:solidFill>
                <a:latin typeface="Arial" pitchFamily="2"/>
                <a:ea typeface="Arial" pitchFamily="2"/>
                <a:cs typeface="Arial" pitchFamily="2"/>
              </a:rPr>
              <a:t>+</a:t>
            </a:r>
          </a:p>
        </p:txBody>
      </p:sp>
      <p:sp>
        <p:nvSpPr>
          <p:cNvPr id="9" name="Прямоугольник 15"/>
          <p:cNvSpPr/>
          <p:nvPr/>
        </p:nvSpPr>
        <p:spPr>
          <a:xfrm>
            <a:off x="6999119" y="5380200"/>
            <a:ext cx="882719" cy="601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i="0" u="none" strike="noStrike" cap="none" baseline="0">
                <a:ln>
                  <a:noFill/>
                </a:ln>
                <a:solidFill>
                  <a:srgbClr val="FF3300"/>
                </a:solidFill>
                <a:latin typeface="Arial" pitchFamily="2"/>
                <a:ea typeface="Arial" pitchFamily="2"/>
                <a:cs typeface="Arial" pitchFamily="2"/>
              </a:rPr>
              <a:t>-</a:t>
            </a:r>
          </a:p>
        </p:txBody>
      </p:sp>
      <p:sp>
        <p:nvSpPr>
          <p:cNvPr id="10" name="Прямоугольник 16"/>
          <p:cNvSpPr/>
          <p:nvPr/>
        </p:nvSpPr>
        <p:spPr>
          <a:xfrm>
            <a:off x="7881840" y="5381640"/>
            <a:ext cx="860399" cy="601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1" name="Прямоугольник 17"/>
          <p:cNvSpPr/>
          <p:nvPr/>
        </p:nvSpPr>
        <p:spPr>
          <a:xfrm>
            <a:off x="6999119" y="3701880"/>
            <a:ext cx="882719" cy="571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400" b="0" i="0" u="none" strike="noStrike" cap="none" baseline="0">
              <a:ln>
                <a:noFill/>
              </a:ln>
              <a:solidFill>
                <a:srgbClr val="FF3300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12" name="Прямоугольник 18"/>
          <p:cNvSpPr/>
          <p:nvPr/>
        </p:nvSpPr>
        <p:spPr>
          <a:xfrm>
            <a:off x="7881840" y="3701880"/>
            <a:ext cx="860399" cy="571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2F2F2"/>
          </a:solidFill>
          <a:ln w="25560" cap="sq">
            <a:solidFill>
              <a:srgbClr val="89A4A7"/>
            </a:solidFill>
            <a:prstDash val="solid"/>
            <a:miter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i="0" u="none" strike="noStrike" cap="none" baseline="0">
                <a:ln>
                  <a:noFill/>
                </a:ln>
                <a:solidFill>
                  <a:srgbClr val="00B050"/>
                </a:solidFill>
                <a:latin typeface="Arial" pitchFamily="2"/>
                <a:ea typeface="Arial" pitchFamily="2"/>
                <a:cs typeface="Arial" pitchFamily="2"/>
              </a:rPr>
              <a:t>+</a:t>
            </a:r>
          </a:p>
        </p:txBody>
      </p:sp>
      <p:sp>
        <p:nvSpPr>
          <p:cNvPr id="13" name="Прямоугольник 4"/>
          <p:cNvSpPr/>
          <p:nvPr/>
        </p:nvSpPr>
        <p:spPr>
          <a:xfrm>
            <a:off x="324000" y="2689200"/>
            <a:ext cx="8493120" cy="744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square" lIns="90000" tIns="46800" rIns="90000" bIns="46800" anchor="ctr" anchorCtr="0" compatLnSpc="1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 u="none" strike="noStrike" cap="none" baseline="0">
                <a:ln>
                  <a:noFill/>
                </a:ln>
                <a:solidFill>
                  <a:srgbClr val="008080"/>
                </a:solidFill>
                <a:latin typeface="Arial" pitchFamily="2"/>
                <a:ea typeface="Arial" pitchFamily="2"/>
                <a:cs typeface="Arial" pitchFamily="2"/>
              </a:rPr>
              <a:t>Основные мероприятия стандарта развития конкуренции в Курганской области:</a:t>
            </a:r>
          </a:p>
        </p:txBody>
      </p:sp>
      <p:pic>
        <p:nvPicPr>
          <p:cNvPr id="14" name="Рисунок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0" y="1258920"/>
            <a:ext cx="857159" cy="112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"/>
          <p:cNvSpPr/>
          <p:nvPr/>
        </p:nvSpPr>
        <p:spPr>
          <a:xfrm>
            <a:off x="941399" y="1258920"/>
            <a:ext cx="7845480" cy="1099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Распоряжение Правительства РФ от 17.04.2019</a:t>
            </a:r>
            <a:br>
              <a:rPr lang="ru-RU" sz="22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</a:br>
            <a:r>
              <a:rPr lang="ru-RU" sz="22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№768-р «Об утверждении стандарта развития конкуренции в субъектах Российской Федерации»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0440" y="28080"/>
            <a:ext cx="8664480" cy="543240"/>
          </a:xfrm>
        </p:spPr>
        <p:txBody>
          <a:bodyPr wrap="square" lIns="91440" tIns="45720" rIns="91440" bIns="45720">
            <a:noAutofit/>
          </a:bodyPr>
          <a:lstStyle/>
          <a:p>
            <a:pPr lvl="0" algn="r"/>
            <a:r>
              <a:rPr lang="ru-RU" sz="2800" b="1">
                <a:solidFill>
                  <a:srgbClr val="FFFFFF"/>
                </a:solidFill>
              </a:rPr>
              <a:t>ЗАДАЧИ № 1-2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50920" y="1073160"/>
            <a:ext cx="8542080" cy="5670720"/>
          </a:xfrm>
        </p:spPr>
        <p:txBody>
          <a:bodyPr wrap="square" lIns="91440" tIns="45720" rIns="91440" bIns="45720"/>
          <a:lstStyle/>
          <a:p>
            <a:pPr lvl="0" algn="just">
              <a:spcBef>
                <a:spcPts val="1800"/>
              </a:spcBef>
              <a:buClr>
                <a:srgbClr val="333399"/>
              </a:buClr>
              <a:buSzPct val="100000"/>
              <a:buFont typeface="Wingdings" pitchFamily="2"/>
              <a:buChar char=""/>
            </a:pPr>
            <a:r>
              <a:rPr lang="ru-RU" sz="1800" b="1"/>
              <a:t>1. Актуализация ключевых показателей развития конкуренции в соответствии со Стандартом развития конкуренции</a:t>
            </a:r>
          </a:p>
          <a:p>
            <a:pPr marL="342720" lvl="0" indent="-342720" algn="just">
              <a:spcBef>
                <a:spcPts val="1800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ru-RU" sz="1800" b="1" i="1">
                <a:solidFill>
                  <a:srgbClr val="3E3E9F"/>
                </a:solidFill>
              </a:rPr>
              <a:t>      </a:t>
            </a:r>
            <a:r>
              <a:rPr lang="ru-RU" sz="1600" b="1" i="1">
                <a:solidFill>
                  <a:srgbClr val="3E3E9F"/>
                </a:solidFill>
              </a:rPr>
              <a:t>Перечень рынков Курганской области, в которых необходима корректировка в соответствии с новым стандартом:   </a:t>
            </a:r>
          </a:p>
          <a:p>
            <a:pPr lvl="0" algn="just">
              <a:spcBef>
                <a:spcPts val="1199"/>
              </a:spcBef>
              <a:buClr>
                <a:srgbClr val="008080"/>
              </a:buClr>
              <a:buSzPct val="100000"/>
              <a:buFont typeface="Wingdings" pitchFamily="2"/>
              <a:buChar char=""/>
            </a:pPr>
            <a:r>
              <a:rPr lang="ru-RU" sz="1600">
                <a:solidFill>
                  <a:srgbClr val="008080"/>
                </a:solidFill>
              </a:rPr>
              <a:t>рынок медицинских услуг</a:t>
            </a:r>
          </a:p>
          <a:p>
            <a:pPr lvl="0" algn="just">
              <a:spcBef>
                <a:spcPts val="400"/>
              </a:spcBef>
              <a:buClr>
                <a:srgbClr val="008080"/>
              </a:buClr>
              <a:buSzPct val="100000"/>
              <a:buFont typeface="Wingdings" pitchFamily="2"/>
              <a:buChar char=""/>
            </a:pPr>
            <a:r>
              <a:rPr lang="ru-RU" sz="1600">
                <a:solidFill>
                  <a:srgbClr val="008080"/>
                </a:solidFill>
              </a:rPr>
              <a:t>рынок психолого-педагогического сопровождения детей с ограниченными возможностями здоровья</a:t>
            </a:r>
          </a:p>
          <a:p>
            <a:pPr lvl="0" algn="just">
              <a:spcBef>
                <a:spcPts val="400"/>
              </a:spcBef>
              <a:buClr>
                <a:srgbClr val="008080"/>
              </a:buClr>
              <a:buSzPct val="100000"/>
              <a:buFont typeface="Wingdings" pitchFamily="2"/>
              <a:buChar char=""/>
            </a:pPr>
            <a:r>
              <a:rPr lang="ru-RU" sz="1600">
                <a:solidFill>
                  <a:srgbClr val="008080"/>
                </a:solidFill>
              </a:rPr>
              <a:t>рынок социальных услуг</a:t>
            </a:r>
          </a:p>
          <a:p>
            <a:pPr lvl="0" algn="just">
              <a:spcBef>
                <a:spcPts val="400"/>
              </a:spcBef>
              <a:buClr>
                <a:srgbClr val="008080"/>
              </a:buClr>
              <a:buSzPct val="100000"/>
              <a:buFont typeface="Wingdings" pitchFamily="2"/>
              <a:buChar char=""/>
            </a:pPr>
            <a:r>
              <a:rPr lang="ru-RU" sz="1600">
                <a:solidFill>
                  <a:srgbClr val="008080"/>
                </a:solidFill>
              </a:rPr>
              <a:t>рынок услуг дошкольного образования</a:t>
            </a:r>
          </a:p>
          <a:p>
            <a:pPr lvl="0" algn="just">
              <a:spcBef>
                <a:spcPts val="400"/>
              </a:spcBef>
              <a:buClr>
                <a:srgbClr val="008080"/>
              </a:buClr>
              <a:buSzPct val="100000"/>
              <a:buFont typeface="Wingdings" pitchFamily="2"/>
              <a:buChar char=""/>
            </a:pPr>
            <a:r>
              <a:rPr lang="ru-RU" sz="1600">
                <a:solidFill>
                  <a:srgbClr val="008080"/>
                </a:solidFill>
              </a:rPr>
              <a:t>рынок услуг общего образования</a:t>
            </a:r>
          </a:p>
          <a:p>
            <a:pPr lvl="0" algn="just">
              <a:spcBef>
                <a:spcPts val="400"/>
              </a:spcBef>
              <a:buClr>
                <a:srgbClr val="008080"/>
              </a:buClr>
              <a:buSzPct val="100000"/>
              <a:buFont typeface="Wingdings" pitchFamily="2"/>
              <a:buChar char=""/>
            </a:pPr>
            <a:r>
              <a:rPr lang="ru-RU" sz="1600">
                <a:solidFill>
                  <a:srgbClr val="008080"/>
                </a:solidFill>
              </a:rPr>
              <a:t>рынок услуг среднего профессионального образования</a:t>
            </a:r>
          </a:p>
          <a:p>
            <a:pPr lvl="0" algn="just">
              <a:spcBef>
                <a:spcPts val="400"/>
              </a:spcBef>
              <a:buClr>
                <a:srgbClr val="008080"/>
              </a:buClr>
              <a:buSzPct val="100000"/>
              <a:buFont typeface="Wingdings" pitchFamily="2"/>
              <a:buChar char=""/>
            </a:pPr>
            <a:r>
              <a:rPr lang="ru-RU" sz="1600">
                <a:solidFill>
                  <a:srgbClr val="008080"/>
                </a:solidFill>
              </a:rPr>
              <a:t>сфера строительства, за исключением дорожного строительства</a:t>
            </a:r>
          </a:p>
          <a:p>
            <a:pPr lvl="0">
              <a:spcBef>
                <a:spcPts val="1800"/>
              </a:spcBef>
              <a:buClr>
                <a:srgbClr val="333399"/>
              </a:buClr>
              <a:buSzPct val="100000"/>
              <a:buFont typeface="Wingdings" pitchFamily="2"/>
              <a:buChar char=""/>
            </a:pPr>
            <a:r>
              <a:rPr lang="ru-RU" sz="2000" b="1"/>
              <a:t>2.    </a:t>
            </a:r>
            <a:r>
              <a:rPr lang="ru-RU" sz="1800" b="1"/>
              <a:t>Актуализация «Дорожной карты» развития конкуренции              </a:t>
            </a:r>
            <a:r>
              <a:rPr lang="ru-RU" sz="1800" b="1" i="1" u="sng">
                <a:solidFill>
                  <a:srgbClr val="FF6600"/>
                </a:solidFill>
              </a:rPr>
              <a:t>(проект Дорожной карты поступил на согласование в ФАС России, письмом ФАС России от 03.10.2019 г. № ЦА/86409/19 направлен на доработку).</a:t>
            </a:r>
          </a:p>
          <a:p>
            <a:pPr marL="342720" lvl="0" indent="-342720">
              <a:spcBef>
                <a:spcPts val="1800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ru-RU" sz="1800" b="1" i="1" u="sng">
              <a:solidFill>
                <a:srgbClr val="FF6600"/>
              </a:solidFill>
            </a:endParaRPr>
          </a:p>
        </p:txBody>
      </p:sp>
      <p:sp>
        <p:nvSpPr>
          <p:cNvPr id="4" name="Номер слайда 3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3CC44F7-4C4B-4F69-8FC1-FC2605D34D71}" type="slidenum">
              <a:t>6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065BDE3-46B0-4427-AA80-323C7180EA48}" type="slidenum">
              <a:t>7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TextBox 6"/>
          <p:cNvSpPr/>
          <p:nvPr/>
        </p:nvSpPr>
        <p:spPr>
          <a:xfrm>
            <a:off x="179280" y="1292400"/>
            <a:ext cx="8856720" cy="463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3E9F"/>
              </a:buClr>
              <a:buSzPct val="100000"/>
              <a:buFont typeface="Wingdings" pitchFamily="2"/>
              <a:buChar char="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3. </a:t>
            </a:r>
            <a:r>
              <a:rPr lang="ru-RU" sz="18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Реализация мероприятий антимонопольного комплаенса (внедрение внутреннего ведомственного антимонопольного контроля)</a:t>
            </a:r>
          </a:p>
          <a:p>
            <a:pPr marL="342720" marR="0" lvl="0" indent="-34272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ru-RU" sz="16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(соглашение о взаимодействии от 25.06.2018 № 09-96 между ФАС России и Правительством Курганской области, письмо Департамента экономического развития Курганской области  исх. от 26.02.2019 № 09-637)</a:t>
            </a:r>
          </a:p>
          <a:p>
            <a:pPr marL="342720" marR="0" lvl="0" indent="-342720" algn="ctr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endParaRPr lang="ru-RU" sz="2000" b="1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E3E9F"/>
              </a:buClr>
              <a:buSzPct val="100000"/>
              <a:buFont typeface="Wingdings" pitchFamily="2"/>
              <a:buChar char="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Подготовка и направление в ФАС России отчета о результатах работы антимонопольного контроля в срок до 1 марта 2020 года.</a:t>
            </a:r>
          </a:p>
          <a:p>
            <a:pPr marL="342720" marR="0" lvl="0" indent="-342720" algn="just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ru-RU" sz="1600" b="1" i="0" u="none" strike="noStrike" cap="none" baseline="0">
                <a:ln>
                  <a:noFill/>
                </a:ln>
                <a:solidFill>
                  <a:srgbClr val="3E3E9F"/>
                </a:solidFill>
                <a:latin typeface="Arial" pitchFamily="2"/>
                <a:ea typeface="Arial" pitchFamily="2"/>
                <a:cs typeface="Arial" pitchFamily="2"/>
              </a:rPr>
              <a:t>(указ Президента Российской Федерации от 21.12.2017 № 618 «Об основных направлениях государственной политики по развитию конкуренции», Распоряжение Правительства РФ от 18 октября 2018 г. № 2258-р «Об утверждении методических рекомендаций по созданию и организации ФОИВ системы внутреннего обеспечения соответствия требованиям антимонопольного законодательства»)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600" b="1" i="0" u="none" strike="noStrike" cap="none" baseline="0">
              <a:ln>
                <a:noFill/>
              </a:ln>
              <a:solidFill>
                <a:srgbClr val="3E3E9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8000" y="66600"/>
            <a:ext cx="9144000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Arial" pitchFamily="2"/>
                <a:cs typeface="Arial" pitchFamily="2"/>
              </a:rPr>
              <a:t>ЗАДАЧА 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7640" y="-171360"/>
            <a:ext cx="9162720" cy="720719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ru-RU" sz="1800" b="1">
                <a:solidFill>
                  <a:srgbClr val="FFFFFF"/>
                </a:solidFill>
              </a:rPr>
              <a:t/>
            </a:r>
            <a:br>
              <a:rPr lang="ru-RU" sz="1800" b="1">
                <a:solidFill>
                  <a:srgbClr val="FFFFFF"/>
                </a:solidFill>
              </a:rPr>
            </a:br>
            <a:r>
              <a:rPr lang="ru-RU" sz="1600" b="1">
                <a:solidFill>
                  <a:srgbClr val="2D2D8A"/>
                </a:solidFill>
              </a:rPr>
              <a:t>Некоторые ключевые показатели развития конкуренции в Курганской области</a:t>
            </a:r>
            <a:r>
              <a:rPr lang="en-US" sz="1600" b="1">
                <a:solidFill>
                  <a:srgbClr val="2D2D8A"/>
                </a:solidFill>
              </a:rPr>
              <a:t/>
            </a:r>
            <a:br>
              <a:rPr lang="en-US" sz="1600" b="1">
                <a:solidFill>
                  <a:srgbClr val="2D2D8A"/>
                </a:solidFill>
              </a:rPr>
            </a:br>
            <a:r>
              <a:rPr lang="ru-RU" sz="1600" b="1">
                <a:solidFill>
                  <a:srgbClr val="2D2D8A"/>
                </a:solidFill>
              </a:rPr>
              <a:t>в соответствии </a:t>
            </a:r>
            <a:r>
              <a:rPr lang="ru-RU" sz="1800" b="1" u="sng">
                <a:solidFill>
                  <a:srgbClr val="2D2D8A"/>
                </a:solidFill>
              </a:rPr>
              <a:t>с проектом </a:t>
            </a:r>
            <a:r>
              <a:rPr lang="ru-RU" sz="1600" b="1">
                <a:solidFill>
                  <a:srgbClr val="2D2D8A"/>
                </a:solidFill>
              </a:rPr>
              <a:t>актуализированной «дорожной карты» </a:t>
            </a:r>
            <a:r>
              <a:rPr lang="en-US" sz="1600" b="1">
                <a:solidFill>
                  <a:srgbClr val="2D2D8A"/>
                </a:solidFill>
              </a:rPr>
              <a:t/>
            </a:r>
            <a:br>
              <a:rPr lang="en-US" sz="1600" b="1">
                <a:solidFill>
                  <a:srgbClr val="2D2D8A"/>
                </a:solidFill>
              </a:rPr>
            </a:br>
            <a:r>
              <a:rPr lang="ru-RU" sz="1400" b="1">
                <a:solidFill>
                  <a:srgbClr val="2D2D8A"/>
                </a:solidFill>
              </a:rPr>
              <a:t>(доля присутствия в отраслях сферах экономики частного бизнеса к 1 января 2022 года)</a:t>
            </a:r>
          </a:p>
        </p:txBody>
      </p:sp>
      <p:sp>
        <p:nvSpPr>
          <p:cNvPr id="3" name="Номер слайда 3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DD192B9-1C11-45E1-B9C5-F07BC03528F3}" type="slidenum">
              <a:t>8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8000" y="919080"/>
          <a:ext cx="8927640" cy="5681520"/>
        </p:xfrm>
        <a:graphic>
          <a:graphicData uri="http://schemas.openxmlformats.org/drawingml/2006/table">
            <a:tbl>
              <a:tblPr/>
              <a:tblGrid>
                <a:gridCol w="2477880"/>
                <a:gridCol w="1460519"/>
                <a:gridCol w="825480"/>
                <a:gridCol w="1463760"/>
                <a:gridCol w="900360"/>
                <a:gridCol w="900000"/>
                <a:gridCol w="900000"/>
              </a:tblGrid>
              <a:tr h="854279"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Наименование рынков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Ключевой показатель к 01.01.2022, рекомендованный ФАС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Факт на 1 января 2018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2020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2022 г.</a:t>
                      </a:r>
                    </a:p>
                  </a:txBody>
                  <a:tcPr/>
                </a:tc>
              </a:tr>
              <a:tr h="3459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1. Рынок медицинских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2,8%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10%</a:t>
                      </a:r>
                    </a:p>
                  </a:txBody>
                  <a:tcPr/>
                </a:tc>
              </a:tr>
              <a:tr h="1006559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2. Рынок услуг дошкольного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1,6%, но не менее 1 частной организации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1,6, но не менее 1 частной организации</a:t>
                      </a:r>
                    </a:p>
                  </a:txBody>
                  <a:tcPr/>
                </a:tc>
              </a:tr>
              <a:tr h="1006559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3. Рынок услуг общего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1%, но не менее 1 частной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1, (не менее 1 частной организации)</a:t>
                      </a:r>
                    </a:p>
                  </a:txBody>
                  <a:tcPr/>
                </a:tc>
              </a:tr>
              <a:tr h="10047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4. Рынок услуг среднего профессионального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5%, но не менее 1 частной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5, но не менее 1 частной организации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5. Рынок услуг детского отдыха и оздоровления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20%</a:t>
                      </a:r>
                    </a:p>
                  </a:txBody>
                  <a:tcPr/>
                </a:tc>
              </a:tr>
              <a:tr h="1006559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6. Рынок психолого-педагогического сопровождения детей с ограниченными возможностями здоровья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3%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1,6%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2,5%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3%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/>
          <p:nvPr/>
        </p:nvSpPr>
        <p:spPr>
          <a:xfrm>
            <a:off x="7047000" y="6580079"/>
            <a:ext cx="21333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norm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8661BDAB-1C2A-4D9C-9C7B-F7C092FFD5E6}" type="slidenum">
              <a:t>9</a:t>
            </a:fld>
            <a:endParaRPr lang="ru-RU" sz="1600" b="0" i="0" u="none" strike="noStrike" cap="none" baseline="0">
              <a:ln>
                <a:noFill/>
              </a:ln>
              <a:solidFill>
                <a:srgbClr val="FFFFFF"/>
              </a:solidFill>
              <a:latin typeface="Arial" pitchFamily="2"/>
              <a:ea typeface="Arial" pitchFamily="2"/>
              <a:cs typeface="Arial" pitchFamily="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7080" y="981000"/>
          <a:ext cx="8983080" cy="5498640"/>
        </p:xfrm>
        <a:graphic>
          <a:graphicData uri="http://schemas.openxmlformats.org/drawingml/2006/table">
            <a:tbl>
              <a:tblPr/>
              <a:tblGrid>
                <a:gridCol w="2477880"/>
                <a:gridCol w="1460519"/>
                <a:gridCol w="825480"/>
                <a:gridCol w="1463760"/>
                <a:gridCol w="900000"/>
                <a:gridCol w="900360"/>
                <a:gridCol w="955440"/>
              </a:tblGrid>
              <a:tr h="995760"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Наименование рынков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Ключевой показатель к 01.01.2022, рекомендованный ФАС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Факт на 1 января 2018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2020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000" b="1" i="0" u="none" strike="noStrike" cap="none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 января 2022 г.</a:t>
                      </a:r>
                    </a:p>
                  </a:txBody>
                  <a:tcPr/>
                </a:tc>
              </a:tr>
              <a:tr h="7506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7. Рынок услуг дополнительного образования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</a:t>
                      </a:r>
                    </a:p>
                  </a:txBody>
                  <a:tcPr/>
                </a:tc>
              </a:tr>
              <a:tr h="7506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8. Рынок реализации сельскохозяйственной продукции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       5%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</a:t>
                      </a:r>
                    </a:p>
                  </a:txBody>
                  <a:tcPr/>
                </a:tc>
              </a:tr>
              <a:tr h="7506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9. Рынок дорожной деятельности (за исключением проектирования)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80%</a:t>
                      </a:r>
                    </a:p>
                  </a:txBody>
                  <a:tcPr/>
                </a:tc>
              </a:tr>
              <a:tr h="53820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10. Рынок архитектурно-строительного проектирования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80%</a:t>
                      </a:r>
                    </a:p>
                  </a:txBody>
                  <a:tcPr/>
                </a:tc>
              </a:tr>
              <a:tr h="138708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11. Рынок услуг связи, в том числе услуг по предоставлению широкополосного доступа к информационно-телекоммуникационной сети "Интернет"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15%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20%</a:t>
                      </a:r>
                    </a:p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98%</a:t>
                      </a:r>
                    </a:p>
                  </a:txBody>
                  <a:tcPr/>
                </a:tc>
              </a:tr>
              <a:tr h="326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12. Рынок медицинских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 2,8%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199" algn="l"/>
                          <a:tab pos="3657600" algn="l"/>
                          <a:tab pos="4572000" algn="l"/>
                          <a:tab pos="5486399" algn="l"/>
                          <a:tab pos="6400799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10%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9000" y="-243360"/>
            <a:ext cx="9163080" cy="900360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ru-RU" sz="1800" b="1">
                <a:solidFill>
                  <a:srgbClr val="FFFFFF"/>
                </a:solidFill>
              </a:rPr>
              <a:t/>
            </a:r>
            <a:br>
              <a:rPr lang="ru-RU" sz="1800" b="1">
                <a:solidFill>
                  <a:srgbClr val="FFFFFF"/>
                </a:solidFill>
              </a:rPr>
            </a:br>
            <a:r>
              <a:rPr lang="ru-RU" sz="1400" b="1">
                <a:solidFill>
                  <a:srgbClr val="2D2D8A"/>
                </a:solidFill>
              </a:rPr>
              <a:t>Некоторые ключевые показатели развития конкуренции в Курганской области</a:t>
            </a:r>
            <a:r>
              <a:rPr lang="en-US" sz="1400" b="1">
                <a:solidFill>
                  <a:srgbClr val="2D2D8A"/>
                </a:solidFill>
              </a:rPr>
              <a:t/>
            </a:r>
            <a:br>
              <a:rPr lang="en-US" sz="1400" b="1">
                <a:solidFill>
                  <a:srgbClr val="2D2D8A"/>
                </a:solidFill>
              </a:rPr>
            </a:br>
            <a:r>
              <a:rPr lang="ru-RU" sz="1400" b="1">
                <a:solidFill>
                  <a:srgbClr val="2D2D8A"/>
                </a:solidFill>
              </a:rPr>
              <a:t>в соответствии </a:t>
            </a:r>
            <a:r>
              <a:rPr lang="ru-RU" sz="1600" b="1" u="sng">
                <a:solidFill>
                  <a:srgbClr val="2D2D8A"/>
                </a:solidFill>
              </a:rPr>
              <a:t>с проектом </a:t>
            </a:r>
            <a:r>
              <a:rPr lang="ru-RU" sz="1400" b="1">
                <a:solidFill>
                  <a:srgbClr val="2D2D8A"/>
                </a:solidFill>
              </a:rPr>
              <a:t>актуализированной «дорожной карты» </a:t>
            </a:r>
            <a:r>
              <a:rPr lang="en-US" sz="1400" b="1">
                <a:solidFill>
                  <a:srgbClr val="2D2D8A"/>
                </a:solidFill>
              </a:rPr>
              <a:t/>
            </a:r>
            <a:br>
              <a:rPr lang="en-US" sz="1400" b="1">
                <a:solidFill>
                  <a:srgbClr val="2D2D8A"/>
                </a:solidFill>
              </a:rPr>
            </a:br>
            <a:r>
              <a:rPr lang="ru-RU" sz="1200" b="1">
                <a:solidFill>
                  <a:srgbClr val="2D2D8A"/>
                </a:solidFill>
              </a:rPr>
              <a:t>(доля присутствия в отраслях сферах экономики частного бизнеса к 1 января 2022 года)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Заглавие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Заглавие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35118</TotalTime>
  <Words>1489</Words>
  <Application>Microsoft Office PowerPoint</Application>
  <PresentationFormat>Широкоэкранный</PresentationFormat>
  <Paragraphs>324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Trebuchet MS</vt:lpstr>
      <vt:lpstr>Wingdings</vt:lpstr>
      <vt:lpstr>Обычный</vt:lpstr>
      <vt:lpstr>Заглавие1</vt:lpstr>
      <vt:lpstr>Заглавие2</vt:lpstr>
      <vt:lpstr>Презентация PowerPoint</vt:lpstr>
      <vt:lpstr>Национальный план развития конкуренции</vt:lpstr>
      <vt:lpstr>Презентация PowerPoint</vt:lpstr>
      <vt:lpstr>Презентация PowerPoint</vt:lpstr>
      <vt:lpstr>СТАНДАРТ РАЗВИТИЯ КОНКУРЕНЦИИ  </vt:lpstr>
      <vt:lpstr>ЗАДАЧИ № 1-2</vt:lpstr>
      <vt:lpstr>Презентация PowerPoint</vt:lpstr>
      <vt:lpstr> Некоторые ключевые показатели развития конкуренции в Курганской области в соответствии с проектом актуализированной «дорожной карты»  (доля присутствия в отраслях сферах экономики частного бизнеса к 1 января 2022 года)</vt:lpstr>
      <vt:lpstr> Некоторые ключевые показатели развития конкуренции в Курганской области в соответствии с проектом актуализированной «дорожной карты»  (доля присутствия в отраслях сферах экономики частного бизнеса к 1 января 2022 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Пахарукова Юлия Сергеевна</cp:lastModifiedBy>
  <cp:revision>2149</cp:revision>
  <cp:lastPrinted>2019-10-17T10:41:20Z</cp:lastPrinted>
  <dcterms:created xsi:type="dcterms:W3CDTF">2011-08-24T12:02:51Z</dcterms:created>
  <dcterms:modified xsi:type="dcterms:W3CDTF">2019-10-23T10:49:55Z</dcterms:modified>
</cp:coreProperties>
</file>