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9" r:id="rId1"/>
  </p:sldMasterIdLst>
  <p:notesMasterIdLst>
    <p:notesMasterId r:id="rId14"/>
  </p:notesMasterIdLst>
  <p:handoutMasterIdLst>
    <p:handoutMasterId r:id="rId15"/>
  </p:handoutMasterIdLst>
  <p:sldIdLst>
    <p:sldId id="969" r:id="rId2"/>
    <p:sldId id="968" r:id="rId3"/>
    <p:sldId id="985" r:id="rId4"/>
    <p:sldId id="971" r:id="rId5"/>
    <p:sldId id="978" r:id="rId6"/>
    <p:sldId id="979" r:id="rId7"/>
    <p:sldId id="981" r:id="rId8"/>
    <p:sldId id="983" r:id="rId9"/>
    <p:sldId id="984" r:id="rId10"/>
    <p:sldId id="988" r:id="rId11"/>
    <p:sldId id="987" r:id="rId12"/>
    <p:sldId id="967" r:id="rId13"/>
  </p:sldIdLst>
  <p:sldSz cx="6858000" cy="5143500"/>
  <p:notesSz cx="9872663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B3BA"/>
    <a:srgbClr val="008D3A"/>
    <a:srgbClr val="DF0303"/>
    <a:srgbClr val="96BC64"/>
    <a:srgbClr val="CECEEF"/>
    <a:srgbClr val="EEFBA3"/>
    <a:srgbClr val="008080"/>
    <a:srgbClr val="2CA037"/>
    <a:srgbClr val="333399"/>
    <a:srgbClr val="F786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86441" autoAdjust="0"/>
  </p:normalViewPr>
  <p:slideViewPr>
    <p:cSldViewPr>
      <p:cViewPr varScale="1">
        <p:scale>
          <a:sx n="79" d="100"/>
          <a:sy n="79" d="100"/>
        </p:scale>
        <p:origin x="1380" y="84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5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279007" cy="341141"/>
          </a:xfrm>
          <a:prstGeom prst="rect">
            <a:avLst/>
          </a:prstGeom>
        </p:spPr>
        <p:txBody>
          <a:bodyPr vert="horz" lIns="91371" tIns="45686" rIns="91371" bIns="4568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1330" y="1"/>
            <a:ext cx="4279006" cy="341141"/>
          </a:xfrm>
          <a:prstGeom prst="rect">
            <a:avLst/>
          </a:prstGeom>
        </p:spPr>
        <p:txBody>
          <a:bodyPr vert="horz" lIns="91371" tIns="45686" rIns="91371" bIns="45686" rtlCol="0"/>
          <a:lstStyle>
            <a:lvl1pPr algn="r">
              <a:defRPr sz="1200"/>
            </a:lvl1pPr>
          </a:lstStyle>
          <a:p>
            <a:fld id="{405F2A4C-40CA-4F38-A0DA-0C3014054F63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536"/>
            <a:ext cx="4279007" cy="341141"/>
          </a:xfrm>
          <a:prstGeom prst="rect">
            <a:avLst/>
          </a:prstGeom>
        </p:spPr>
        <p:txBody>
          <a:bodyPr vert="horz" lIns="91371" tIns="45686" rIns="91371" bIns="4568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1330" y="6456536"/>
            <a:ext cx="4279006" cy="341141"/>
          </a:xfrm>
          <a:prstGeom prst="rect">
            <a:avLst/>
          </a:prstGeom>
        </p:spPr>
        <p:txBody>
          <a:bodyPr vert="horz" lIns="91371" tIns="45686" rIns="91371" bIns="45686" rtlCol="0" anchor="b"/>
          <a:lstStyle>
            <a:lvl1pPr algn="r">
              <a:defRPr sz="1200"/>
            </a:lvl1pPr>
          </a:lstStyle>
          <a:p>
            <a:fld id="{78BC19CD-C0D0-4297-BBB8-C9E5B75C9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12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276680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0" tIns="46269" rIns="92540" bIns="46269" numCol="1" anchor="t" anchorCtr="0" compatLnSpc="1">
            <a:prstTxWarp prst="textNoShape">
              <a:avLst/>
            </a:prstTxWarp>
          </a:bodyPr>
          <a:lstStyle>
            <a:lvl1pPr defTabSz="9255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658" y="1"/>
            <a:ext cx="4276680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0" tIns="46269" rIns="92540" bIns="46269" numCol="1" anchor="t" anchorCtr="0" compatLnSpc="1">
            <a:prstTxWarp prst="textNoShape">
              <a:avLst/>
            </a:prstTxWarp>
          </a:bodyPr>
          <a:lstStyle>
            <a:lvl1pPr algn="r" defTabSz="9255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5663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569" y="3228815"/>
            <a:ext cx="7899526" cy="305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0" tIns="46269" rIns="92540" bIns="46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536"/>
            <a:ext cx="4276680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0" tIns="46269" rIns="92540" bIns="46269" numCol="1" anchor="b" anchorCtr="0" compatLnSpc="1">
            <a:prstTxWarp prst="textNoShape">
              <a:avLst/>
            </a:prstTxWarp>
          </a:bodyPr>
          <a:lstStyle>
            <a:lvl1pPr defTabSz="9255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658" y="6456536"/>
            <a:ext cx="4276680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0" tIns="46269" rIns="92540" bIns="46269" numCol="1" anchor="b" anchorCtr="0" compatLnSpc="1">
            <a:prstTxWarp prst="textNoShape">
              <a:avLst/>
            </a:prstTxWarp>
          </a:bodyPr>
          <a:lstStyle>
            <a:lvl1pPr algn="r" defTabSz="923227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6858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8"/>
            <a:ext cx="6858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296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1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10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2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93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3486150" y="1200152"/>
            <a:ext cx="302895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78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1200152"/>
            <a:ext cx="61722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5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42900" y="205980"/>
            <a:ext cx="61722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3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1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7"/>
            <a:ext cx="58293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7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2"/>
            <a:ext cx="302895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2"/>
            <a:ext cx="302895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6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4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5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2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1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2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2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8"/>
            <a:ext cx="6858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6858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85185" y="4935141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9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  <p:sldLayoutId id="2147484032" r:id="rId13"/>
    <p:sldLayoutId id="2147484033" r:id="rId14"/>
    <p:sldLayoutId id="214748403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rgbClr val="333399"/>
          </a:solidFill>
          <a:latin typeface="Arial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sz="135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2.jpeg"/><Relationship Id="rId4" Type="http://schemas.openxmlformats.org/officeDocument/2006/relationships/image" Target="../media/image8.png"/><Relationship Id="rId9" Type="http://schemas.openxmlformats.org/officeDocument/2006/relationships/hyperlink" Target="http://images.yandex.ru/yandsearch?source=wiz&amp;img_url=http://bk55.ru/fileadmin/bkinform/bk_info_orig_15981.jpg&amp;uinfo=sw-1423-sh-783-fw-1198-fh-577-pd-1&amp;p=1&amp;text=%D0%BA%D0%B0%D1%80%D1%82%D0%B8%D0%BD%D0%BA%D0%B8%20%D0%BD%D0%B5%D0%BA%D0%BE%D0%BC%D0%BC%D0%B5%D1%80%D1%87%D0%B5%D1%81%D0%BA%D0%B8%D1%85%20%D0%BE%D1%80%D0%B3%D0%B0%D0%BD%D0%B8%D0%B7%D0%B0%D1%86%D0%B8%D0%B9&amp;noreask=1&amp;pos=40&amp;rpt=simage&amp;lr=21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s.fas.gov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632" y="2067694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Цели, задачи, полномочия общественных советов при ФАС России как инструментов общественного контроля развития конкуренции в субъектах Российской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Федерации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01208" y="4443958"/>
            <a:ext cx="2232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007382"/>
                </a:solidFill>
                <a:latin typeface="Calibri" charset="0"/>
                <a:cs typeface="Arial" charset="0"/>
              </a:rPr>
              <a:t>Москва</a:t>
            </a:r>
          </a:p>
          <a:p>
            <a:r>
              <a:rPr lang="ru-RU" sz="1500" b="1" dirty="0">
                <a:solidFill>
                  <a:srgbClr val="007382"/>
                </a:solidFill>
                <a:latin typeface="Calibri" charset="0"/>
                <a:cs typeface="Arial" charset="0"/>
              </a:rPr>
              <a:t>5 декабря 2019</a:t>
            </a:r>
          </a:p>
        </p:txBody>
      </p:sp>
    </p:spTree>
    <p:extLst>
      <p:ext uri="{BB962C8B-B14F-4D97-AF65-F5344CB8AC3E}">
        <p14:creationId xmlns:p14="http://schemas.microsoft.com/office/powerpoint/2010/main" val="10405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8945" y="51470"/>
            <a:ext cx="619268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sz="2000" b="1" dirty="0">
                <a:solidFill>
                  <a:srgbClr val="006876"/>
                </a:solidFill>
                <a:latin typeface="Trebuchet MS" panose="020B0603020202020204" pitchFamily="34" charset="0"/>
              </a:rPr>
              <a:t>Аппарат Общественного</a:t>
            </a:r>
            <a:r>
              <a:rPr lang="ru-RU" sz="2000" b="1" dirty="0">
                <a:latin typeface="Trebuchet MS" panose="020B0603020202020204" pitchFamily="34" charset="0"/>
              </a:rPr>
              <a:t> </a:t>
            </a:r>
            <a:r>
              <a:rPr lang="ru-RU" sz="2000" b="1" dirty="0">
                <a:solidFill>
                  <a:srgbClr val="006876"/>
                </a:solidFill>
                <a:latin typeface="Trebuchet MS" panose="020B0603020202020204" pitchFamily="34" charset="0"/>
              </a:rPr>
              <a:t>совета при</a:t>
            </a:r>
            <a:r>
              <a:rPr lang="ru-RU" sz="2000" b="1" dirty="0">
                <a:latin typeface="Trebuchet MS" panose="020B0603020202020204" pitchFamily="34" charset="0"/>
              </a:rPr>
              <a:t> </a:t>
            </a:r>
            <a:r>
              <a:rPr lang="ru-RU" sz="2000" b="1" dirty="0">
                <a:solidFill>
                  <a:srgbClr val="006876"/>
                </a:solidFill>
                <a:latin typeface="Trebuchet MS" panose="020B0603020202020204" pitchFamily="34" charset="0"/>
              </a:rPr>
              <a:t>ФАС</a:t>
            </a:r>
            <a:r>
              <a:rPr lang="ru-RU" sz="2000" b="1" dirty="0">
                <a:latin typeface="Trebuchet MS" panose="020B0603020202020204" pitchFamily="34" charset="0"/>
              </a:rPr>
              <a:t> </a:t>
            </a:r>
            <a:r>
              <a:rPr 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России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1434355"/>
            <a:ext cx="619268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367" y="1126918"/>
            <a:ext cx="644526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dirty="0" smtClean="0"/>
              <a:t>Взаимодействует </a:t>
            </a:r>
            <a:r>
              <a:rPr lang="ru-RU" sz="1900" dirty="0"/>
              <a:t>с ОП </a:t>
            </a:r>
            <a:r>
              <a:rPr lang="ru-RU" sz="1900" dirty="0" smtClean="0"/>
              <a:t>РФ</a:t>
            </a:r>
            <a:endParaRPr lang="en-US" sz="19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dirty="0" smtClean="0"/>
              <a:t>Взаимодействует </a:t>
            </a:r>
            <a:r>
              <a:rPr lang="ru-RU" sz="1900" dirty="0"/>
              <a:t>с Председателем </a:t>
            </a:r>
            <a:r>
              <a:rPr lang="ru-RU" sz="1900" dirty="0" smtClean="0"/>
              <a:t>и членами совета</a:t>
            </a:r>
            <a:endParaRPr lang="en-US" sz="19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dirty="0" smtClean="0"/>
              <a:t>Организует </a:t>
            </a:r>
            <a:r>
              <a:rPr lang="ru-RU" sz="1900" dirty="0"/>
              <a:t>по инициативе Председателя совета встречи с представителями общественных </a:t>
            </a:r>
            <a:r>
              <a:rPr lang="ru-RU" sz="1900" dirty="0" smtClean="0"/>
              <a:t>организаций</a:t>
            </a:r>
            <a:endParaRPr lang="en-US" sz="19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dirty="0" smtClean="0"/>
              <a:t>Актуализирует </a:t>
            </a:r>
            <a:r>
              <a:rPr lang="ru-RU" sz="1900" dirty="0"/>
              <a:t>и </a:t>
            </a:r>
            <a:r>
              <a:rPr lang="en-US" sz="1900" dirty="0"/>
              <a:t>“</a:t>
            </a:r>
            <a:r>
              <a:rPr lang="ru-RU" sz="1900" dirty="0"/>
              <a:t>наполняет</a:t>
            </a:r>
            <a:r>
              <a:rPr lang="en-US" sz="1900" dirty="0"/>
              <a:t>”</a:t>
            </a:r>
            <a:r>
              <a:rPr lang="ru-RU" sz="1900" dirty="0"/>
              <a:t> официальный сайт </a:t>
            </a:r>
            <a:r>
              <a:rPr lang="ru-RU" sz="1900" dirty="0" smtClean="0"/>
              <a:t>ОС</a:t>
            </a:r>
            <a:endParaRPr lang="ru-RU" sz="19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dirty="0" smtClean="0"/>
              <a:t>Формирует </a:t>
            </a:r>
            <a:r>
              <a:rPr lang="ru-RU" sz="1900" dirty="0"/>
              <a:t>повестку </a:t>
            </a:r>
            <a:r>
              <a:rPr lang="ru-RU" sz="1900" dirty="0" smtClean="0"/>
              <a:t>заседания</a:t>
            </a:r>
            <a:endParaRPr lang="en-US" sz="19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dirty="0" smtClean="0"/>
              <a:t>Направляет </a:t>
            </a:r>
            <a:r>
              <a:rPr lang="ru-RU" sz="1900" dirty="0"/>
              <a:t>приглашения, проекты документов и иные материалы членам ОС для обсуждения на </a:t>
            </a:r>
            <a:r>
              <a:rPr lang="ru-RU" sz="1900" dirty="0" smtClean="0"/>
              <a:t>заседаниях</a:t>
            </a:r>
            <a:endParaRPr lang="en-US" sz="19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dirty="0" smtClean="0"/>
              <a:t>Ведет</a:t>
            </a:r>
            <a:r>
              <a:rPr lang="ru-RU" sz="1900" dirty="0"/>
              <a:t>, оформляет протоколы </a:t>
            </a:r>
            <a:r>
              <a:rPr lang="ru-RU" sz="1900" dirty="0" smtClean="0"/>
              <a:t>заседаний</a:t>
            </a:r>
            <a:endParaRPr lang="en-US" sz="19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dirty="0" smtClean="0"/>
              <a:t>Контролирует </a:t>
            </a:r>
            <a:r>
              <a:rPr lang="ru-RU" sz="1900" dirty="0"/>
              <a:t>исполнение решений ОС</a:t>
            </a:r>
            <a:endParaRPr lang="ru-RU" sz="19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8680" y="0"/>
            <a:ext cx="6172200" cy="452586"/>
          </a:xfrm>
        </p:spPr>
        <p:txBody>
          <a:bodyPr/>
          <a:lstStyle/>
          <a:p>
            <a:r>
              <a:rPr lang="ru-RU" sz="1600" b="1" kern="1200" dirty="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+mn-cs"/>
              </a:rPr>
              <a:t>Задачи общественных советов ФАС России </a:t>
            </a:r>
            <a:br>
              <a:rPr lang="ru-RU" sz="1600" b="1" kern="1200" dirty="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+mn-cs"/>
              </a:rPr>
            </a:br>
            <a:r>
              <a:rPr lang="ru-RU" sz="1600" b="1" kern="1200" dirty="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+mn-cs"/>
              </a:rPr>
              <a:t>в 2020 году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2656" y="1074388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Разработка проекта Национального плана развития конкуренции на 2021 – 2025 гг.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Контроль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исполнения ключевых показателей развития конкуренции в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регионах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законопроектов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Оценка внедрения Стандарта развития конкуренции (</a:t>
            </a:r>
            <a:r>
              <a:rPr lang="ru-RU" sz="1600" i="1" dirty="0" smtClean="0"/>
              <a:t>пункт </a:t>
            </a:r>
            <a:r>
              <a:rPr lang="ru-RU" sz="1600" i="1" dirty="0"/>
              <a:t>4 распоряжения Правительства </a:t>
            </a:r>
            <a:r>
              <a:rPr lang="ru-RU" sz="1600" i="1" dirty="0" smtClean="0"/>
              <a:t>РФ  </a:t>
            </a:r>
            <a:r>
              <a:rPr lang="ru-RU" sz="1600" i="1" dirty="0"/>
              <a:t>от 17 апреля 2019 г</a:t>
            </a:r>
            <a:r>
              <a:rPr lang="ru-RU" sz="1600" i="1" dirty="0" smtClean="0"/>
              <a:t>. № </a:t>
            </a:r>
            <a:r>
              <a:rPr lang="ru-RU" sz="1600" i="1" dirty="0"/>
              <a:t>768-р об утверждении стандарт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600" i="1" dirty="0"/>
              <a:t> развития конкуренции в субъектах </a:t>
            </a:r>
            <a:r>
              <a:rPr lang="ru-RU" sz="1600" i="1" dirty="0" smtClean="0"/>
              <a:t>РФ</a:t>
            </a:r>
            <a:r>
              <a:rPr lang="ru-RU" sz="1600" dirty="0" smtClean="0"/>
              <a:t>)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Оценка эффективности внедрения антимонопольного </a:t>
            </a:r>
            <a:r>
              <a:rPr lang="ru-RU" sz="16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комплаенса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1593056" y="1724307"/>
            <a:ext cx="2471738" cy="11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50" dirty="0">
                <a:solidFill>
                  <a:srgbClr val="008080"/>
                </a:solidFill>
                <a:latin typeface="+mn-lt"/>
              </a:rPr>
              <a:t>www.fas.gov.ru</a:t>
            </a:r>
          </a:p>
          <a:p>
            <a:r>
              <a:rPr lang="en-US" sz="1350" dirty="0" smtClean="0">
                <a:solidFill>
                  <a:srgbClr val="008080"/>
                </a:solidFill>
                <a:latin typeface="+mn-lt"/>
              </a:rPr>
              <a:t>en.fas.gov.ru</a:t>
            </a:r>
          </a:p>
          <a:p>
            <a:r>
              <a:rPr lang="en-US" sz="1350" dirty="0">
                <a:solidFill>
                  <a:srgbClr val="008080"/>
                </a:solidFill>
                <a:latin typeface="+mn-lt"/>
              </a:rPr>
              <a:t>plan.fas.gov.ru</a:t>
            </a:r>
            <a:endParaRPr lang="ru-RU" sz="1350" dirty="0">
              <a:solidFill>
                <a:srgbClr val="008080"/>
              </a:solidFill>
              <a:latin typeface="+mn-lt"/>
            </a:endParaRPr>
          </a:p>
          <a:p>
            <a:endParaRPr lang="en-US" sz="1350" dirty="0" smtClean="0">
              <a:solidFill>
                <a:srgbClr val="008080"/>
              </a:solidFill>
              <a:latin typeface="+mn-lt"/>
            </a:endParaRPr>
          </a:p>
          <a:p>
            <a:endParaRPr lang="en-US" sz="135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1593056" y="2555303"/>
            <a:ext cx="1466850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50" dirty="0" err="1">
                <a:solidFill>
                  <a:srgbClr val="008080"/>
                </a:solidFill>
                <a:latin typeface="+mn-lt"/>
              </a:rPr>
              <a:t>rus.fas</a:t>
            </a:r>
            <a:endParaRPr lang="en-US" sz="135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1269" name="TextBox 10"/>
          <p:cNvSpPr txBox="1">
            <a:spLocks noChangeArrowheads="1"/>
          </p:cNvSpPr>
          <p:nvPr/>
        </p:nvSpPr>
        <p:spPr bwMode="auto">
          <a:xfrm>
            <a:off x="1567482" y="3779439"/>
            <a:ext cx="1789510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50" dirty="0" err="1" smtClean="0">
                <a:solidFill>
                  <a:srgbClr val="008080"/>
                </a:solidFill>
                <a:latin typeface="+mn-lt"/>
              </a:rPr>
              <a:t>rus_fas</a:t>
            </a:r>
            <a:endParaRPr lang="en-US" sz="135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1270" name="Прямоугольник 17"/>
          <p:cNvSpPr>
            <a:spLocks noChangeArrowheads="1"/>
          </p:cNvSpPr>
          <p:nvPr/>
        </p:nvSpPr>
        <p:spPr bwMode="auto">
          <a:xfrm>
            <a:off x="1595438" y="3147814"/>
            <a:ext cx="944166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50" dirty="0" err="1">
                <a:solidFill>
                  <a:srgbClr val="008080"/>
                </a:solidFill>
                <a:latin typeface="+mn-lt"/>
              </a:rPr>
              <a:t>fas_rus</a:t>
            </a:r>
            <a:endParaRPr lang="ru-RU" sz="135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1271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9" y="3075806"/>
            <a:ext cx="661988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9" y="3723878"/>
            <a:ext cx="395288" cy="39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4869160" y="2627311"/>
            <a:ext cx="1219200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50" dirty="0" err="1">
                <a:solidFill>
                  <a:srgbClr val="008080"/>
                </a:solidFill>
                <a:latin typeface="+mn-lt"/>
              </a:rPr>
              <a:t>fas_time</a:t>
            </a:r>
            <a:endParaRPr lang="en-US" sz="135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1274" name="Прямоугольник 21"/>
          <p:cNvSpPr>
            <a:spLocks noChangeArrowheads="1"/>
          </p:cNvSpPr>
          <p:nvPr/>
        </p:nvSpPr>
        <p:spPr bwMode="auto">
          <a:xfrm>
            <a:off x="4836319" y="2051247"/>
            <a:ext cx="1322034" cy="3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92" tIns="47897" rIns="95792" bIns="47897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50" dirty="0" err="1">
                <a:solidFill>
                  <a:srgbClr val="008080"/>
                </a:solidFill>
                <a:latin typeface="+mn-lt"/>
              </a:rPr>
              <a:t>FASvideoTube</a:t>
            </a:r>
            <a:endParaRPr lang="ru-RU" sz="135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1275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2608510"/>
            <a:ext cx="3952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Рисунок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2036018"/>
            <a:ext cx="39171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91" y="2567461"/>
            <a:ext cx="416793" cy="36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3186740"/>
            <a:ext cx="396275" cy="39312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69160" y="3190205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 err="1" smtClean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ok.fas</a:t>
            </a:r>
            <a:r>
              <a:rPr lang="en-US" sz="1350" dirty="0" smtClean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endParaRPr lang="ru-RU" sz="105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1699735"/>
            <a:ext cx="594665" cy="6559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9160" y="3783836"/>
            <a:ext cx="103432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 err="1">
                <a:solidFill>
                  <a:srgbClr val="008080"/>
                </a:solidFill>
                <a:latin typeface="+mn-lt"/>
              </a:rPr>
              <a:t>FAS.Tunes</a:t>
            </a:r>
            <a:endParaRPr lang="en-US" sz="135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080" y="3579862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23790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1414" y="3795886"/>
            <a:ext cx="60339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созданных </a:t>
            </a:r>
            <a:r>
              <a:rPr lang="ru-RU" i="1" dirty="0"/>
              <a:t>в субъектах Российской Федерации при высшем должностном лице </a:t>
            </a:r>
            <a:r>
              <a:rPr lang="ru-RU" b="1" i="1" dirty="0"/>
              <a:t>для внедрения стандарта развития конкуренции </a:t>
            </a:r>
            <a:r>
              <a:rPr lang="ru-RU" i="1" dirty="0"/>
              <a:t>в субъектах Российской Федерации, утвержденного распоряжением Правительства Российской Федерации от 5 сентября 2015 г. № 1738-р.»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1711" y="631782"/>
            <a:ext cx="64533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dirty="0">
                <a:solidFill>
                  <a:srgbClr val="006876"/>
                </a:solidFill>
                <a:latin typeface="Trebuchet MS" panose="020B0603020202020204" pitchFamily="34" charset="0"/>
              </a:rPr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36" y="2020894"/>
            <a:ext cx="2103636" cy="157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36912" y="1902087"/>
            <a:ext cx="38884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п. 9 «Предложить Общественной палате Российской Федерации </a:t>
            </a:r>
            <a:r>
              <a:rPr lang="ru-RU" b="1" i="1" dirty="0"/>
              <a:t>создание совещательных органов по развитию конкуренции на базе общественно-консультативных советов Федеральной антимонопольной службы </a:t>
            </a:r>
            <a:r>
              <a:rPr lang="ru-RU" i="1" dirty="0"/>
              <a:t>во всех субъектах Российской Федерации, а также </a:t>
            </a:r>
            <a:r>
              <a:rPr lang="ru-RU" b="1" i="1" dirty="0"/>
              <a:t>принять участие в работе коллегиального </a:t>
            </a:r>
            <a:r>
              <a:rPr lang="ru-RU" i="1" dirty="0"/>
              <a:t>координационного или совещательного </a:t>
            </a:r>
            <a:r>
              <a:rPr lang="ru-RU" b="1" i="1" dirty="0"/>
              <a:t>органа</a:t>
            </a:r>
            <a:r>
              <a:rPr lang="ru-RU" i="1" dirty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31" y="3281621"/>
            <a:ext cx="2250554" cy="1492215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4664" y="1643197"/>
            <a:ext cx="6264696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smtClean="0">
                <a:ea typeface="Calibri" panose="020F0502020204030204" pitchFamily="34" charset="0"/>
              </a:rPr>
              <a:t>    </a:t>
            </a:r>
            <a:r>
              <a:rPr lang="ru-RU" sz="1700" i="1" dirty="0" smtClean="0">
                <a:ea typeface="Calibri" panose="020F0502020204030204" pitchFamily="34" charset="0"/>
              </a:rPr>
              <a:t>Рекомендовать </a:t>
            </a:r>
            <a:r>
              <a:rPr lang="ru-RU" sz="1700" i="1" dirty="0">
                <a:ea typeface="Calibri" panose="020F0502020204030204" pitchFamily="34" charset="0"/>
              </a:rPr>
              <a:t>Общественной Палате Российской Федерации </a:t>
            </a:r>
            <a:r>
              <a:rPr lang="ru-RU" sz="1700" b="1" i="1" dirty="0">
                <a:ea typeface="Calibri" panose="020F0502020204030204" pitchFamily="34" charset="0"/>
              </a:rPr>
              <a:t>совместно с региональными общественными палатами, общественными и экспертными советами при ФАС России </a:t>
            </a:r>
            <a:r>
              <a:rPr lang="ru-RU" sz="1700" i="1" dirty="0">
                <a:ea typeface="Calibri" panose="020F0502020204030204" pitchFamily="34" charset="0"/>
              </a:rPr>
              <a:t>создать и внедрить единую </a:t>
            </a:r>
            <a:r>
              <a:rPr lang="ru-RU" sz="1700" b="1" i="1" dirty="0">
                <a:ea typeface="Calibri" panose="020F0502020204030204" pitchFamily="34" charset="0"/>
              </a:rPr>
              <a:t>систему общественного контроля и оценки реализации Национального плана развития конкуренции</a:t>
            </a:r>
            <a:endParaRPr lang="ru-RU" sz="17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0648" y="627534"/>
            <a:ext cx="6597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6876"/>
                </a:solidFill>
                <a:latin typeface="Trebuchet MS" panose="020B0603020202020204" pitchFamily="34" charset="0"/>
              </a:rPr>
              <a:t>НАЦИОНАЛЬНЫЙ ПЛАН РАЗВИТИЯ КОНКУРЕНЦИИ В РОССИЙСКОЙ </a:t>
            </a:r>
            <a:r>
              <a:rPr 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ФЕДЕРАЦИИ</a:t>
            </a:r>
            <a:r>
              <a:rPr lang="en-US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 </a:t>
            </a:r>
            <a:r>
              <a:rPr 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на </a:t>
            </a:r>
            <a:r>
              <a:rPr lang="ru-RU" sz="2000" b="1" dirty="0">
                <a:solidFill>
                  <a:srgbClr val="006876"/>
                </a:solidFill>
                <a:latin typeface="Trebuchet MS" panose="020B0603020202020204" pitchFamily="34" charset="0"/>
              </a:rPr>
              <a:t>2021 - 2025 </a:t>
            </a:r>
            <a:r>
              <a:rPr 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годы</a:t>
            </a:r>
          </a:p>
          <a:p>
            <a:pPr algn="ctr"/>
            <a:r>
              <a:rPr 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(Проект)</a:t>
            </a:r>
            <a:endParaRPr lang="ru-RU" sz="2000" b="1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24651" y="29113"/>
            <a:ext cx="509654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000" b="1" dirty="0" smtClean="0">
                <a:latin typeface="Trebuchet MS" panose="020B0603020202020204" pitchFamily="34" charset="0"/>
              </a:rPr>
              <a:t>Общественные советы ФАС России</a:t>
            </a:r>
            <a:endParaRPr lang="ru-RU" b="1" dirty="0"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1434355"/>
            <a:ext cx="619268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367" y="918829"/>
            <a:ext cx="644526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800" dirty="0" smtClean="0"/>
              <a:t>ОС </a:t>
            </a:r>
            <a:r>
              <a:rPr lang="ru-RU" sz="1800" b="1" dirty="0" smtClean="0">
                <a:solidFill>
                  <a:srgbClr val="006876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при </a:t>
            </a:r>
            <a:r>
              <a:rPr lang="ru-RU" sz="1800" b="1" dirty="0">
                <a:solidFill>
                  <a:srgbClr val="006876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ФАС России </a:t>
            </a:r>
            <a:r>
              <a:rPr lang="ru-RU" sz="1800" dirty="0" smtClean="0"/>
              <a:t>сформирован 13 </a:t>
            </a:r>
            <a:r>
              <a:rPr lang="ru-RU" sz="1800" dirty="0"/>
              <a:t>сентября 2017 </a:t>
            </a:r>
            <a:r>
              <a:rPr lang="ru-RU" sz="1800" dirty="0" smtClean="0"/>
              <a:t>года,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/>
              <a:t>в настоящее время в составе 18 членов.</a:t>
            </a:r>
          </a:p>
          <a:p>
            <a:pPr algn="ctr">
              <a:spcBef>
                <a:spcPts val="0"/>
              </a:spcBef>
            </a:pPr>
            <a:endParaRPr lang="ru-RU" sz="1800" dirty="0"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cs typeface="Times New Roman" panose="02020603050405020304" pitchFamily="18" charset="0"/>
              </a:rPr>
              <a:t>В 2019 году ОС созданы при </a:t>
            </a:r>
            <a:r>
              <a:rPr lang="ru-RU" sz="1800" b="1" dirty="0">
                <a:solidFill>
                  <a:srgbClr val="006876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84 территориальных </a:t>
            </a:r>
            <a:r>
              <a:rPr lang="ru-RU" sz="1800" b="1" dirty="0" smtClean="0">
                <a:solidFill>
                  <a:srgbClr val="006876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управлениях </a:t>
            </a:r>
            <a:r>
              <a:rPr lang="ru-RU" sz="1800" dirty="0" smtClean="0">
                <a:cs typeface="Times New Roman" panose="02020603050405020304" pitchFamily="18" charset="0"/>
              </a:rPr>
              <a:t>ФАС России. Составы утверждены в 72 УФАС, заседания проведены в 67 УФАС.</a:t>
            </a:r>
          </a:p>
          <a:p>
            <a:pPr algn="ctr">
              <a:spcBef>
                <a:spcPts val="0"/>
              </a:spcBef>
            </a:pPr>
            <a:endParaRPr lang="ru-RU" sz="1800" dirty="0" smtClean="0"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cs typeface="Times New Roman" panose="02020603050405020304" pitchFamily="18" charset="0"/>
              </a:rPr>
              <a:t>Более</a:t>
            </a:r>
            <a:r>
              <a:rPr lang="ru-RU" sz="1800" dirty="0" smtClean="0">
                <a:solidFill>
                  <a:srgbClr val="48B3BA"/>
                </a:solidFill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6876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1000 </a:t>
            </a:r>
            <a:r>
              <a:rPr lang="ru-RU" sz="1800" b="1" dirty="0">
                <a:solidFill>
                  <a:srgbClr val="006876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представителей общественных организаций</a:t>
            </a:r>
            <a:r>
              <a:rPr lang="ru-RU" sz="1800" b="1" dirty="0">
                <a:latin typeface="Trebuchet MS" panose="020B0603020202020204" pitchFamily="34" charset="0"/>
                <a:ea typeface="MS PGothic" panose="020B0600070205080204" pitchFamily="34" charset="-128"/>
              </a:rPr>
              <a:t>,</a:t>
            </a:r>
            <a:r>
              <a:rPr lang="ru-RU" sz="1800" dirty="0" smtClean="0">
                <a:solidFill>
                  <a:srgbClr val="48B3BA"/>
                </a:solidFill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cs typeface="Times New Roman" panose="02020603050405020304" pitchFamily="18" charset="0"/>
              </a:rPr>
              <a:t>в </a:t>
            </a:r>
            <a:r>
              <a:rPr lang="ru-RU" sz="1800" dirty="0" err="1" smtClean="0">
                <a:cs typeface="Times New Roman" panose="02020603050405020304" pitchFamily="18" charset="0"/>
              </a:rPr>
              <a:t>т.ч</a:t>
            </a:r>
            <a:r>
              <a:rPr lang="ru-RU" sz="1800" dirty="0" smtClean="0">
                <a:cs typeface="Times New Roman" panose="02020603050405020304" pitchFamily="18" charset="0"/>
              </a:rPr>
              <a:t>. </a:t>
            </a:r>
            <a:endParaRPr lang="ru-RU" sz="1800" dirty="0" smtClean="0">
              <a:solidFill>
                <a:srgbClr val="48B3BA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000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0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000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000" dirty="0" smtClean="0"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01198" y="3429409"/>
            <a:ext cx="5084087" cy="1167178"/>
            <a:chOff x="1426809" y="3592392"/>
            <a:chExt cx="5084087" cy="1167178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15" t="3505" r="28055" b="7684"/>
            <a:stretch/>
          </p:blipFill>
          <p:spPr>
            <a:xfrm>
              <a:off x="1426809" y="3710543"/>
              <a:ext cx="758884" cy="955631"/>
            </a:xfrm>
            <a:prstGeom prst="rect">
              <a:avLst/>
            </a:prstGeom>
          </p:spPr>
        </p:pic>
        <p:grpSp>
          <p:nvGrpSpPr>
            <p:cNvPr id="12" name="Группа 11"/>
            <p:cNvGrpSpPr/>
            <p:nvPr/>
          </p:nvGrpSpPr>
          <p:grpSpPr>
            <a:xfrm>
              <a:off x="2208549" y="3884792"/>
              <a:ext cx="2160240" cy="764476"/>
              <a:chOff x="2709991" y="4442791"/>
              <a:chExt cx="1814706" cy="504438"/>
            </a:xfrm>
          </p:grpSpPr>
          <p:pic>
            <p:nvPicPr>
              <p:cNvPr id="13" name="Picture 4" descr="http://skachate.ru/pars_docs/refs/31/30431/30431_html_174057f0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992426" y="4502825"/>
                <a:ext cx="532271" cy="230954"/>
              </a:xfrm>
              <a:prstGeom prst="rect">
                <a:avLst/>
              </a:prstGeom>
              <a:noFill/>
            </p:spPr>
          </p:pic>
          <p:grpSp>
            <p:nvGrpSpPr>
              <p:cNvPr id="14" name="Группа 13"/>
              <p:cNvGrpSpPr/>
              <p:nvPr/>
            </p:nvGrpSpPr>
            <p:grpSpPr>
              <a:xfrm>
                <a:off x="2709991" y="4442791"/>
                <a:ext cx="1252373" cy="504438"/>
                <a:chOff x="3112730" y="4229083"/>
                <a:chExt cx="1252373" cy="504438"/>
              </a:xfrm>
            </p:grpSpPr>
            <p:pic>
              <p:nvPicPr>
                <p:cNvPr id="15" name="Рисунок 14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11902" y="4234787"/>
                  <a:ext cx="498734" cy="498734"/>
                </a:xfrm>
                <a:prstGeom prst="rect">
                  <a:avLst/>
                </a:prstGeom>
              </p:spPr>
            </p:pic>
            <p:pic>
              <p:nvPicPr>
                <p:cNvPr id="16" name="Рисунок 1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12730" y="4268970"/>
                  <a:ext cx="362097" cy="349801"/>
                </a:xfrm>
                <a:prstGeom prst="rect">
                  <a:avLst/>
                </a:prstGeom>
              </p:spPr>
            </p:pic>
            <p:pic>
              <p:nvPicPr>
                <p:cNvPr id="17" name="Рисунок 1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35771" y="4229083"/>
                  <a:ext cx="529332" cy="379359"/>
                </a:xfrm>
                <a:prstGeom prst="rect">
                  <a:avLst/>
                </a:prstGeom>
              </p:spPr>
            </p:pic>
          </p:grpSp>
        </p:grp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3959" y="3592392"/>
              <a:ext cx="1283295" cy="1116773"/>
            </a:xfrm>
            <a:prstGeom prst="rect">
              <a:avLst/>
            </a:prstGeom>
          </p:spPr>
        </p:pic>
        <p:pic>
          <p:nvPicPr>
            <p:cNvPr id="19" name="Picture 10" descr="http://im7-tub-ru.yandex.net/i?id=141064064-71-72&amp;n=21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366" y="3887083"/>
              <a:ext cx="1096530" cy="872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789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0088" y="17092"/>
            <a:ext cx="6098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dirty="0" smtClean="0">
                <a:latin typeface="Trebuchet MS" panose="020B0603020202020204" pitchFamily="34" charset="0"/>
              </a:rPr>
              <a:t>Цели Общественных советов</a:t>
            </a:r>
            <a:r>
              <a:rPr lang="en-US" altLang="ru-RU" sz="2000" b="1" dirty="0" smtClean="0">
                <a:latin typeface="Trebuchet MS" panose="020B0603020202020204" pitchFamily="34" charset="0"/>
              </a:rPr>
              <a:t> </a:t>
            </a:r>
            <a:r>
              <a:rPr lang="ru-RU" altLang="ru-RU" sz="2000" b="1" dirty="0" smtClean="0">
                <a:latin typeface="Trebuchet MS" panose="020B0603020202020204" pitchFamily="34" charset="0"/>
              </a:rPr>
              <a:t>ФАС России</a:t>
            </a:r>
            <a:endParaRPr lang="ru-RU" alt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714" y="892706"/>
            <a:ext cx="46244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800" dirty="0">
                <a:cs typeface="Times New Roman" panose="02020603050405020304" pitchFamily="18" charset="0"/>
              </a:rPr>
              <a:t>Осуществление общественного </a:t>
            </a:r>
            <a:r>
              <a:rPr lang="ru-RU" sz="1800" dirty="0" smtClean="0">
                <a:cs typeface="Times New Roman" panose="02020603050405020304" pitchFamily="18" charset="0"/>
              </a:rPr>
              <a:t>контроля деятельности </a:t>
            </a:r>
            <a:r>
              <a:rPr lang="ru-RU" sz="1800" dirty="0">
                <a:cs typeface="Times New Roman" panose="02020603050405020304" pitchFamily="18" charset="0"/>
              </a:rPr>
              <a:t>территориальных </a:t>
            </a:r>
            <a:r>
              <a:rPr lang="ru-RU" sz="1800" dirty="0" smtClean="0">
                <a:cs typeface="Times New Roman" panose="02020603050405020304" pitchFamily="18" charset="0"/>
              </a:rPr>
              <a:t>органов и ЦА </a:t>
            </a:r>
            <a:r>
              <a:rPr lang="ru-RU" sz="1800" dirty="0">
                <a:cs typeface="Times New Roman" panose="02020603050405020304" pitchFamily="18" charset="0"/>
              </a:rPr>
              <a:t>ФАС </a:t>
            </a:r>
            <a:r>
              <a:rPr lang="ru-RU" sz="1800" dirty="0" smtClean="0">
                <a:cs typeface="Times New Roman" panose="02020603050405020304" pitchFamily="18" charset="0"/>
              </a:rPr>
              <a:t>России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1800" dirty="0"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cs typeface="Times New Roman" panose="02020603050405020304" pitchFamily="18" charset="0"/>
              </a:rPr>
              <a:t>Контроль реализации </a:t>
            </a:r>
            <a:r>
              <a:rPr lang="ru-RU" sz="1800" dirty="0">
                <a:cs typeface="Times New Roman" panose="02020603050405020304" pitchFamily="18" charset="0"/>
              </a:rPr>
              <a:t>Национального плана развития конкуренции в </a:t>
            </a:r>
            <a:r>
              <a:rPr lang="ru-RU" sz="1800" dirty="0" smtClean="0">
                <a:cs typeface="Times New Roman" panose="02020603050405020304" pitchFamily="18" charset="0"/>
              </a:rPr>
              <a:t>РФ и Стандарта развития конкуренции в субъектах РФ</a:t>
            </a:r>
            <a:endParaRPr lang="ru-RU" sz="1800" dirty="0"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400" l="9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20979"/>
          <a:stretch/>
        </p:blipFill>
        <p:spPr>
          <a:xfrm>
            <a:off x="4509120" y="1011500"/>
            <a:ext cx="2450449" cy="237626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0714" y="3310580"/>
            <a:ext cx="652602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900" dirty="0" smtClean="0">
                <a:cs typeface="Times New Roman" panose="02020603050405020304" pitchFamily="18" charset="0"/>
              </a:rPr>
              <a:t>Содействие и контроль достижения ключевых показателей Национальных </a:t>
            </a:r>
            <a:r>
              <a:rPr lang="ru-RU" sz="1900" dirty="0">
                <a:cs typeface="Times New Roman" panose="02020603050405020304" pitchFamily="18" charset="0"/>
              </a:rPr>
              <a:t>проектов </a:t>
            </a:r>
            <a:r>
              <a:rPr lang="ru-RU" sz="1900" dirty="0" smtClean="0">
                <a:cs typeface="Times New Roman" panose="02020603050405020304" pitchFamily="18" charset="0"/>
              </a:rPr>
              <a:t>и обеспечение </a:t>
            </a:r>
            <a:r>
              <a:rPr lang="ru-RU" sz="1900" dirty="0" err="1" smtClean="0">
                <a:cs typeface="Times New Roman" panose="02020603050405020304" pitchFamily="18" charset="0"/>
              </a:rPr>
              <a:t>проконкурентных</a:t>
            </a:r>
            <a:r>
              <a:rPr lang="ru-RU" sz="1900" dirty="0" smtClean="0">
                <a:cs typeface="Times New Roman" panose="02020603050405020304" pitchFamily="18" charset="0"/>
              </a:rPr>
              <a:t> подходов при их реализации</a:t>
            </a:r>
            <a:endParaRPr lang="en-US" sz="19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20688" y="51470"/>
            <a:ext cx="5544616" cy="37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Приоритетные направления деятельности</a:t>
            </a:r>
            <a:endParaRPr lang="ru-RU" b="1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1434355"/>
            <a:ext cx="619268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367" y="791785"/>
            <a:ext cx="64452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/>
              <a:t>Анализ и подготовка предложений по реализации Национального плана развития конкуренции, Стандарта развития конкуренции и национальных проектов</a:t>
            </a: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/>
              <a:t>Рассмотрение </a:t>
            </a:r>
            <a:r>
              <a:rPr lang="ru-RU" sz="2000" dirty="0"/>
              <a:t>проектов общественно значимых НПА</a:t>
            </a:r>
            <a:r>
              <a:rPr lang="en-US" sz="2000" dirty="0"/>
              <a:t> </a:t>
            </a:r>
            <a:r>
              <a:rPr lang="ru-RU" sz="2000" dirty="0"/>
              <a:t>и иных </a:t>
            </a:r>
            <a:r>
              <a:rPr lang="ru-RU" sz="2000" dirty="0" smtClean="0"/>
              <a:t>документов</a:t>
            </a:r>
            <a:endParaRPr lang="en-US" sz="20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/>
              <a:t>Участие </a:t>
            </a:r>
            <a:r>
              <a:rPr lang="ru-RU" sz="2000" dirty="0"/>
              <a:t>в антикоррупционной </a:t>
            </a:r>
            <a:r>
              <a:rPr lang="ru-RU" sz="2000" dirty="0" smtClean="0"/>
              <a:t>работе</a:t>
            </a: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/>
              <a:t>Участие </a:t>
            </a:r>
            <a:r>
              <a:rPr lang="ru-RU" sz="2000" dirty="0"/>
              <a:t>в работе аттестационных комиссий и конкурсных комиссий по замещению </a:t>
            </a:r>
            <a:r>
              <a:rPr lang="ru-RU" sz="2000" dirty="0" smtClean="0"/>
              <a:t>должностей</a:t>
            </a:r>
            <a:endParaRPr lang="en-US" sz="20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/>
              <a:t>Реализация </a:t>
            </a:r>
            <a:r>
              <a:rPr lang="ru-RU" sz="2000" dirty="0"/>
              <a:t>Концепции </a:t>
            </a:r>
            <a:r>
              <a:rPr lang="ru-RU" sz="2000" dirty="0" smtClean="0"/>
              <a:t>открытости</a:t>
            </a:r>
            <a:endParaRPr lang="en-US" sz="20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/>
              <a:t>Работа с обращениями граждан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cs typeface="Times New Roman" panose="02020603050405020304" pitchFamily="18" charset="0"/>
              </a:rPr>
              <a:t>Взаимодействие с общественными советами ФОИВ</a:t>
            </a:r>
          </a:p>
        </p:txBody>
      </p:sp>
    </p:spTree>
    <p:extLst>
      <p:ext uri="{BB962C8B-B14F-4D97-AF65-F5344CB8AC3E}">
        <p14:creationId xmlns:p14="http://schemas.microsoft.com/office/powerpoint/2010/main" val="19131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556792" y="0"/>
            <a:ext cx="37444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Механизмы взаимодействия</a:t>
            </a:r>
            <a:endParaRPr lang="ru-RU" sz="2000" b="1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1434355"/>
            <a:ext cx="619268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367" y="1347614"/>
            <a:ext cx="64452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2655" y="1203598"/>
            <a:ext cx="395217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dirty="0">
                <a:ea typeface="Calibri" panose="020F0502020204030204" pitchFamily="34" charset="0"/>
                <a:cs typeface="Times New Roman" panose="02020603050405020304" pitchFamily="18" charset="0"/>
              </a:rPr>
              <a:t>Между </a:t>
            </a:r>
            <a:r>
              <a:rPr lang="ru-RU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собой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900" dirty="0">
                <a:ea typeface="Calibri" panose="020F0502020204030204" pitchFamily="34" charset="0"/>
                <a:cs typeface="Times New Roman" panose="02020603050405020304" pitchFamily="18" charset="0"/>
              </a:rPr>
              <a:t>общественными </a:t>
            </a:r>
            <a:r>
              <a:rPr lang="ru-RU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палатами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общественными организациями</a:t>
            </a:r>
            <a:r>
              <a:rPr lang="ru-RU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1900" dirty="0"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уровня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2656" y="2982053"/>
            <a:ext cx="618351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900" dirty="0">
                <a:ea typeface="Calibri" panose="020F0502020204030204" pitchFamily="34" charset="0"/>
                <a:cs typeface="Times New Roman" panose="02020603050405020304" pitchFamily="18" charset="0"/>
              </a:rPr>
              <a:t>экспертным </a:t>
            </a:r>
            <a:r>
              <a:rPr lang="ru-RU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сообществом (26 отраслевых советов)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900" dirty="0">
                <a:ea typeface="Calibri" panose="020F0502020204030204" pitchFamily="34" charset="0"/>
                <a:cs typeface="Times New Roman" panose="02020603050405020304" pitchFamily="18" charset="0"/>
              </a:rPr>
              <a:t>научным </a:t>
            </a:r>
            <a:r>
              <a:rPr lang="ru-RU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сообществом (54 базовых кафедры)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900" dirty="0">
                <a:ea typeface="Calibri" panose="020F0502020204030204" pitchFamily="34" charset="0"/>
                <a:cs typeface="Times New Roman" panose="02020603050405020304" pitchFamily="18" charset="0"/>
              </a:rPr>
              <a:t>С органами власти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834" y="866847"/>
            <a:ext cx="2493088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579410" y="-19019"/>
            <a:ext cx="3705775" cy="47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Обеспечение деятельности</a:t>
            </a:r>
            <a:endParaRPr lang="ru-RU" sz="2000" b="1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1434355"/>
            <a:ext cx="619268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367" y="1347614"/>
            <a:ext cx="64452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367" y="1059582"/>
            <a:ext cx="6109406" cy="2971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ФАС России (аппарат ОС, финансирование в рамках бюджета)</a:t>
            </a:r>
          </a:p>
          <a:p>
            <a:pPr marL="34290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Общественная палата РФ, региональные общественные палаты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Сайты, СМИ (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http://os.fas.gov.ru/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организации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предпринимателей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Базовые кафедры конкурентного и предпринимательского права</a:t>
            </a:r>
          </a:p>
          <a:p>
            <a:pPr marL="342900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Специализированные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издательства и журналы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51742" y="4808"/>
            <a:ext cx="4218998" cy="47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006876"/>
                </a:solidFill>
                <a:latin typeface="Trebuchet MS" panose="020B0603020202020204" pitchFamily="34" charset="0"/>
              </a:rPr>
              <a:t>Координация и взаимодействие</a:t>
            </a:r>
            <a:endParaRPr lang="ru-RU" sz="2000" b="1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1434355"/>
            <a:ext cx="619268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en-US" dirty="0"/>
          </a:p>
          <a:p>
            <a:pPr>
              <a:lnSpc>
                <a:spcPct val="125000"/>
              </a:lnSpc>
            </a:pPr>
            <a:endParaRPr lang="en-US" dirty="0" smtClean="0"/>
          </a:p>
          <a:p>
            <a:pPr>
              <a:lnSpc>
                <a:spcPct val="125000"/>
              </a:lnSpc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6367" y="1347614"/>
            <a:ext cx="64452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96458" y="708625"/>
            <a:ext cx="3028949" cy="782409"/>
            <a:chOff x="216682" y="309015"/>
            <a:chExt cx="2145298" cy="575384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216682" y="309015"/>
              <a:ext cx="2145298" cy="5753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233534" y="325867"/>
              <a:ext cx="2111594" cy="54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Аппарат </a:t>
              </a:r>
              <a:endParaRPr lang="en-US" sz="1800" b="1" kern="1200" dirty="0" smtClean="0">
                <a:solidFill>
                  <a:schemeClr val="tx1"/>
                </a:solidFill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ФАС России</a:t>
              </a:r>
              <a:r>
                <a:rPr lang="ru-RU" sz="1800" b="1" kern="1200" dirty="0" smtClean="0"/>
                <a:t> </a:t>
              </a:r>
              <a:endParaRPr lang="ru-RU" sz="1800" b="1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96458" y="2032435"/>
            <a:ext cx="3005155" cy="956355"/>
            <a:chOff x="212039" y="1697255"/>
            <a:chExt cx="2145298" cy="575384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12039" y="1697255"/>
              <a:ext cx="2145298" cy="5753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228891" y="1714107"/>
              <a:ext cx="2111594" cy="54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ОС при ФАС России</a:t>
              </a:r>
              <a:r>
                <a:rPr lang="ru-RU" sz="4000" b="1" kern="1200" dirty="0" smtClean="0"/>
                <a:t> </a:t>
              </a:r>
              <a:endParaRPr lang="ru-RU" sz="4000" b="1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780697" y="697230"/>
            <a:ext cx="2887618" cy="796040"/>
            <a:chOff x="3830228" y="330032"/>
            <a:chExt cx="2145298" cy="575384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3830228" y="330032"/>
              <a:ext cx="2145298" cy="5753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3847080" y="346884"/>
              <a:ext cx="2111594" cy="54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Аппарат </a:t>
              </a:r>
              <a:endParaRPr lang="en-US" sz="1800" b="1" kern="1200" dirty="0" smtClean="0">
                <a:solidFill>
                  <a:schemeClr val="tx1"/>
                </a:solidFill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ТО ФАС России</a:t>
              </a:r>
              <a:endParaRPr lang="ru-RU" sz="1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780697" y="2020920"/>
            <a:ext cx="2950762" cy="953058"/>
            <a:chOff x="3778997" y="1714098"/>
            <a:chExt cx="2145298" cy="575384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3778997" y="1714098"/>
              <a:ext cx="2145298" cy="5753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795849" y="1730950"/>
              <a:ext cx="2111594" cy="54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ОС ТО ФАС России</a:t>
              </a:r>
              <a:endParaRPr lang="ru-RU" sz="1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606886" y="3860088"/>
            <a:ext cx="3902593" cy="1035612"/>
            <a:chOff x="1587912" y="3107315"/>
            <a:chExt cx="2895120" cy="626557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587912" y="3107315"/>
              <a:ext cx="2819309" cy="6265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1700425" y="3125666"/>
              <a:ext cx="2782607" cy="589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Внешние потребители</a:t>
              </a:r>
              <a:endParaRPr lang="ru-RU" sz="1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114318" y="3060719"/>
            <a:ext cx="257912" cy="746322"/>
            <a:chOff x="4832509" y="919866"/>
            <a:chExt cx="153234" cy="746322"/>
          </a:xfrm>
        </p:grpSpPr>
        <p:sp>
          <p:nvSpPr>
            <p:cNvPr id="24" name="Двойная стрелка влево/вправо 23"/>
            <p:cNvSpPr/>
            <p:nvPr/>
          </p:nvSpPr>
          <p:spPr>
            <a:xfrm rot="5400000">
              <a:off x="4535965" y="1216410"/>
              <a:ext cx="746322" cy="153234"/>
            </a:xfrm>
            <a:prstGeom prst="leftRightArrow">
              <a:avLst>
                <a:gd name="adj1" fmla="val 60000"/>
                <a:gd name="adj2" fmla="val 50000"/>
              </a:avLst>
            </a:prstGeom>
            <a:solidFill>
              <a:srgbClr val="48B3BA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Двойная стрелка влево/вправо 4"/>
            <p:cNvSpPr/>
            <p:nvPr/>
          </p:nvSpPr>
          <p:spPr>
            <a:xfrm rot="16200000">
              <a:off x="4581935" y="1247057"/>
              <a:ext cx="654382" cy="91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 dirty="0"/>
            </a:p>
          </p:txBody>
        </p:sp>
      </p:grpSp>
      <p:sp>
        <p:nvSpPr>
          <p:cNvPr id="18" name="Двойная стрелка влево/вправо 17"/>
          <p:cNvSpPr/>
          <p:nvPr/>
        </p:nvSpPr>
        <p:spPr>
          <a:xfrm rot="5400000">
            <a:off x="2327133" y="3311428"/>
            <a:ext cx="746322" cy="257912"/>
          </a:xfrm>
          <a:prstGeom prst="leftRightArrow">
            <a:avLst>
              <a:gd name="adj1" fmla="val 60000"/>
              <a:gd name="adj2" fmla="val 50000"/>
            </a:avLst>
          </a:prstGeom>
          <a:solidFill>
            <a:srgbClr val="48B3BA"/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Двойная стрелка влево/вправо 18"/>
          <p:cNvSpPr/>
          <p:nvPr/>
        </p:nvSpPr>
        <p:spPr>
          <a:xfrm rot="5400000">
            <a:off x="5013815" y="1644498"/>
            <a:ext cx="456825" cy="216024"/>
          </a:xfrm>
          <a:prstGeom prst="leftRightArrow">
            <a:avLst>
              <a:gd name="adj1" fmla="val 60000"/>
              <a:gd name="adj2" fmla="val 50000"/>
            </a:avLst>
          </a:prstGeom>
          <a:solidFill>
            <a:srgbClr val="48B3BA"/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0" name="Группа 19"/>
          <p:cNvGrpSpPr/>
          <p:nvPr/>
        </p:nvGrpSpPr>
        <p:grpSpPr>
          <a:xfrm>
            <a:off x="3248090" y="905990"/>
            <a:ext cx="521006" cy="313825"/>
            <a:chOff x="2745136" y="496502"/>
            <a:chExt cx="714522" cy="219490"/>
          </a:xfrm>
        </p:grpSpPr>
        <p:sp>
          <p:nvSpPr>
            <p:cNvPr id="22" name="Двойная стрелка влево/вправо 21"/>
            <p:cNvSpPr/>
            <p:nvPr/>
          </p:nvSpPr>
          <p:spPr>
            <a:xfrm>
              <a:off x="2745136" y="496502"/>
              <a:ext cx="714522" cy="219490"/>
            </a:xfrm>
            <a:prstGeom prst="leftRightArrow">
              <a:avLst>
                <a:gd name="adj1" fmla="val 60000"/>
                <a:gd name="adj2" fmla="val 50000"/>
              </a:avLst>
            </a:prstGeom>
            <a:pattFill prst="zigZag">
              <a:fgClr>
                <a:schemeClr val="accent1">
                  <a:tint val="60000"/>
                  <a:hueOff val="0"/>
                  <a:satOff val="0"/>
                  <a:lumOff val="0"/>
                </a:schemeClr>
              </a:fgClr>
              <a:bgClr>
                <a:schemeClr val="accent1">
                  <a:lumMod val="90000"/>
                </a:schemeClr>
              </a:bgClr>
            </a:patt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Двойная стрелка влево/вправо 4"/>
            <p:cNvSpPr/>
            <p:nvPr/>
          </p:nvSpPr>
          <p:spPr>
            <a:xfrm>
              <a:off x="2810983" y="540400"/>
              <a:ext cx="582828" cy="1316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b="1" kern="1200">
                <a:solidFill>
                  <a:srgbClr val="48B3BA"/>
                </a:solidFill>
              </a:endParaRPr>
            </a:p>
          </p:txBody>
        </p:sp>
      </p:grpSp>
      <p:sp>
        <p:nvSpPr>
          <p:cNvPr id="21" name="Двойная стрелка влево/вправо 20"/>
          <p:cNvSpPr/>
          <p:nvPr/>
        </p:nvSpPr>
        <p:spPr>
          <a:xfrm>
            <a:off x="3223473" y="2319563"/>
            <a:ext cx="529525" cy="319645"/>
          </a:xfrm>
          <a:prstGeom prst="leftRightArrow">
            <a:avLst/>
          </a:prstGeom>
          <a:solidFill>
            <a:srgbClr val="48B3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войная стрелка влево/вправо 35"/>
          <p:cNvSpPr/>
          <p:nvPr/>
        </p:nvSpPr>
        <p:spPr>
          <a:xfrm rot="5400000">
            <a:off x="1397391" y="1634350"/>
            <a:ext cx="456825" cy="216024"/>
          </a:xfrm>
          <a:prstGeom prst="leftRightArrow">
            <a:avLst>
              <a:gd name="adj1" fmla="val 60000"/>
              <a:gd name="adj2" fmla="val 50000"/>
            </a:avLst>
          </a:prstGeom>
          <a:solidFill>
            <a:srgbClr val="48B3BA"/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40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28024</TotalTime>
  <Words>556</Words>
  <Application>Microsoft Office PowerPoint</Application>
  <PresentationFormat>Произвольный</PresentationFormat>
  <Paragraphs>140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Symbol</vt:lpstr>
      <vt:lpstr>Times New Roman</vt:lpstr>
      <vt:lpstr>Trebuchet MS</vt:lpstr>
      <vt:lpstr>Wingdings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общественных советов ФАС России  в 2020 году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Прокопьева Татьяна Викторовна</cp:lastModifiedBy>
  <cp:revision>1586</cp:revision>
  <cp:lastPrinted>2019-12-04T10:26:56Z</cp:lastPrinted>
  <dcterms:created xsi:type="dcterms:W3CDTF">2012-02-14T15:20:51Z</dcterms:created>
  <dcterms:modified xsi:type="dcterms:W3CDTF">2019-12-11T06:19:37Z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