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6" r:id="rId2"/>
    <p:sldId id="284" r:id="rId3"/>
    <p:sldId id="285" r:id="rId4"/>
    <p:sldId id="279" r:id="rId5"/>
    <p:sldId id="286" r:id="rId6"/>
    <p:sldId id="280" r:id="rId7"/>
    <p:sldId id="283" r:id="rId8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1" autoAdjust="0"/>
    <p:restoredTop sz="94660" autoAdjust="0"/>
  </p:normalViewPr>
  <p:slideViewPr>
    <p:cSldViewPr snapToGrid="0">
      <p:cViewPr varScale="1">
        <p:scale>
          <a:sx n="60" d="100"/>
          <a:sy n="60" d="100"/>
        </p:scale>
        <p:origin x="90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9142870368742E-2"/>
          <c:y val="0.14694847635714664"/>
          <c:w val="0.92977940556412986"/>
          <c:h val="0.69863115573895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Лист1!$C$7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Лист1!$B$8:$B$10</c:f>
              <c:strCache>
                <c:ptCount val="2"/>
                <c:pt idx="0">
                  <c:v>Количество рассмотренных жалоб</c:v>
                </c:pt>
                <c:pt idx="1">
                  <c:v>Признаны обоснованными</c:v>
                </c:pt>
              </c:strCache>
            </c:strRef>
          </c:cat>
          <c:val>
            <c:numRef>
              <c:f>Лист1!$C$8:$C$10</c:f>
              <c:numCache>
                <c:formatCode>#,##0</c:formatCode>
                <c:ptCount val="3"/>
                <c:pt idx="0">
                  <c:v>64014</c:v>
                </c:pt>
                <c:pt idx="1">
                  <c:v>28015</c:v>
                </c:pt>
              </c:numCache>
            </c:numRef>
          </c:val>
        </c:ser>
        <c:ser>
          <c:idx val="1"/>
          <c:order val="1"/>
          <c:tx>
            <c:strRef>
              <c:f>Лист1!$D$7</c:f>
              <c:strCache>
                <c:ptCount val="1"/>
                <c:pt idx="0">
                  <c:v>3 квартала 2019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074682639335299E-2"/>
                  <c:y val="-2.285702767212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624773313810828E-2"/>
                  <c:y val="6.85710830163645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Лист1!$B$8:$B$10</c:f>
              <c:strCache>
                <c:ptCount val="2"/>
                <c:pt idx="0">
                  <c:v>Количество рассмотренных жалоб</c:v>
                </c:pt>
                <c:pt idx="1">
                  <c:v>Признаны обоснованными</c:v>
                </c:pt>
              </c:strCache>
            </c:strRef>
          </c:cat>
          <c:val>
            <c:numRef>
              <c:f>Лист1!$D$8:$D$10</c:f>
              <c:numCache>
                <c:formatCode>#,##0</c:formatCode>
                <c:ptCount val="3"/>
                <c:pt idx="0">
                  <c:v>46493</c:v>
                </c:pt>
                <c:pt idx="1">
                  <c:v>20326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68373224"/>
        <c:axId val="168373608"/>
      </c:barChart>
      <c:catAx>
        <c:axId val="16837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373608"/>
        <c:crosses val="autoZero"/>
        <c:auto val="1"/>
        <c:lblAlgn val="ctr"/>
        <c:lblOffset val="100"/>
        <c:noMultiLvlLbl val="0"/>
      </c:catAx>
      <c:valAx>
        <c:axId val="16837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373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5036395450568675"/>
          <c:y val="0.94992577532821521"/>
          <c:w val="0.44849364975445533"/>
          <c:h val="5.0074224671784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0.34806</cdr:x>
      <cdr:y>0.0034</cdr:y>
    </cdr:from>
    <cdr:to>
      <cdr:x>1</cdr:x>
      <cdr:y>0.11044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03212" y="18891"/>
          <a:ext cx="3752155" cy="594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  </a:t>
          </a:r>
          <a:r>
            <a:rPr lang="ru-RU" sz="2400" b="1" dirty="0" smtClean="0"/>
            <a:t>Жалобы по 44-ФЗ</a:t>
          </a:r>
          <a:endParaRPr lang="ru-RU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ru-RU" altLang="ru-RU" sz="28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 smtClean="0">
                <a:solidFill>
                  <a:srgbClr val="008080"/>
                </a:solidFill>
                <a:latin typeface="Arial" charset="0"/>
              </a:rPr>
              <a:t>Трансформация системы закупок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 smtClean="0">
                <a:solidFill>
                  <a:srgbClr val="008080"/>
                </a:solidFill>
                <a:latin typeface="Arial" charset="0"/>
              </a:rPr>
              <a:t>Малый и средний бизнес</a:t>
            </a:r>
            <a:r>
              <a:rPr lang="ru-RU" altLang="ru-RU" sz="2400" b="1" dirty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400" b="1" dirty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endParaRPr lang="ru-RU" altLang="ru-RU" sz="2400" b="1" dirty="0" smtClean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Москва</a:t>
            </a: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, </a:t>
            </a:r>
            <a:r>
              <a:rPr lang="ru-RU" altLang="ru-RU" sz="1800" b="1" dirty="0" smtClean="0">
                <a:solidFill>
                  <a:srgbClr val="008080"/>
                </a:solidFill>
                <a:latin typeface="Arial" charset="0"/>
              </a:rPr>
              <a:t>2020</a:t>
            </a:r>
            <a:endParaRPr lang="ru-RU" altLang="ru-RU" sz="1800" b="1" dirty="0">
              <a:solidFill>
                <a:srgbClr val="008080"/>
              </a:solidFill>
              <a:latin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-781353" y="2083932"/>
            <a:ext cx="1051136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altLang="ru-RU" sz="20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изменения </a:t>
            </a: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году</a:t>
            </a:r>
          </a:p>
        </p:txBody>
      </p:sp>
      <p:sp>
        <p:nvSpPr>
          <p:cNvPr id="10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155568" y="1820681"/>
            <a:ext cx="5999421" cy="913009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>
                <a:solidFill>
                  <a:schemeClr val="tx1"/>
                </a:solidFill>
              </a:rPr>
              <a:t>Предусмотрено только «согласие» при закупке строительных работ, </a:t>
            </a:r>
            <a:r>
              <a:rPr lang="ru-RU" sz="2200" dirty="0" smtClean="0">
                <a:solidFill>
                  <a:schemeClr val="tx1"/>
                </a:solidFill>
              </a:rPr>
              <a:t>аукцион </a:t>
            </a:r>
            <a:r>
              <a:rPr lang="ru-RU" sz="2200" dirty="0">
                <a:solidFill>
                  <a:schemeClr val="tx1"/>
                </a:solidFill>
              </a:rPr>
              <a:t>проводится через 4 часа после окончания подачи </a:t>
            </a:r>
            <a:r>
              <a:rPr lang="ru-RU" sz="2200" dirty="0" smtClean="0">
                <a:solidFill>
                  <a:schemeClr val="tx1"/>
                </a:solidFill>
              </a:rPr>
              <a:t>заявок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2">
            <a:extLst>
              <a:ext uri="{FF2B5EF4-FFF2-40B4-BE49-F238E27FC236}">
                <a16:creationId xmlns:a16="http://schemas.microsoft.com/office/drawing/2014/main" xmlns="" id="{5B3AC34B-2618-4E47-8411-1794FA3449FF}"/>
              </a:ext>
            </a:extLst>
          </p:cNvPr>
          <p:cNvSpPr/>
          <p:nvPr/>
        </p:nvSpPr>
        <p:spPr>
          <a:xfrm>
            <a:off x="155568" y="2905419"/>
            <a:ext cx="5999421" cy="876772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Предусмотрена возможность заключить контракт со 2-м участником закупки в случае расторжения </a:t>
            </a:r>
            <a:r>
              <a:rPr lang="ru-RU" sz="22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контракта</a:t>
            </a:r>
            <a:endParaRPr lang="ru-RU" sz="2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xmlns="" id="{CB648E36-153B-4DB6-B0B8-EA42C20CE890}"/>
              </a:ext>
            </a:extLst>
          </p:cNvPr>
          <p:cNvSpPr/>
          <p:nvPr/>
        </p:nvSpPr>
        <p:spPr>
          <a:xfrm>
            <a:off x="6369417" y="2899988"/>
            <a:ext cx="5680072" cy="820504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Введение единого документа по </a:t>
            </a:r>
            <a:r>
              <a:rPr lang="ru-RU" sz="22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планированию. Отмена обязательной внешней экспертизы</a:t>
            </a:r>
            <a:endParaRPr lang="ru-RU" sz="2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12">
            <a:extLst>
              <a:ext uri="{FF2B5EF4-FFF2-40B4-BE49-F238E27FC236}">
                <a16:creationId xmlns:a16="http://schemas.microsoft.com/office/drawing/2014/main" xmlns="" id="{45F081B8-74FF-4313-92F6-E019C479A52B}"/>
              </a:ext>
            </a:extLst>
          </p:cNvPr>
          <p:cNvSpPr/>
          <p:nvPr/>
        </p:nvSpPr>
        <p:spPr>
          <a:xfrm>
            <a:off x="6356355" y="1957724"/>
            <a:ext cx="5680072" cy="775420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Ограничение </a:t>
            </a:r>
            <a:r>
              <a:rPr lang="ru-RU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«цикличности» проведения </a:t>
            </a:r>
            <a:r>
              <a:rPr lang="ru-RU" sz="22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закупки</a:t>
            </a:r>
            <a:endParaRPr lang="ru-RU" sz="2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2">
            <a:extLst>
              <a:ext uri="{FF2B5EF4-FFF2-40B4-BE49-F238E27FC236}">
                <a16:creationId xmlns:a16="http://schemas.microsoft.com/office/drawing/2014/main" xmlns="" id="{7A3D32E0-6B65-4F8B-B6B6-4F63B30AECA2}"/>
              </a:ext>
            </a:extLst>
          </p:cNvPr>
          <p:cNvSpPr/>
          <p:nvPr/>
        </p:nvSpPr>
        <p:spPr>
          <a:xfrm>
            <a:off x="168630" y="3989640"/>
            <a:ext cx="11880859" cy="478962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Развитие электронных </a:t>
            </a:r>
            <a:r>
              <a:rPr lang="ru-RU" sz="22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магазинов по закупкам малого объема</a:t>
            </a:r>
            <a:endParaRPr lang="ru-RU" sz="22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208032" y="953498"/>
            <a:ext cx="5999421" cy="725574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Срок возврата денежных средств по обеспечению контракта для СМП </a:t>
            </a:r>
            <a:r>
              <a:rPr lang="ru-RU" sz="2200" dirty="0" smtClean="0"/>
              <a:t>≤ </a:t>
            </a:r>
            <a:r>
              <a:rPr lang="ru-RU" sz="2200" dirty="0" smtClean="0">
                <a:solidFill>
                  <a:schemeClr val="tx1"/>
                </a:solidFill>
              </a:rPr>
              <a:t>15 дней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6356355" y="913022"/>
            <a:ext cx="5680072" cy="866630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 smtClean="0">
                <a:solidFill>
                  <a:schemeClr val="tx1"/>
                </a:solidFill>
              </a:rPr>
              <a:t>СМП могут не вносить обеспечение контракта, если обладают успешным опытом исполнением контрактов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183005" y="5186513"/>
            <a:ext cx="11893917" cy="599645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/>
              <a:t>Увеличен годовой объем закупок у субъектов </a:t>
            </a:r>
            <a:r>
              <a:rPr lang="ru-RU" sz="2200" dirty="0" smtClean="0"/>
              <a:t>МСП с 18% до </a:t>
            </a:r>
            <a:r>
              <a:rPr lang="ru-RU" sz="2200" dirty="0"/>
              <a:t>20 % совокупного годового стоимостного объема </a:t>
            </a:r>
            <a:r>
              <a:rPr lang="ru-RU" sz="2200" dirty="0" smtClean="0"/>
              <a:t>договоров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183005" y="5973376"/>
            <a:ext cx="11893917" cy="702993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/>
              <a:t>Сокращен срок оплаты заказчиком </a:t>
            </a:r>
            <a:r>
              <a:rPr lang="ru-RU" sz="2200" dirty="0" smtClean="0"/>
              <a:t>по договору с субъектом МСП с</a:t>
            </a:r>
          </a:p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dirty="0" smtClean="0"/>
              <a:t>с </a:t>
            </a:r>
            <a:r>
              <a:rPr lang="ru-RU" sz="2200" dirty="0"/>
              <a:t>30 календарных дней до 15 рабочих </a:t>
            </a:r>
            <a:r>
              <a:rPr lang="ru-RU" sz="2200" dirty="0" smtClean="0"/>
              <a:t>дней, в том числе по отдельному </a:t>
            </a:r>
            <a:r>
              <a:rPr lang="ru-RU" sz="2200" dirty="0"/>
              <a:t>этапу </a:t>
            </a:r>
            <a:r>
              <a:rPr lang="ru-RU" sz="2200" dirty="0" smtClean="0"/>
              <a:t>договора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8032" y="592034"/>
            <a:ext cx="4255812" cy="256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</a:rPr>
              <a:t>о 44-ФЗ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032" y="4781694"/>
            <a:ext cx="4118161" cy="256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</a:rPr>
              <a:t>о 223-ФЗ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Правоприменительная практика ФАС России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2019 году</a:t>
            </a:r>
          </a:p>
        </p:txBody>
      </p:sp>
      <p:sp>
        <p:nvSpPr>
          <p:cNvPr id="10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6268404" y="1010617"/>
            <a:ext cx="5680072" cy="1076346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b="1" dirty="0" smtClean="0">
                <a:solidFill>
                  <a:schemeClr val="tx1"/>
                </a:solidFill>
              </a:rPr>
              <a:t>Унификация практики ФАС России, региональных и муниципальных контролирующих органов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6268404" y="2528328"/>
            <a:ext cx="5680072" cy="761385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b="1" dirty="0" smtClean="0">
                <a:solidFill>
                  <a:schemeClr val="tx1"/>
                </a:solidFill>
              </a:rPr>
              <a:t>Поэтапное введение дистанционного рассмотрения жалоб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6268404" y="3837449"/>
            <a:ext cx="5680072" cy="794301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b="1" dirty="0" smtClean="0">
                <a:solidFill>
                  <a:schemeClr val="tx1"/>
                </a:solidFill>
              </a:rPr>
              <a:t>Закупка недвижимости без проведения торгов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6303964" y="5179486"/>
            <a:ext cx="5680072" cy="734591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b="1" dirty="0" smtClean="0">
                <a:solidFill>
                  <a:schemeClr val="tx1"/>
                </a:solidFill>
              </a:rPr>
              <a:t>Закупка у учреждений ФСИН</a:t>
            </a:r>
            <a:endParaRPr lang="ru-RU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986704"/>
              </p:ext>
            </p:extLst>
          </p:nvPr>
        </p:nvGraphicFramePr>
        <p:xfrm>
          <a:off x="1018812" y="658895"/>
          <a:ext cx="4660628" cy="555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8000" y="3429000"/>
            <a:ext cx="6096000" cy="0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93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69460"/>
            <a:ext cx="12198350" cy="50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Законопроект о </a:t>
            </a: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внесении изменений в </a:t>
            </a: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КоАП</a:t>
            </a:r>
          </a:p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2019-2020 гг.</a:t>
            </a:r>
            <a:endParaRPr lang="ru-RU" altLang="en-US" sz="28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53974" y="940410"/>
            <a:ext cx="12023725" cy="695350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 defTabSz="941388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cs typeface="Times New Roman" panose="02020603050405020304" pitchFamily="18" charset="0"/>
              </a:rPr>
              <a:t>риведение КоАП в соответствие с изменениями, принятыми в 44–ФЗ</a:t>
            </a:r>
          </a:p>
          <a:p>
            <a:pPr marL="342900" indent="-342900" algn="just" defTabSz="941388">
              <a:buFont typeface="Wingdings" panose="05000000000000000000" pitchFamily="2" charset="2"/>
              <a:buChar char="Ø"/>
              <a:defRPr/>
            </a:pPr>
            <a:r>
              <a:rPr lang="ru-RU" sz="2000" b="1" dirty="0"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cs typeface="Times New Roman" panose="02020603050405020304" pitchFamily="18" charset="0"/>
              </a:rPr>
              <a:t>аспространение КоАП на все электронные процедуры</a:t>
            </a:r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53974" y="2326876"/>
            <a:ext cx="12023725" cy="3779283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263525" algn="just" defTabSz="941388">
              <a:defRPr/>
            </a:pPr>
            <a:r>
              <a:rPr lang="ru-RU" sz="2000" b="1" dirty="0" smtClean="0">
                <a:cs typeface="Times New Roman" panose="02020603050405020304" pitchFamily="18" charset="0"/>
              </a:rPr>
              <a:t>Законопроект </a:t>
            </a:r>
            <a:r>
              <a:rPr lang="ru-RU" sz="2000" b="1" dirty="0">
                <a:cs typeface="Times New Roman" panose="02020603050405020304" pitchFamily="18" charset="0"/>
              </a:rPr>
              <a:t>предусматривает новые составы за неисполнение требований </a:t>
            </a:r>
            <a:r>
              <a:rPr lang="ru-RU" sz="2000" b="1" dirty="0" smtClean="0">
                <a:cs typeface="Times New Roman" panose="02020603050405020304" pitchFamily="18" charset="0"/>
              </a:rPr>
              <a:t>223-ФЗ </a:t>
            </a:r>
            <a:r>
              <a:rPr lang="ru-RU" sz="2000" b="1" dirty="0">
                <a:cs typeface="Times New Roman" panose="02020603050405020304" pitchFamily="18" charset="0"/>
              </a:rPr>
              <a:t>по аналогии с составами за неисполнение требований </a:t>
            </a:r>
            <a:r>
              <a:rPr lang="ru-RU" sz="2000" b="1" dirty="0" smtClean="0">
                <a:cs typeface="Times New Roman" panose="02020603050405020304" pitchFamily="18" charset="0"/>
              </a:rPr>
              <a:t>44-ФЗ</a:t>
            </a:r>
            <a:r>
              <a:rPr lang="ru-RU" sz="2000" b="1" dirty="0">
                <a:cs typeface="Times New Roman" panose="02020603050405020304" pitchFamily="18" charset="0"/>
              </a:rPr>
              <a:t>, в том числе </a:t>
            </a:r>
            <a:r>
              <a:rPr lang="ru-RU" sz="2000" b="1" dirty="0" smtClean="0">
                <a:cs typeface="Times New Roman" panose="02020603050405020304" pitchFamily="18" charset="0"/>
              </a:rPr>
              <a:t>за:</a:t>
            </a:r>
          </a:p>
          <a:p>
            <a:pPr indent="263525" algn="just" defTabSz="941388">
              <a:defRPr/>
            </a:pPr>
            <a:endParaRPr lang="ru-RU" sz="2000" b="1" dirty="0" smtClean="0">
              <a:cs typeface="Times New Roman" panose="02020603050405020304" pitchFamily="18" charset="0"/>
            </a:endParaRPr>
          </a:p>
          <a:p>
            <a:pPr marL="342900" indent="-342900" algn="just" defTabSz="912813">
              <a:buFont typeface="Wingdings" panose="05000000000000000000" pitchFamily="2" charset="2"/>
              <a:buChar char="Ø"/>
              <a:tabLst>
                <a:tab pos="93663" algn="l"/>
                <a:tab pos="5740400" algn="l"/>
              </a:tabLst>
            </a:pPr>
            <a:r>
              <a:rPr lang="ru-RU" sz="2000" b="1" dirty="0" smtClean="0">
                <a:cs typeface="Times New Roman" panose="02020603050405020304" pitchFamily="18" charset="0"/>
              </a:rPr>
              <a:t>нарушение </a:t>
            </a:r>
            <a:r>
              <a:rPr lang="ru-RU" sz="2000" b="1" dirty="0">
                <a:cs typeface="Times New Roman" panose="02020603050405020304" pitchFamily="18" charset="0"/>
              </a:rPr>
              <a:t>сроков оплаты по договору</a:t>
            </a:r>
          </a:p>
          <a:p>
            <a:pPr marL="342900" indent="-342900" algn="just" defTabSz="912813">
              <a:buFont typeface="Wingdings" panose="05000000000000000000" pitchFamily="2" charset="2"/>
              <a:buChar char="Ø"/>
              <a:tabLst>
                <a:tab pos="93663" algn="l"/>
                <a:tab pos="5740400" algn="l"/>
              </a:tabLst>
            </a:pPr>
            <a:r>
              <a:rPr lang="ru-RU" sz="2000" b="1" dirty="0" smtClean="0">
                <a:cs typeface="Times New Roman" panose="02020603050405020304" pitchFamily="18" charset="0"/>
              </a:rPr>
              <a:t>неправомерный </a:t>
            </a:r>
            <a:r>
              <a:rPr lang="ru-RU" sz="2000" b="1" dirty="0">
                <a:cs typeface="Times New Roman" panose="02020603050405020304" pitchFamily="18" charset="0"/>
              </a:rPr>
              <a:t>выбор способа проведения </a:t>
            </a:r>
            <a:r>
              <a:rPr lang="ru-RU" sz="2000" b="1" dirty="0" smtClean="0">
                <a:cs typeface="Times New Roman" panose="02020603050405020304" pitchFamily="18" charset="0"/>
              </a:rPr>
              <a:t>закупки</a:t>
            </a:r>
          </a:p>
          <a:p>
            <a:pPr marL="342900" indent="-342900" algn="just" defTabSz="912813">
              <a:buFont typeface="Wingdings" panose="05000000000000000000" pitchFamily="2" charset="2"/>
              <a:buChar char="Ø"/>
              <a:tabLst>
                <a:tab pos="93663" algn="l"/>
                <a:tab pos="5740400" algn="l"/>
              </a:tabLst>
            </a:pPr>
            <a:r>
              <a:rPr lang="ru-RU" sz="2000" b="1" dirty="0" smtClean="0">
                <a:cs typeface="Times New Roman" panose="02020603050405020304" pitchFamily="18" charset="0"/>
              </a:rPr>
              <a:t>сокращение </a:t>
            </a:r>
            <a:r>
              <a:rPr lang="ru-RU" sz="2000" b="1" dirty="0">
                <a:cs typeface="Times New Roman" panose="02020603050405020304" pitchFamily="18" charset="0"/>
              </a:rPr>
              <a:t>сроков подачи заявок на участие в </a:t>
            </a:r>
            <a:r>
              <a:rPr lang="ru-RU" sz="2000" b="1" dirty="0" smtClean="0">
                <a:cs typeface="Times New Roman" panose="02020603050405020304" pitchFamily="18" charset="0"/>
              </a:rPr>
              <a:t>закупке</a:t>
            </a:r>
            <a:endParaRPr lang="ru-RU" sz="2000" b="1" dirty="0">
              <a:cs typeface="Times New Roman" panose="02020603050405020304" pitchFamily="18" charset="0"/>
            </a:endParaRPr>
          </a:p>
          <a:p>
            <a:pPr marL="342900" indent="-342900" algn="just" defTabSz="912813">
              <a:buFont typeface="Wingdings" panose="05000000000000000000" pitchFamily="2" charset="2"/>
              <a:buChar char="Ø"/>
              <a:tabLst>
                <a:tab pos="93663" algn="l"/>
                <a:tab pos="5740400" algn="l"/>
              </a:tabLst>
            </a:pPr>
            <a:r>
              <a:rPr lang="ru-RU" sz="2000" b="1" dirty="0">
                <a:cs typeface="Times New Roman" panose="02020603050405020304" pitchFamily="18" charset="0"/>
              </a:rPr>
              <a:t>нарушение сроков отмены </a:t>
            </a:r>
            <a:r>
              <a:rPr lang="ru-RU" sz="2000" b="1" dirty="0" smtClean="0">
                <a:cs typeface="Times New Roman" panose="02020603050405020304" pitchFamily="18" charset="0"/>
              </a:rPr>
              <a:t>закупки</a:t>
            </a:r>
            <a:endParaRPr lang="ru-RU" sz="2000" b="1" dirty="0">
              <a:cs typeface="Times New Roman" panose="02020603050405020304" pitchFamily="18" charset="0"/>
            </a:endParaRPr>
          </a:p>
          <a:p>
            <a:pPr marL="342900" indent="-342900" algn="just" defTabSz="912813">
              <a:buFont typeface="Wingdings" panose="05000000000000000000" pitchFamily="2" charset="2"/>
              <a:buChar char="Ø"/>
              <a:tabLst>
                <a:tab pos="93663" algn="l"/>
                <a:tab pos="5740400" algn="l"/>
              </a:tabLst>
            </a:pPr>
            <a:r>
              <a:rPr lang="ru-RU" sz="2000" b="1" dirty="0">
                <a:cs typeface="Times New Roman" panose="02020603050405020304" pitchFamily="18" charset="0"/>
              </a:rPr>
              <a:t>неправомерный отказ от заключения </a:t>
            </a:r>
            <a:r>
              <a:rPr lang="ru-RU" sz="2000" b="1" dirty="0" smtClean="0">
                <a:cs typeface="Times New Roman" panose="02020603050405020304" pitchFamily="18" charset="0"/>
              </a:rPr>
              <a:t>договора</a:t>
            </a:r>
            <a:endParaRPr lang="ru-RU" sz="2000" b="1" dirty="0">
              <a:cs typeface="Times New Roman" panose="02020603050405020304" pitchFamily="18" charset="0"/>
            </a:endParaRPr>
          </a:p>
          <a:p>
            <a:pPr marL="342900" indent="-342900" algn="just" defTabSz="912813">
              <a:buFont typeface="Wingdings" panose="05000000000000000000" pitchFamily="2" charset="2"/>
              <a:buChar char="Ø"/>
              <a:tabLst>
                <a:tab pos="93663" algn="l"/>
                <a:tab pos="5740400" algn="l"/>
              </a:tabLst>
            </a:pPr>
            <a:r>
              <a:rPr lang="ru-RU" sz="2000" b="1" dirty="0"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cs typeface="Times New Roman" panose="02020603050405020304" pitchFamily="18" charset="0"/>
              </a:rPr>
              <a:t>арушения в работе оператора электронной площадки</a:t>
            </a:r>
          </a:p>
          <a:p>
            <a:pPr marL="342900" indent="-342900" algn="just" defTabSz="912813">
              <a:buFont typeface="Wingdings" panose="05000000000000000000" pitchFamily="2" charset="2"/>
              <a:buChar char="Ø"/>
              <a:tabLst>
                <a:tab pos="93663" algn="l"/>
                <a:tab pos="5740400" algn="l"/>
              </a:tabLst>
            </a:pPr>
            <a:r>
              <a:rPr lang="ru-RU" sz="2000" b="1" dirty="0"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cs typeface="Times New Roman" panose="02020603050405020304" pitchFamily="18" charset="0"/>
              </a:rPr>
              <a:t>арушения при блокировании денежных средств</a:t>
            </a:r>
            <a:endParaRPr lang="ru-RU" sz="2000" b="1" dirty="0">
              <a:cs typeface="Times New Roman" panose="02020603050405020304" pitchFamily="18" charset="0"/>
            </a:endParaRPr>
          </a:p>
          <a:p>
            <a:pPr algn="just" defTabSz="941388"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41388">
              <a:defRPr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8033" y="592641"/>
            <a:ext cx="4255812" cy="256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в</a:t>
            </a:r>
            <a:r>
              <a:rPr lang="ru-RU" sz="2800" b="1" dirty="0" smtClean="0">
                <a:solidFill>
                  <a:schemeClr val="tx1"/>
                </a:solidFill>
              </a:rPr>
              <a:t> рамках 44-ФЗ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6858" y="1853095"/>
            <a:ext cx="4118161" cy="256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в</a:t>
            </a:r>
            <a:r>
              <a:rPr lang="ru-RU" sz="2800" b="1" dirty="0" smtClean="0">
                <a:solidFill>
                  <a:schemeClr val="tx1"/>
                </a:solidFill>
              </a:rPr>
              <a:t> рамках 223-ФЗ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4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279702" y="-99493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Предложения по дальнейшему совершенствованию 44-ФЗ и 223-ФЗ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155575" y="824695"/>
            <a:ext cx="11894187" cy="805161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Введение закрытого перечня способов осуществления закупок по 223-ФЗ,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2200" b="1" dirty="0">
                <a:solidFill>
                  <a:schemeClr val="tx1"/>
                </a:solidFill>
              </a:rPr>
              <a:t>у</a:t>
            </a:r>
            <a:r>
              <a:rPr lang="ru-RU" sz="2200" b="1" dirty="0" smtClean="0">
                <a:solidFill>
                  <a:schemeClr val="tx1"/>
                </a:solidFill>
              </a:rPr>
              <a:t>становление единых требований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2">
            <a:extLst>
              <a:ext uri="{FF2B5EF4-FFF2-40B4-BE49-F238E27FC236}">
                <a16:creationId xmlns:a16="http://schemas.microsoft.com/office/drawing/2014/main" xmlns="" id="{5B3AC34B-2618-4E47-8411-1794FA3449FF}"/>
              </a:ext>
            </a:extLst>
          </p:cNvPr>
          <p:cNvSpPr/>
          <p:nvPr/>
        </p:nvSpPr>
        <p:spPr>
          <a:xfrm>
            <a:off x="185307" y="2962410"/>
            <a:ext cx="5680072" cy="2300470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Установление только согласия от участника закупки на иные работы (по аналогии с закупками строительных работ), а при использовании (или поставке) товаров – ограниченный перечень </a:t>
            </a:r>
            <a:r>
              <a:rPr lang="ru-RU" sz="2200" b="1" dirty="0" smtClean="0">
                <a:solidFill>
                  <a:schemeClr val="tx1"/>
                </a:solidFill>
              </a:rPr>
              <a:t>характеристик на закупку </a:t>
            </a:r>
            <a:r>
              <a:rPr lang="ru-RU" sz="2200" b="1" dirty="0">
                <a:solidFill>
                  <a:schemeClr val="tx1"/>
                </a:solidFill>
              </a:rPr>
              <a:t>(не более 5)</a:t>
            </a:r>
          </a:p>
        </p:txBody>
      </p:sp>
      <p:sp>
        <p:nvSpPr>
          <p:cNvPr id="15" name="Скругленный прямоугольник 17">
            <a:extLst>
              <a:ext uri="{FF2B5EF4-FFF2-40B4-BE49-F238E27FC236}">
                <a16:creationId xmlns:a16="http://schemas.microsoft.com/office/drawing/2014/main" xmlns="" id="{1FFDFD7F-D47B-43BC-973E-50B52E6AD0EE}"/>
              </a:ext>
            </a:extLst>
          </p:cNvPr>
          <p:cNvSpPr/>
          <p:nvPr/>
        </p:nvSpPr>
        <p:spPr>
          <a:xfrm>
            <a:off x="307975" y="5465915"/>
            <a:ext cx="5434736" cy="904405"/>
          </a:xfrm>
          <a:prstGeom prst="round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2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Проведение аукциона через 2 часа после окончания срока подачи заявок</a:t>
            </a:r>
            <a:endParaRPr lang="ru-RU" sz="22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2">
            <a:extLst>
              <a:ext uri="{FF2B5EF4-FFF2-40B4-BE49-F238E27FC236}">
                <a16:creationId xmlns:a16="http://schemas.microsoft.com/office/drawing/2014/main" xmlns="" id="{68BB8428-29C6-487B-B119-1B2A1520B83D}"/>
              </a:ext>
            </a:extLst>
          </p:cNvPr>
          <p:cNvSpPr/>
          <p:nvPr/>
        </p:nvSpPr>
        <p:spPr>
          <a:xfrm>
            <a:off x="7457542" y="4557043"/>
            <a:ext cx="4592220" cy="1020797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Снижение возможности для сговора и иных злоупотреблений</a:t>
            </a:r>
            <a:endParaRPr lang="ru-RU" sz="2200" b="1" dirty="0">
              <a:solidFill>
                <a:schemeClr val="tx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2076282"/>
            <a:ext cx="12192000" cy="684390"/>
          </a:xfrm>
          <a:prstGeom prst="rect">
            <a:avLst/>
          </a:prstGeom>
        </p:spPr>
      </p:pic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0" y="1988591"/>
            <a:ext cx="11900316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</a:t>
            </a: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 44-ФЗ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6083300" y="4886795"/>
            <a:ext cx="978852" cy="5791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86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3861"/>
            <a:ext cx="12192000" cy="715826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352" y="15626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Повышение экономической мотивации </a:t>
            </a: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поставщиков</a:t>
            </a:r>
          </a:p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44-ФЗ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6054556" y="1895006"/>
            <a:ext cx="5970860" cy="1772234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/>
              <a:t>           Использование рейтинга для: </a:t>
            </a:r>
            <a:br>
              <a:rPr lang="ru-RU" sz="2200" b="1" dirty="0"/>
            </a:br>
            <a:r>
              <a:rPr lang="ru-RU" sz="2200" b="1" dirty="0"/>
              <a:t>- допуска на </a:t>
            </a:r>
            <a:r>
              <a:rPr lang="ru-RU" sz="2200" b="1" dirty="0" smtClean="0"/>
              <a:t>торги</a:t>
            </a:r>
            <a:endParaRPr lang="ru-RU" sz="2200" b="1" dirty="0"/>
          </a:p>
          <a:p>
            <a:r>
              <a:rPr lang="ru-RU" sz="2200" b="1" dirty="0"/>
              <a:t>- объективной оценки участника на </a:t>
            </a:r>
            <a:r>
              <a:rPr lang="ru-RU" sz="2200" b="1" dirty="0" smtClean="0"/>
              <a:t>торгах</a:t>
            </a:r>
            <a:endParaRPr lang="ru-RU" sz="2200" b="1" dirty="0"/>
          </a:p>
          <a:p>
            <a:r>
              <a:rPr lang="ru-RU" sz="2200" b="1" dirty="0">
                <a:solidFill>
                  <a:schemeClr val="tx1"/>
                </a:solidFill>
              </a:rPr>
              <a:t>- снижение размера обеспечения заявки и контракта в зависимости от рейтинга</a:t>
            </a:r>
            <a:endParaRPr lang="ru-RU" sz="22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5575" y="972811"/>
            <a:ext cx="2841625" cy="17746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Рейтинг деловой репутации предпринимателей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54555" y="777821"/>
            <a:ext cx="5970860" cy="10160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Автоматическое присвоение рейтинга в ЕИС в зависимости от качества, количества и стоимости исполненных контрактов</a:t>
            </a:r>
          </a:p>
        </p:txBody>
      </p:sp>
      <p:sp>
        <p:nvSpPr>
          <p:cNvPr id="46" name="Стрелка вниз 45"/>
          <p:cNvSpPr/>
          <p:nvPr/>
        </p:nvSpPr>
        <p:spPr>
          <a:xfrm rot="16200000">
            <a:off x="3047113" y="1596847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66458" y="958888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Высокий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64388" y="1662693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66458" y="2400515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Низкий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406230" y="1562830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6352" y="3867858"/>
            <a:ext cx="12198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81066" y="4855294"/>
            <a:ext cx="3452413" cy="13664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Подача жалобы и официальное уведомление участников  через ЕИС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46360" y="4845427"/>
            <a:ext cx="3529062" cy="13763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Вся претензионная и иная официальная переписка заказчика с исполнителем в ЕИС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588303" y="4855294"/>
            <a:ext cx="3319217" cy="13664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/>
              <a:t>Закупка товаров в электронных магазинах на сумму </a:t>
            </a:r>
            <a:r>
              <a:rPr lang="en-US" sz="2200" b="1" dirty="0" smtClean="0"/>
              <a:t>&gt;</a:t>
            </a:r>
            <a:r>
              <a:rPr lang="ru-RU" sz="2200" b="1" dirty="0"/>
              <a:t> </a:t>
            </a:r>
            <a:r>
              <a:rPr lang="ru-RU" sz="2200" b="1" dirty="0" smtClean="0"/>
              <a:t>3 млн. руб.</a:t>
            </a:r>
            <a:endParaRPr lang="ru-RU" sz="2200" b="1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6352" y="3829447"/>
            <a:ext cx="12192000" cy="684390"/>
          </a:xfrm>
          <a:prstGeom prst="rect">
            <a:avLst/>
          </a:prstGeom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172935" y="3719354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электронных процедур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0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55660" y="-13155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Повышение качества исполнения контрактов</a:t>
            </a:r>
          </a:p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44-ФЗ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xmlns="" id="{7A3D32E0-6B65-4F8B-B6B6-4F63B30AECA2}"/>
              </a:ext>
            </a:extLst>
          </p:cNvPr>
          <p:cNvSpPr/>
          <p:nvPr/>
        </p:nvSpPr>
        <p:spPr>
          <a:xfrm>
            <a:off x="207965" y="989513"/>
            <a:ext cx="5680072" cy="96760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Введение универсальной </a:t>
            </a:r>
            <a:r>
              <a:rPr lang="ru-RU" sz="2400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400" dirty="0">
                <a:solidFill>
                  <a:schemeClr val="tx1"/>
                </a:solidFill>
              </a:rPr>
              <a:t> на торгах</a:t>
            </a: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xmlns="" id="{CB648E36-153B-4DB6-B0B8-EA42C20CE890}"/>
              </a:ext>
            </a:extLst>
          </p:cNvPr>
          <p:cNvSpPr/>
          <p:nvPr/>
        </p:nvSpPr>
        <p:spPr>
          <a:xfrm>
            <a:off x="6356355" y="662009"/>
            <a:ext cx="5689870" cy="2751189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</a:rPr>
              <a:t>Опыт исполнения </a:t>
            </a:r>
            <a:r>
              <a:rPr lang="ru-RU" sz="2200" kern="0" dirty="0" err="1" smtClean="0">
                <a:solidFill>
                  <a:srgbClr val="000000"/>
                </a:solidFill>
                <a:latin typeface="Arial"/>
              </a:rPr>
              <a:t>госконтракта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200" kern="0" dirty="0">
                <a:solidFill>
                  <a:srgbClr val="000000"/>
                </a:solidFill>
                <a:latin typeface="Arial"/>
              </a:rPr>
              <a:t>не менее 20% от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</a:rPr>
              <a:t>НМЦК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</a:rPr>
              <a:t>Автоматическая проверка </a:t>
            </a:r>
            <a:r>
              <a:rPr lang="ru-RU" sz="2200" kern="0" dirty="0">
                <a:solidFill>
                  <a:srgbClr val="000000"/>
                </a:solidFill>
                <a:latin typeface="Arial"/>
              </a:rPr>
              <a:t>наличия опыта у участника </a:t>
            </a:r>
            <a:r>
              <a:rPr lang="ru-RU" sz="2200" kern="0" dirty="0" smtClean="0">
                <a:solidFill>
                  <a:srgbClr val="000000"/>
                </a:solidFill>
                <a:latin typeface="Arial"/>
              </a:rPr>
              <a:t>закупки</a:t>
            </a:r>
            <a:r>
              <a:rPr lang="ru-RU" sz="2200" b="1" kern="0" dirty="0" smtClean="0">
                <a:solidFill>
                  <a:srgbClr val="000000"/>
                </a:solidFill>
                <a:latin typeface="Arial"/>
              </a:rPr>
              <a:t>. Борьба с профессиональными жалобщиками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 smtClean="0">
                <a:solidFill>
                  <a:srgbClr val="000000"/>
                </a:solidFill>
                <a:latin typeface="Arial"/>
              </a:rPr>
              <a:t>Подать жалобу может только то лицо, которое имеет право на подачу заявки</a:t>
            </a:r>
          </a:p>
        </p:txBody>
      </p:sp>
      <p:sp>
        <p:nvSpPr>
          <p:cNvPr id="21" name="Стрелка вправо 3">
            <a:extLst>
              <a:ext uri="{FF2B5EF4-FFF2-40B4-BE49-F238E27FC236}">
                <a16:creationId xmlns:a16="http://schemas.microsoft.com/office/drawing/2014/main" xmlns="" id="{3194135D-70E4-481A-A69F-55B8AF457B59}"/>
              </a:ext>
            </a:extLst>
          </p:cNvPr>
          <p:cNvSpPr/>
          <p:nvPr/>
        </p:nvSpPr>
        <p:spPr>
          <a:xfrm>
            <a:off x="5950227" y="1893653"/>
            <a:ext cx="406128" cy="417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3">
            <a:extLst>
              <a:ext uri="{FF2B5EF4-FFF2-40B4-BE49-F238E27FC236}">
                <a16:creationId xmlns:a16="http://schemas.microsoft.com/office/drawing/2014/main" xmlns="" id="{DAF277E8-DAED-4160-A9C1-7ACB856A37E5}"/>
              </a:ext>
            </a:extLst>
          </p:cNvPr>
          <p:cNvSpPr/>
          <p:nvPr/>
        </p:nvSpPr>
        <p:spPr>
          <a:xfrm>
            <a:off x="5950227" y="1109575"/>
            <a:ext cx="406128" cy="417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3484087"/>
            <a:ext cx="12192000" cy="684390"/>
          </a:xfrm>
          <a:prstGeom prst="rect">
            <a:avLst/>
          </a:prstGeom>
        </p:spPr>
      </p:pic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78929" y="3324199"/>
            <a:ext cx="10492926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endParaRPr lang="ru-RU" altLang="en-US" sz="2800" b="1" dirty="0" smtClean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 smtClean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 </a:t>
            </a:r>
            <a:r>
              <a:rPr lang="ru-RU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Одностороннее расторжение контракта</a:t>
            </a:r>
            <a:endParaRPr lang="ru-RU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74474" y="4141340"/>
            <a:ext cx="12049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За 3 квартала 2019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г. из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19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тыс. случаев одностороннего расторжения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– 39,7%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без оснований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893129" y="5846865"/>
            <a:ext cx="10317833" cy="670026"/>
          </a:xfrm>
          <a:prstGeom prst="round2DiagRect">
            <a:avLst>
              <a:gd name="adj1" fmla="val 10122"/>
              <a:gd name="adj2" fmla="val 124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Предусмотреть право исполнителя обжаловать решение заказчика об одностороннем отказе при включении его в РНП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85104" y="4675014"/>
            <a:ext cx="1393825" cy="626892"/>
          </a:xfrm>
          <a:prstGeom prst="round2DiagRect">
            <a:avLst>
              <a:gd name="adj1" fmla="val 16667"/>
              <a:gd name="adj2" fmla="val 1168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Заказчик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1754730" y="4756760"/>
            <a:ext cx="426525" cy="463400"/>
          </a:xfrm>
          <a:prstGeom prst="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368167" y="4626023"/>
            <a:ext cx="3216588" cy="80466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Принимает решение об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одностороннем расторжении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362882" y="4551120"/>
            <a:ext cx="5620856" cy="1209600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Исполнитель теряет контракт и обеспечение по нему (до 30% цены контракта) даже при признании исполнителя добросовестным и</a:t>
            </a:r>
            <a:br>
              <a:rPr lang="ru-RU" sz="2000" b="1" dirty="0"/>
            </a:br>
            <a:r>
              <a:rPr lang="ru-RU" sz="2000" b="1" dirty="0"/>
              <a:t>невключении его в РНП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5719547" y="4771526"/>
            <a:ext cx="491377" cy="463400"/>
          </a:xfrm>
          <a:prstGeom prst="rightArrow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12">
            <a:extLst>
              <a:ext uri="{FF2B5EF4-FFF2-40B4-BE49-F238E27FC236}">
                <a16:creationId xmlns:a16="http://schemas.microsoft.com/office/drawing/2014/main" xmlns="" id="{7A3D32E0-6B65-4F8B-B6B6-4F63B30AECA2}"/>
              </a:ext>
            </a:extLst>
          </p:cNvPr>
          <p:cNvSpPr/>
          <p:nvPr/>
        </p:nvSpPr>
        <p:spPr>
          <a:xfrm>
            <a:off x="207965" y="2128318"/>
            <a:ext cx="5627682" cy="96760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Расширение специальной </a:t>
            </a:r>
            <a:r>
              <a:rPr lang="ru-RU" sz="2400" dirty="0" err="1" smtClean="0">
                <a:solidFill>
                  <a:schemeClr val="tx1"/>
                </a:solidFill>
              </a:rPr>
              <a:t>предквалификации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94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517</Words>
  <Application>Microsoft Office PowerPoint</Application>
  <PresentationFormat>Широкоэкранный</PresentationFormat>
  <Paragraphs>76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Times New Roman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Прокопьева Татьяна Викторовна</cp:lastModifiedBy>
  <cp:revision>245</cp:revision>
  <cp:lastPrinted>2020-01-15T20:32:21Z</cp:lastPrinted>
  <dcterms:created xsi:type="dcterms:W3CDTF">2019-01-15T11:09:52Z</dcterms:created>
  <dcterms:modified xsi:type="dcterms:W3CDTF">2020-01-21T09:27:32Z</dcterms:modified>
</cp:coreProperties>
</file>