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505" r:id="rId2"/>
    <p:sldId id="583" r:id="rId3"/>
    <p:sldId id="584" r:id="rId4"/>
    <p:sldId id="588" r:id="rId5"/>
    <p:sldId id="589" r:id="rId6"/>
    <p:sldId id="590" r:id="rId7"/>
    <p:sldId id="547" r:id="rId8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34"/>
    <a:srgbClr val="D1C1A5"/>
    <a:srgbClr val="008000"/>
    <a:srgbClr val="008080"/>
    <a:srgbClr val="004AB8"/>
    <a:srgbClr val="FF7621"/>
    <a:srgbClr val="0033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542" autoAdjust="0"/>
  </p:normalViewPr>
  <p:slideViewPr>
    <p:cSldViewPr>
      <p:cViewPr varScale="1">
        <p:scale>
          <a:sx n="116" d="100"/>
          <a:sy n="116" d="100"/>
        </p:scale>
        <p:origin x="14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5E5ED-9FB8-4CDD-84CE-3BC73F448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567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2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39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3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57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4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5060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5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403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6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8528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8A8056-AF50-4200-934A-E6215ED40023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C01C-2B87-451F-AF23-C0826299D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2B9C-0ED0-4332-AB70-9E4776B34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880-BFB9-480E-83A2-0F619D0A3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DFF1-D445-4934-BE2C-9F31C812B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A8E6-1F68-455E-A4F4-0F0E3AA0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C0D-A87F-494A-AAF0-B86EB8A91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F38-30BA-4AA9-923C-4B95196C9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52A-9CA2-4B15-88D6-F602B993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FB61-1297-46C3-8AA3-49CF237C3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C109-91C7-474C-83DD-F89374BD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08F-6F81-4A48-B5C7-677A92839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74E-874A-4913-8012-2EC618268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5B8-A285-453C-A649-02D1F1728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E72A92-BDDE-448A-A630-FC1AD37A0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648404" y="2348880"/>
            <a:ext cx="8532812" cy="14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Управление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Федеральной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антимонопольной службы</a:t>
            </a:r>
          </a:p>
          <a:p>
            <a:pPr algn="r"/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по </a:t>
            </a:r>
            <a:r>
              <a:rPr lang="ru-RU" sz="2800" b="1" dirty="0" smtClean="0">
                <a:solidFill>
                  <a:srgbClr val="008080"/>
                </a:solidFill>
                <a:latin typeface="Calibri" pitchFamily="34" charset="0"/>
              </a:rPr>
              <a:t>Курганской </a:t>
            </a:r>
            <a:r>
              <a:rPr lang="ru-RU" sz="2800" b="1" dirty="0">
                <a:solidFill>
                  <a:srgbClr val="008080"/>
                </a:solidFill>
                <a:latin typeface="Calibri" pitchFamily="34" charset="0"/>
              </a:rPr>
              <a:t>области</a:t>
            </a:r>
            <a:endParaRPr lang="en-US" sz="2800" b="1" dirty="0">
              <a:solidFill>
                <a:srgbClr val="008080"/>
              </a:solidFill>
              <a:latin typeface="Calibri" pitchFamily="34" charset="0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" y="3668115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</a:rPr>
              <a:t>Региональная практика рассмотрения дел о нарушении статьи 10 Закона о защите конкуренции</a:t>
            </a:r>
            <a:endParaRPr lang="ru-RU" sz="1400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48" y="6525344"/>
            <a:ext cx="2341067" cy="432854"/>
          </a:xfrm>
          <a:prstGeom prst="rect">
            <a:avLst/>
          </a:prstGeom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178045" y="5144772"/>
            <a:ext cx="4965955" cy="15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1800" i="1" u="sng" dirty="0" smtClean="0">
                <a:latin typeface="Calibri" pitchFamily="34" charset="0"/>
              </a:rPr>
              <a:t>Руководитель:</a:t>
            </a:r>
          </a:p>
          <a:p>
            <a:pPr algn="r"/>
            <a:r>
              <a:rPr lang="ru-RU" sz="1800" i="1" u="sng" dirty="0" smtClean="0">
                <a:latin typeface="Calibri" pitchFamily="34" charset="0"/>
              </a:rPr>
              <a:t>Соболевская Татьяна Михайловна</a:t>
            </a:r>
            <a:endParaRPr lang="en-US" sz="1800" i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400" dirty="0"/>
              <a:t>(пункт </a:t>
            </a:r>
            <a:r>
              <a:rPr lang="ru-RU" sz="1400" dirty="0" smtClean="0"/>
              <a:t>5 </a:t>
            </a:r>
            <a:r>
              <a:rPr lang="ru-RU" sz="1400" dirty="0"/>
              <a:t>части 1 статьи 10 </a:t>
            </a:r>
            <a:r>
              <a:rPr lang="ru-RU" sz="1400" dirty="0" smtClean="0"/>
              <a:t>Федерального закона </a:t>
            </a:r>
            <a:r>
              <a:rPr lang="ru-RU" sz="1400" dirty="0"/>
              <a:t>от 26.07.2006 </a:t>
            </a:r>
            <a:r>
              <a:rPr lang="ru-RU" sz="1400" dirty="0" smtClean="0"/>
              <a:t>№ </a:t>
            </a:r>
            <a:r>
              <a:rPr lang="ru-RU" sz="1400" dirty="0"/>
              <a:t>135-ФЗ </a:t>
            </a:r>
            <a:r>
              <a:rPr lang="ru-RU" sz="1400" dirty="0" smtClean="0"/>
              <a:t>«О </a:t>
            </a:r>
            <a:r>
              <a:rPr lang="ru-RU" sz="1400" dirty="0"/>
              <a:t>защите </a:t>
            </a:r>
            <a:r>
              <a:rPr lang="ru-RU" sz="1400" dirty="0" smtClean="0"/>
              <a:t>конкуренции»)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89" y="2862158"/>
            <a:ext cx="5300972" cy="2436937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2422703"/>
            <a:ext cx="3184181" cy="3983224"/>
          </a:xfrm>
          <a:prstGeom prst="roundRect">
            <a:avLst/>
          </a:prstGeom>
          <a:solidFill>
            <a:srgbClr val="D1C1A5">
              <a:alpha val="25000"/>
            </a:srgbClr>
          </a:solidFill>
          <a:ln w="57150" cap="flat" cmpd="dbl">
            <a:solidFill>
              <a:srgbClr val="7030A0"/>
            </a:solidFill>
            <a:prstDash val="lg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инициативе антимонопольной службы было принято Постановление правительства Российской Федерации от 01.02.2021 № 93, предусматривающее государственное регулирование стоимости доставки СУГ в баллонах для коммунальных нужд.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400" u="sng" dirty="0" smtClean="0">
                <a:solidFill>
                  <a:schemeClr val="tx1"/>
                </a:solidFill>
              </a:rPr>
              <a:t>Из </a:t>
            </a:r>
            <a:r>
              <a:rPr lang="ru-RU" sz="1400" u="sng" dirty="0">
                <a:solidFill>
                  <a:schemeClr val="tx1"/>
                </a:solidFill>
              </a:rPr>
              <a:t>правил предоставления коммунальных услуг исключили норму, определявшую, что плату за доставку топлива устанавливают по соглашению потребитель и продавец</a:t>
            </a: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015" y="3049574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Положения действующего законодательства не предусматривают односторонний отказ хозяйствующего субъекта – единой газораспределительной организации от исполнения договора на поставку </a:t>
            </a:r>
            <a:r>
              <a:rPr lang="ru-RU" sz="1600" dirty="0" smtClean="0"/>
              <a:t>сжиженного углеводородного газа, </a:t>
            </a:r>
            <a:r>
              <a:rPr lang="ru-RU" sz="1600" dirty="0"/>
              <a:t>в случае, когда потребитель надлежащим образом исполняет обязательства по данному договору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51720" y="5317298"/>
            <a:ext cx="1340768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21560"/>
            <a:ext cx="651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400" dirty="0" smtClean="0"/>
              <a:t>(пункт 4 части </a:t>
            </a:r>
            <a:r>
              <a:rPr lang="ru-RU" sz="1400" dirty="0"/>
              <a:t>1 статьи 10 </a:t>
            </a:r>
            <a:r>
              <a:rPr lang="ru-RU" sz="1400" dirty="0" smtClean="0"/>
              <a:t>Федерального закона </a:t>
            </a:r>
            <a:r>
              <a:rPr lang="ru-RU" sz="1400" dirty="0"/>
              <a:t>от 26.07.2006 </a:t>
            </a:r>
            <a:r>
              <a:rPr lang="ru-RU" sz="1400" dirty="0" smtClean="0"/>
              <a:t>№ </a:t>
            </a:r>
            <a:r>
              <a:rPr lang="ru-RU" sz="1400" dirty="0"/>
              <a:t>135-ФЗ </a:t>
            </a:r>
            <a:r>
              <a:rPr lang="ru-RU" sz="1400" dirty="0" smtClean="0"/>
              <a:t>«О </a:t>
            </a:r>
            <a:r>
              <a:rPr lang="ru-RU" sz="1400" dirty="0"/>
              <a:t>защите </a:t>
            </a:r>
            <a:r>
              <a:rPr lang="ru-RU" sz="1400" dirty="0" smtClean="0"/>
              <a:t>конкуренции»)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97066" y="6553139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4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22" y="3184963"/>
            <a:ext cx="8321043" cy="1426071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141" y="3240473"/>
            <a:ext cx="823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latin typeface="+mn-lt"/>
                <a:cs typeface="Calibri" panose="020F0502020204030204" pitchFamily="34" charset="0"/>
              </a:rPr>
              <a:t>Позиция ответчика:</a:t>
            </a:r>
            <a:r>
              <a:rPr lang="ru-RU" sz="1400" b="1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заявления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отдельных потребителей – физических лиц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о нарушении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антимонопольного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законодательства доминирующим хозяйствующим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субъектом путем ущемления их интересов, не связанных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с предпринимательской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деятельностью или не связанных с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ущемлением интересов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неограниченного круга потребителей, не подлежат квалификации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по статье 10 </a:t>
            </a:r>
            <a:r>
              <a:rPr lang="ru-RU" sz="1400" dirty="0">
                <a:latin typeface="+mn-lt"/>
              </a:rPr>
              <a:t>Федерального закона от 26.07.2006 № 135-ФЗ «О защите конкуренции»</a:t>
            </a:r>
            <a:endParaRPr lang="ru-RU" sz="1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46659"/>
            <a:ext cx="881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latin typeface="+mn-lt"/>
              </a:rPr>
              <a:t>Решение:</a:t>
            </a:r>
            <a:r>
              <a:rPr lang="ru-RU" sz="1400" dirty="0" smtClean="0">
                <a:latin typeface="+mn-lt"/>
              </a:rPr>
              <a:t> физическое лицо </a:t>
            </a:r>
            <a:r>
              <a:rPr lang="ru-RU" sz="1400" dirty="0" smtClean="0"/>
              <a:t>обладает </a:t>
            </a:r>
            <a:r>
              <a:rPr lang="ru-RU" sz="1400" dirty="0"/>
              <a:t>признаками хозяйствующего субъекта, поскольку осуществляет деятельность, приносящую </a:t>
            </a:r>
            <a:r>
              <a:rPr lang="ru-RU" sz="1400" dirty="0" smtClean="0"/>
              <a:t>доход </a:t>
            </a:r>
            <a:r>
              <a:rPr lang="ru-RU" sz="1400" dirty="0"/>
              <a:t>(сдает в аренду помещение)</a:t>
            </a:r>
            <a:endParaRPr lang="ru-RU" sz="1400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6790" y="4941168"/>
            <a:ext cx="8279828" cy="1671934"/>
          </a:xfrm>
          <a:prstGeom prst="roundRect">
            <a:avLst/>
          </a:prstGeom>
          <a:solidFill>
            <a:srgbClr val="D1C1A5">
              <a:alpha val="24706"/>
            </a:srgbClr>
          </a:solidFill>
          <a:ln w="57150" cap="flat" cmpd="dbl">
            <a:solidFill>
              <a:schemeClr val="accent1">
                <a:lumMod val="10000"/>
              </a:schemeClr>
            </a:solidFill>
            <a:prstDash val="lg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Определение Верховного Суда РФ № 309-ЭС21-119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082" y="5228107"/>
            <a:ext cx="823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Антимонопольным </a:t>
            </a:r>
            <a:r>
              <a:rPr lang="ru-RU" sz="1400" dirty="0"/>
              <a:t>органом </a:t>
            </a:r>
            <a:r>
              <a:rPr lang="ru-RU" sz="1400" dirty="0" smtClean="0"/>
              <a:t>не </a:t>
            </a:r>
            <a:r>
              <a:rPr lang="ru-RU" sz="1400" dirty="0"/>
              <a:t>установлено, что </a:t>
            </a:r>
            <a:r>
              <a:rPr lang="ru-RU" sz="1400" dirty="0" smtClean="0"/>
              <a:t>физическое лицо осуществляло </a:t>
            </a:r>
            <a:r>
              <a:rPr lang="ru-RU" sz="1400" dirty="0"/>
              <a:t>профессиональную деятельность, приносящую доход, в соответствии с федеральными законами на основании государственной регистрации и (или) лицензии, а также в силу членства в саморегулируемой организации. Следовательно, вывод об ущемлении ее интересов в сфере предпринимательской деятельности сделан без учета </a:t>
            </a:r>
            <a:r>
              <a:rPr lang="ru-RU" sz="1400" dirty="0" smtClean="0"/>
              <a:t>норм </a:t>
            </a:r>
            <a:r>
              <a:rPr lang="ru-RU" sz="1400" dirty="0"/>
              <a:t>права в их правильном </a:t>
            </a:r>
            <a:r>
              <a:rPr lang="ru-RU" sz="1400" dirty="0" smtClean="0"/>
              <a:t>истолковании</a:t>
            </a:r>
            <a:endParaRPr lang="ru-RU" sz="1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621560"/>
            <a:ext cx="651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400" dirty="0" smtClean="0"/>
              <a:t>(часть </a:t>
            </a:r>
            <a:r>
              <a:rPr lang="ru-RU" sz="1400" dirty="0"/>
              <a:t>1 статьи 10 </a:t>
            </a:r>
            <a:r>
              <a:rPr lang="ru-RU" sz="1400" dirty="0" smtClean="0"/>
              <a:t>Федерального закона </a:t>
            </a:r>
            <a:r>
              <a:rPr lang="ru-RU" sz="1400" dirty="0"/>
              <a:t>от 26.07.2006 </a:t>
            </a:r>
            <a:r>
              <a:rPr lang="ru-RU" sz="1400" dirty="0" smtClean="0"/>
              <a:t>№ </a:t>
            </a:r>
            <a:r>
              <a:rPr lang="ru-RU" sz="1400" dirty="0"/>
              <a:t>135-ФЗ </a:t>
            </a:r>
            <a:r>
              <a:rPr lang="ru-RU" sz="1400" dirty="0" smtClean="0"/>
              <a:t>«О </a:t>
            </a:r>
            <a:r>
              <a:rPr lang="ru-RU" sz="1400" dirty="0"/>
              <a:t>защите </a:t>
            </a:r>
            <a:r>
              <a:rPr lang="ru-RU" sz="1400" dirty="0" smtClean="0"/>
              <a:t>конкуренции»)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11764" y="6579177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4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22" y="3478342"/>
            <a:ext cx="8321043" cy="1132691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141" y="3553286"/>
            <a:ext cx="823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latin typeface="+mn-lt"/>
                <a:cs typeface="Calibri" panose="020F0502020204030204" pitchFamily="34" charset="0"/>
              </a:rPr>
              <a:t>Позиция ответчика:</a:t>
            </a:r>
            <a:r>
              <a:rPr lang="ru-RU" sz="1400" b="1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на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региональных операторов возложена обязанность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по осуществлению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вывоза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ТКО (в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том числе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и крупногабаритных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) из специально отведенных </a:t>
            </a:r>
            <a:r>
              <a:rPr lang="ru-RU" sz="1400" dirty="0" smtClean="0">
                <a:latin typeface="+mn-lt"/>
                <a:cs typeface="Calibri" panose="020F0502020204030204" pitchFamily="34" charset="0"/>
              </a:rPr>
              <a:t>мест. </a:t>
            </a:r>
            <a:r>
              <a:rPr lang="ru-RU" sz="1400" dirty="0"/>
              <a:t>Отходы от уборки придомовой территории (мусор и смет уличный) не учитываются в нормативах накопления </a:t>
            </a:r>
            <a:r>
              <a:rPr lang="ru-RU" sz="1400" dirty="0" smtClean="0"/>
              <a:t>ТКО для </a:t>
            </a:r>
            <a:r>
              <a:rPr lang="ru-RU" sz="1400" dirty="0"/>
              <a:t>многоквартирных </a:t>
            </a:r>
            <a:r>
              <a:rPr lang="ru-RU" sz="1400" dirty="0" smtClean="0"/>
              <a:t>домов</a:t>
            </a:r>
            <a:endParaRPr lang="ru-RU" sz="1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46659"/>
            <a:ext cx="881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 smtClean="0">
                <a:latin typeface="+mn-lt"/>
              </a:rPr>
              <a:t>Решение:</a:t>
            </a:r>
            <a:r>
              <a:rPr lang="ru-RU" sz="1400" dirty="0" smtClean="0">
                <a:latin typeface="+mn-lt"/>
              </a:rPr>
              <a:t> региональный оператор </a:t>
            </a:r>
            <a:r>
              <a:rPr lang="ru-RU" sz="1400" dirty="0">
                <a:latin typeface="+mn-lt"/>
              </a:rPr>
              <a:t>обязан вывозить отходы от уборки придомовых территорий, в том числе в период санитарной очистки территорий (массовых </a:t>
            </a:r>
            <a:r>
              <a:rPr lang="ru-RU" sz="1400" dirty="0" smtClean="0">
                <a:latin typeface="+mn-lt"/>
              </a:rPr>
              <a:t>субботников), </a:t>
            </a:r>
            <a:r>
              <a:rPr lang="ru-RU" sz="1400" dirty="0">
                <a:latin typeface="+mn-lt"/>
              </a:rPr>
              <a:t>на основании договора на оказание услуги по обращению с </a:t>
            </a:r>
            <a:r>
              <a:rPr lang="ru-RU" sz="1400" dirty="0" smtClean="0">
                <a:latin typeface="+mn-lt"/>
              </a:rPr>
              <a:t>ТКО по </a:t>
            </a:r>
            <a:r>
              <a:rPr lang="ru-RU" sz="1400" dirty="0">
                <a:latin typeface="+mn-lt"/>
              </a:rPr>
              <a:t>утвержденному единому </a:t>
            </a:r>
            <a:r>
              <a:rPr lang="ru-RU" sz="1400" dirty="0" smtClean="0">
                <a:latin typeface="+mn-lt"/>
              </a:rPr>
              <a:t>тарифу</a:t>
            </a:r>
            <a:endParaRPr lang="ru-RU" sz="1400" dirty="0">
              <a:latin typeface="+mn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5070" y="4869160"/>
            <a:ext cx="8279828" cy="1684040"/>
          </a:xfrm>
          <a:prstGeom prst="roundRect">
            <a:avLst/>
          </a:prstGeom>
          <a:solidFill>
            <a:srgbClr val="D1C1A5">
              <a:alpha val="24706"/>
            </a:srgbClr>
          </a:solidFill>
          <a:ln w="57150" cap="flat" cmpd="dbl">
            <a:solidFill>
              <a:schemeClr val="accent1">
                <a:lumMod val="10000"/>
              </a:schemeClr>
            </a:solidFill>
            <a:prstDash val="lg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Постановление </a:t>
            </a:r>
            <a:r>
              <a:rPr lang="ru-RU" sz="1200" b="1" u="sng" dirty="0" smtClean="0">
                <a:solidFill>
                  <a:schemeClr val="tx1"/>
                </a:solidFill>
              </a:rPr>
              <a:t>Восемнадцатого арбитражного апелляционного суда по делу </a:t>
            </a:r>
            <a:r>
              <a:rPr lang="ru-RU" sz="1200" b="1" u="sng" dirty="0">
                <a:solidFill>
                  <a:schemeClr val="tx1"/>
                </a:solidFill>
              </a:rPr>
              <a:t>№ А76-17113/2020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927" y="5168205"/>
            <a:ext cx="823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Уличный </a:t>
            </a:r>
            <a:r>
              <a:rPr lang="ru-RU" sz="1400" dirty="0"/>
              <a:t>смет, образующийся при </a:t>
            </a:r>
            <a:r>
              <a:rPr lang="ru-RU" sz="1400" dirty="0" smtClean="0"/>
              <a:t>уборке придомовой </a:t>
            </a:r>
            <a:r>
              <a:rPr lang="ru-RU" sz="1400" dirty="0"/>
              <a:t>территории, растительные отходы при уходе за </a:t>
            </a:r>
            <a:r>
              <a:rPr lang="ru-RU" sz="1400" dirty="0" smtClean="0"/>
              <a:t>газонами, цветниками </a:t>
            </a:r>
            <a:r>
              <a:rPr lang="ru-RU" sz="1400" dirty="0"/>
              <a:t>и растительные отходы при уходе за древесно-кустарниковыми</a:t>
            </a:r>
          </a:p>
          <a:p>
            <a:pPr algn="just"/>
            <a:r>
              <a:rPr lang="ru-RU" sz="1400" dirty="0"/>
              <a:t>посадками относятся к ТКО. </a:t>
            </a:r>
            <a:r>
              <a:rPr lang="ru-RU" sz="1400" dirty="0" smtClean="0"/>
              <a:t>Отходы</a:t>
            </a:r>
            <a:r>
              <a:rPr lang="ru-RU" sz="1400" dirty="0"/>
              <a:t>, образовавшиеся от уборки придомовой территории (вне зависимости от их состава), относятся к ТКО, подлежат включению в норматив накопления ТКО, и региональный оператор обязан вывозить указанные отходы в рамках договоров на обращение с ТКО</a:t>
            </a:r>
            <a:endParaRPr lang="ru-RU" sz="1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400" dirty="0"/>
              <a:t>(пункт </a:t>
            </a:r>
            <a:r>
              <a:rPr lang="ru-RU" sz="1400" dirty="0" smtClean="0"/>
              <a:t>3 части </a:t>
            </a:r>
            <a:r>
              <a:rPr lang="ru-RU" sz="1400" dirty="0"/>
              <a:t>1 статьи 10 </a:t>
            </a:r>
            <a:r>
              <a:rPr lang="ru-RU" sz="1400" dirty="0" smtClean="0"/>
              <a:t>Федерального закона </a:t>
            </a:r>
            <a:r>
              <a:rPr lang="ru-RU" sz="1400" dirty="0"/>
              <a:t>от 26.07.2006 </a:t>
            </a:r>
            <a:r>
              <a:rPr lang="ru-RU" sz="1400" dirty="0" smtClean="0"/>
              <a:t>№ </a:t>
            </a:r>
            <a:r>
              <a:rPr lang="ru-RU" sz="1400" dirty="0"/>
              <a:t>135-ФЗ </a:t>
            </a:r>
            <a:r>
              <a:rPr lang="ru-RU" sz="1400" dirty="0" smtClean="0"/>
              <a:t>«О защите конкуренции»)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01077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5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95536" y="2796366"/>
            <a:ext cx="859048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</a:rPr>
              <a:t>Навязывание хозяйствующему субъекту </a:t>
            </a:r>
            <a:r>
              <a:rPr lang="ru-RU" altLang="ru-RU" sz="1400" dirty="0">
                <a:solidFill>
                  <a:schemeClr val="tx1"/>
                </a:solidFill>
              </a:rPr>
              <a:t>невыгодных условий договора на поставку тепловой энергии, выразившихся в </a:t>
            </a:r>
            <a:r>
              <a:rPr lang="ru-RU" altLang="ru-RU" sz="1400" b="1" u="sng" dirty="0" smtClean="0">
                <a:solidFill>
                  <a:srgbClr val="A80034"/>
                </a:solidFill>
              </a:rPr>
              <a:t>неприменении </a:t>
            </a:r>
            <a:r>
              <a:rPr lang="ru-RU" altLang="ru-RU" sz="1400" b="1" u="sng" dirty="0">
                <a:solidFill>
                  <a:srgbClr val="A80034"/>
                </a:solidFill>
              </a:rPr>
              <a:t>показаний прибора учета тепловой энергии при расчете платы за потребленную </a:t>
            </a:r>
            <a:r>
              <a:rPr lang="ru-RU" altLang="ru-RU" sz="1400" b="1" u="sng" dirty="0" smtClean="0">
                <a:solidFill>
                  <a:srgbClr val="A80034"/>
                </a:solidFill>
              </a:rPr>
              <a:t>тепловую </a:t>
            </a:r>
            <a:r>
              <a:rPr lang="ru-RU" altLang="ru-RU" sz="1400" b="1" u="sng" dirty="0">
                <a:solidFill>
                  <a:srgbClr val="A80034"/>
                </a:solidFill>
              </a:rPr>
              <a:t>энергию путем недопуска в эксплуатацию и опломбированию приборов учета тепловой энергии,</a:t>
            </a:r>
            <a:r>
              <a:rPr lang="ru-RU" altLang="ru-RU" sz="1400" b="1" dirty="0">
                <a:solidFill>
                  <a:schemeClr val="tx1"/>
                </a:solidFill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</a:rPr>
              <a:t>содержит </a:t>
            </a:r>
            <a:r>
              <a:rPr lang="ru-RU" altLang="ru-RU" sz="1400" dirty="0">
                <a:solidFill>
                  <a:schemeClr val="tx1"/>
                </a:solidFill>
              </a:rPr>
              <a:t>в себе признаки нарушения пункта 3 части 1 статьей 10 Закона о защите </a:t>
            </a:r>
            <a:r>
              <a:rPr lang="ru-RU" altLang="ru-RU" sz="1400" dirty="0" smtClean="0">
                <a:solidFill>
                  <a:schemeClr val="tx1"/>
                </a:solidFill>
              </a:rPr>
              <a:t>конкуренции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8849" y="4222346"/>
            <a:ext cx="4104456" cy="792895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Предупреждение Курганского УФАС России № 3 от 30.04.2021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Как поставить галочку в ворде в квадратике разными способами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35" y="4581128"/>
            <a:ext cx="879810" cy="78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965917"/>
            <a:ext cx="2349203" cy="250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748849" y="5198874"/>
            <a:ext cx="4104455" cy="678398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Исполнено в срок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400" dirty="0" smtClean="0"/>
              <a:t>(пункт 4 статьи 14.2 Федерального закона </a:t>
            </a:r>
            <a:r>
              <a:rPr lang="ru-RU" sz="1400" dirty="0"/>
              <a:t>от 26.07.2006 </a:t>
            </a:r>
            <a:r>
              <a:rPr lang="ru-RU" sz="1400" dirty="0" smtClean="0"/>
              <a:t>№ </a:t>
            </a:r>
            <a:r>
              <a:rPr lang="ru-RU" sz="1400" dirty="0"/>
              <a:t>135-ФЗ </a:t>
            </a:r>
            <a:r>
              <a:rPr lang="ru-RU" sz="1400" dirty="0" smtClean="0"/>
              <a:t>«О защите конкуренции»)</a:t>
            </a:r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83582" y="6597352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6</a:t>
            </a:fld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736" y="2895669"/>
            <a:ext cx="8833939" cy="142472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</a:rPr>
              <a:t>В торговой сети осуществлялась продажа имбиря по цене 199 рублей и 399 рублей за килограмм с учетом скидок в размере 79% и 59%. При этом на ценнике присутствовала информация о предшествующей цене — 999 рублей за килограмм. В ходе рассмотрения дела установлено, что по цене 999 рублей имбирь реализовывался в магазинах торговой сети не более трех дней. Продолжительное время его цена составляла от 199 до 499 </a:t>
            </a:r>
            <a:r>
              <a:rPr lang="ru-RU" altLang="ru-RU" sz="1400" dirty="0" smtClean="0">
                <a:solidFill>
                  <a:schemeClr val="tx1"/>
                </a:solidFill>
              </a:rPr>
              <a:t>рублей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2365" y="4758693"/>
            <a:ext cx="6670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Заявленные скидки являются лишь способом привлечения внимания покупателей к товару, который в период введения режима повышенной готовности вызвал ажиотажный спрос у населения, в том числе в связи с публикациями о его эффективности в профилактике и лечении COVID-19</a:t>
            </a:r>
          </a:p>
        </p:txBody>
      </p:sp>
      <p:pic>
        <p:nvPicPr>
          <p:cNvPr id="4100" name="Picture 4" descr="M11 Общий предписывающий знак (прочие предписания) купить в Екатеринбург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06097"/>
            <a:ext cx="1770863" cy="1214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275856" y="3235043"/>
            <a:ext cx="556835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i="1" dirty="0">
                <a:latin typeface="Bodoni" pitchFamily="18" charset="0"/>
              </a:rPr>
              <a:t>https://kurgan.fas.gov.ru/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2322119"/>
            <a:ext cx="2519460" cy="26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1619672" y="1916832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alt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600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7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25517</TotalTime>
  <Words>696</Words>
  <Application>Microsoft Office PowerPoint</Application>
  <PresentationFormat>Экран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Bodoni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Ольга Владимировна Кукарцева</cp:lastModifiedBy>
  <cp:revision>2065</cp:revision>
  <cp:lastPrinted>2017-12-11T09:58:51Z</cp:lastPrinted>
  <dcterms:created xsi:type="dcterms:W3CDTF">2010-09-23T12:59:34Z</dcterms:created>
  <dcterms:modified xsi:type="dcterms:W3CDTF">2021-06-08T08:25:25Z</dcterms:modified>
</cp:coreProperties>
</file>