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18"/>
  </p:notesMasterIdLst>
  <p:sldIdLst>
    <p:sldId id="256" r:id="rId2"/>
    <p:sldId id="325" r:id="rId3"/>
    <p:sldId id="314" r:id="rId4"/>
    <p:sldId id="316" r:id="rId5"/>
    <p:sldId id="315" r:id="rId6"/>
    <p:sldId id="318" r:id="rId7"/>
    <p:sldId id="306" r:id="rId8"/>
    <p:sldId id="319" r:id="rId9"/>
    <p:sldId id="323" r:id="rId10"/>
    <p:sldId id="326" r:id="rId11"/>
    <p:sldId id="324" r:id="rId12"/>
    <p:sldId id="322" r:id="rId13"/>
    <p:sldId id="311" r:id="rId14"/>
    <p:sldId id="320" r:id="rId15"/>
    <p:sldId id="321" r:id="rId16"/>
    <p:sldId id="264"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6DAB"/>
    <a:srgbClr val="FF0066"/>
    <a:srgbClr val="B6C559"/>
    <a:srgbClr val="30EA34"/>
    <a:srgbClr val="7DB268"/>
    <a:srgbClr val="749C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F46D3-56A2-4AFB-B651-147C747573E0}" type="datetimeFigureOut">
              <a:rPr lang="ru-RU" smtClean="0"/>
              <a:pPr/>
              <a:t>10.09.2021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67E86A-B60A-438E-A5E5-A3CE99996770}" type="slidenum">
              <a:rPr lang="ru-RU" smtClean="0"/>
              <a:pPr/>
              <a:t>‹#›</a:t>
            </a:fld>
            <a:endParaRPr lang="ru-RU"/>
          </a:p>
        </p:txBody>
      </p:sp>
    </p:spTree>
    <p:extLst>
      <p:ext uri="{BB962C8B-B14F-4D97-AF65-F5344CB8AC3E}">
        <p14:creationId xmlns:p14="http://schemas.microsoft.com/office/powerpoint/2010/main" val="1135603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fld id="{67863074-CF60-453C-B9DD-AC87A09DCD67}" type="datetimeFigureOut">
              <a:rPr lang="ru-RU" smtClean="0"/>
              <a:pPr>
                <a:defRPr/>
              </a:pPr>
              <a:t>10.09.2021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pPr>
              <a:defRPr/>
            </a:pPr>
            <a:fld id="{4D875806-30C4-44BE-BE1C-1C107D03D47B}"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6A009EF7-7D8B-402C-A893-6EF91159DEF3}" type="datetimeFigureOut">
              <a:rPr lang="ru-RU" smtClean="0"/>
              <a:pPr>
                <a:defRPr/>
              </a:pPr>
              <a:t>10.09.2021</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E91B5568-EA56-4E47-8A75-DCF56C1FB121}"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0D5F24A4-A168-4A20-9750-67B778CB42ED}" type="datetimeFigureOut">
              <a:rPr lang="ru-RU" smtClean="0"/>
              <a:pPr>
                <a:defRPr/>
              </a:pPr>
              <a:t>10.09.2021</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FCBD290B-0384-403E-82CC-91A230A420A1}"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C35360CD-3043-4995-8C01-68D138ED8226}" type="datetimeFigureOut">
              <a:rPr lang="ru-RU" smtClean="0"/>
              <a:pPr>
                <a:defRPr/>
              </a:pPr>
              <a:t>10.09.2021</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470EE741-874A-4028-91D7-3938B983E444}" type="slidenum">
              <a:rPr lang="ru-RU" smtClean="0"/>
              <a:pPr>
                <a:defRPr/>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fld id="{78425107-7B9A-4E07-857F-74537E8FAAC0}" type="datetimeFigureOut">
              <a:rPr lang="ru-RU" smtClean="0"/>
              <a:pPr>
                <a:defRPr/>
              </a:pPr>
              <a:t>10.09.2021</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8DF1BEF9-B2BE-4578-8A0F-4AE28E6D281C}" type="slidenum">
              <a:rPr lang="ru-RU" smtClean="0"/>
              <a:pPr>
                <a:defRPr/>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19B3DD24-F759-4D72-A74C-25602D6ECB5E}" type="datetimeFigureOut">
              <a:rPr lang="ru-RU" smtClean="0"/>
              <a:pPr>
                <a:defRPr/>
              </a:pPr>
              <a:t>10.09.2021</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6E6AB53E-39A4-4B3D-98E6-B5D6247E991F}" type="slidenum">
              <a:rPr lang="ru-RU" smtClean="0"/>
              <a:pPr>
                <a:defRPr/>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84733695-0BD0-41DC-9D75-83053F604CBC}" type="datetimeFigureOut">
              <a:rPr lang="ru-RU" smtClean="0"/>
              <a:pPr>
                <a:defRPr/>
              </a:pPr>
              <a:t>10.09.2021</a:t>
            </a:fld>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A7CECB38-DE66-42A4-A2EB-0DBA7B0BF504}"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fld id="{86C4378E-8163-48EB-83AD-4C020752E820}" type="datetimeFigureOut">
              <a:rPr lang="ru-RU" smtClean="0"/>
              <a:pPr>
                <a:defRPr/>
              </a:pPr>
              <a:t>10.09.2021</a:t>
            </a:fld>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3453FADC-562D-4309-BE9A-3FC52CAB88B4}" type="slidenum">
              <a:rPr lang="ru-RU" smtClean="0"/>
              <a:pPr>
                <a:defRPr/>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fld id="{00A6AF82-2171-4C2B-8CA6-BAE751D41BAB}" type="datetimeFigureOut">
              <a:rPr lang="ru-RU" smtClean="0"/>
              <a:pPr>
                <a:defRPr/>
              </a:pPr>
              <a:t>10.09.2021</a:t>
            </a:fld>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15CCDDB7-84E2-4908-A73B-1F2FDB7C305A}"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pPr>
              <a:defRPr/>
            </a:pPr>
            <a:fld id="{16223BE7-8BD5-4897-883C-4E58735F6CF0}" type="datetimeFigureOut">
              <a:rPr lang="ru-RU" smtClean="0"/>
              <a:pPr>
                <a:defRPr/>
              </a:pPr>
              <a:t>10.09.2021</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BE13496F-1BC3-4777-95C6-B265F116A7D9}"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fld id="{136C1C91-E6E8-48AC-A16D-01DA0E55F24C}" type="datetimeFigureOut">
              <a:rPr lang="ru-RU" smtClean="0"/>
              <a:pPr>
                <a:defRPr/>
              </a:pPr>
              <a:t>10.09.2021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pPr>
              <a:defRPr/>
            </a:pPr>
            <a:fld id="{426799CC-E4E3-4E30-A763-141E80ECFEFD}" type="slidenum">
              <a:rPr lang="ru-RU" smtClean="0"/>
              <a:pPr>
                <a:defRPr/>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156CDBD6-2976-44A7-9C37-32EF90E8974D}" type="datetimeFigureOut">
              <a:rPr lang="ru-RU" smtClean="0"/>
              <a:pPr>
                <a:defRPr/>
              </a:pPr>
              <a:t>10.09.2021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34870BB7-59C1-452A-AB23-9A8B003529F9}"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zakupki.gov.r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323528" y="2348880"/>
            <a:ext cx="8497887" cy="2448272"/>
          </a:xfrm>
        </p:spPr>
        <p:txBody>
          <a:bodyPr>
            <a:normAutofit/>
          </a:bodyPr>
          <a:lstStyle/>
          <a:p>
            <a:pPr algn="ctr"/>
            <a:r>
              <a:rPr lang="ru-RU" sz="2800" dirty="0">
                <a:solidFill>
                  <a:schemeClr val="tx1"/>
                </a:solidFill>
                <a:latin typeface="Times New Roman" panose="02020603050405020304" pitchFamily="18" charset="0"/>
                <a:cs typeface="Times New Roman" panose="02020603050405020304" pitchFamily="18" charset="0"/>
              </a:rPr>
              <a:t>Актуальные вопросы выявления и доказывания картелей на торгах, проводимых в соответствии с законодательством о контрактной системе: судебная практика, «стандарты» доказывания, взаимодействие с правоохранительными органами</a:t>
            </a:r>
            <a:endParaRPr lang="ru-RU" sz="2800" dirty="0" smtClean="0">
              <a:solidFill>
                <a:schemeClr val="tx1"/>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22535"/>
            <a:ext cx="3715122" cy="2082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22535"/>
            <a:ext cx="4876800" cy="2082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644008" y="5877272"/>
            <a:ext cx="4392488" cy="738664"/>
          </a:xfrm>
          <a:prstGeom prst="rect">
            <a:avLst/>
          </a:prstGeom>
          <a:noFill/>
        </p:spPr>
        <p:txBody>
          <a:bodyPr wrap="square" rtlCol="0">
            <a:spAutoFit/>
          </a:bodyPr>
          <a:lstStyle/>
          <a:p>
            <a:pPr algn="ctr"/>
            <a:r>
              <a:rPr lang="ru-RU" sz="1400" b="1" dirty="0">
                <a:latin typeface="Times New Roman" panose="02020603050405020304" pitchFamily="18" charset="0"/>
                <a:cs typeface="Times New Roman" panose="02020603050405020304" pitchFamily="18" charset="0"/>
              </a:rPr>
              <a:t>Докладчик: начальник отдела административного и судебного производства Челябинского УФАС России Долгополова Ксения Андреевна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404664"/>
            <a:ext cx="9144000" cy="6696744"/>
          </a:xfrm>
        </p:spPr>
        <p:txBody>
          <a:bodyPr>
            <a:normAutofit fontScale="47500" lnSpcReduction="20000"/>
          </a:bodyPr>
          <a:lstStyle/>
          <a:p>
            <a:pPr marL="109728" indent="0" algn="just">
              <a:buNone/>
            </a:pPr>
            <a:r>
              <a:rPr lang="ru-RU" sz="2900" dirty="0" smtClean="0">
                <a:latin typeface="Times New Roman" panose="02020603050405020304" pitchFamily="18" charset="0"/>
                <a:cs typeface="Times New Roman" panose="02020603050405020304" pitchFamily="18" charset="0"/>
              </a:rPr>
              <a:t>	Лицо </a:t>
            </a:r>
            <a:r>
              <a:rPr lang="ru-RU" sz="2900" dirty="0">
                <a:latin typeface="Times New Roman" panose="02020603050405020304" pitchFamily="18" charset="0"/>
                <a:cs typeface="Times New Roman" panose="02020603050405020304" pitchFamily="18" charset="0"/>
              </a:rPr>
              <a:t>(группа лиц, определяемая в соответствии с антимонопольным законодательством Российской Федерации), добровольно заявившее в федеральный антимонопольный орган или его территориальный орган о заключении им недопустимого в соответствии с антимонопольным законодательством Российской Федерации соглашения либо об осуществлении недопустимых в соответствии с антимонопольным законодательством Российской Федерации согласованных действий, освобождается от административной ответственности за административные правонарушения, предусмотренные частями 1 - 4, 6 и 7 </a:t>
            </a:r>
            <a:r>
              <a:rPr lang="ru-RU" sz="2900" dirty="0" smtClean="0">
                <a:latin typeface="Times New Roman" panose="02020603050405020304" pitchFamily="18" charset="0"/>
                <a:cs typeface="Times New Roman" panose="02020603050405020304" pitchFamily="18" charset="0"/>
              </a:rPr>
              <a:t>статьи 14.32 КоАП РФ, </a:t>
            </a:r>
            <a:r>
              <a:rPr lang="ru-RU" sz="2900" dirty="0">
                <a:latin typeface="Times New Roman" panose="02020603050405020304" pitchFamily="18" charset="0"/>
                <a:cs typeface="Times New Roman" panose="02020603050405020304" pitchFamily="18" charset="0"/>
              </a:rPr>
              <a:t>при выполнении в совокупности следующих условий:</a:t>
            </a:r>
          </a:p>
          <a:p>
            <a:pPr algn="just"/>
            <a:r>
              <a:rPr lang="ru-RU" sz="2900" dirty="0">
                <a:solidFill>
                  <a:srgbClr val="00B050"/>
                </a:solidFill>
                <a:latin typeface="Times New Roman" panose="02020603050405020304" pitchFamily="18" charset="0"/>
                <a:cs typeface="Times New Roman" panose="02020603050405020304" pitchFamily="18" charset="0"/>
              </a:rPr>
              <a:t>на момент обращения лица с заявлением антимонопольный орган не располагал соответствующими сведениями и документами о совершенном административном правонарушении;</a:t>
            </a:r>
          </a:p>
          <a:p>
            <a:pPr algn="just"/>
            <a:r>
              <a:rPr lang="ru-RU" sz="2900" dirty="0">
                <a:solidFill>
                  <a:srgbClr val="00B050"/>
                </a:solidFill>
                <a:latin typeface="Times New Roman" panose="02020603050405020304" pitchFamily="18" charset="0"/>
                <a:cs typeface="Times New Roman" panose="02020603050405020304" pitchFamily="18" charset="0"/>
              </a:rPr>
              <a:t>лицо отказалось от участия или дальнейшего участия в соглашении либо от осуществления или дальнейшего осуществления согласованных действий;</a:t>
            </a:r>
          </a:p>
          <a:p>
            <a:pPr algn="just"/>
            <a:r>
              <a:rPr lang="ru-RU" sz="2900" dirty="0">
                <a:solidFill>
                  <a:srgbClr val="00B050"/>
                </a:solidFill>
                <a:latin typeface="Times New Roman" panose="02020603050405020304" pitchFamily="18" charset="0"/>
                <a:cs typeface="Times New Roman" panose="02020603050405020304" pitchFamily="18" charset="0"/>
              </a:rPr>
              <a:t>представленные сведения и документы являются достаточными для установления события административного правонарушения.</a:t>
            </a:r>
          </a:p>
          <a:p>
            <a:pPr marL="109728" indent="0" algn="just">
              <a:buNone/>
            </a:pPr>
            <a:r>
              <a:rPr lang="ru-RU" sz="2900" dirty="0" smtClean="0">
                <a:latin typeface="Times New Roman" panose="02020603050405020304" pitchFamily="18" charset="0"/>
                <a:cs typeface="Times New Roman" panose="02020603050405020304" pitchFamily="18" charset="0"/>
              </a:rPr>
              <a:t>	Освобождению </a:t>
            </a:r>
            <a:r>
              <a:rPr lang="ru-RU" sz="2900" dirty="0">
                <a:latin typeface="Times New Roman" panose="02020603050405020304" pitchFamily="18" charset="0"/>
                <a:cs typeface="Times New Roman" panose="02020603050405020304" pitchFamily="18" charset="0"/>
              </a:rPr>
              <a:t>от административной ответственности подлежит лицо, первым выполнившее все условия, предусмотренные </a:t>
            </a:r>
            <a:r>
              <a:rPr lang="ru-RU" sz="2900" dirty="0" smtClean="0">
                <a:latin typeface="Times New Roman" panose="02020603050405020304" pitchFamily="18" charset="0"/>
                <a:cs typeface="Times New Roman" panose="02020603050405020304" pitchFamily="18" charset="0"/>
              </a:rPr>
              <a:t>примечанием к статье 14.32 КоАП РФ.</a:t>
            </a:r>
          </a:p>
          <a:p>
            <a:pPr marL="109728" indent="0" algn="just">
              <a:buNone/>
            </a:pPr>
            <a:r>
              <a:rPr lang="ru-RU" sz="2900" dirty="0" smtClean="0">
                <a:latin typeface="Times New Roman" panose="02020603050405020304" pitchFamily="18" charset="0"/>
                <a:cs typeface="Times New Roman" panose="02020603050405020304" pitchFamily="18" charset="0"/>
              </a:rPr>
              <a:t>	Не </a:t>
            </a:r>
            <a:r>
              <a:rPr lang="ru-RU" sz="2900" dirty="0">
                <a:latin typeface="Times New Roman" panose="02020603050405020304" pitchFamily="18" charset="0"/>
                <a:cs typeface="Times New Roman" panose="02020603050405020304" pitchFamily="18" charset="0"/>
              </a:rPr>
              <a:t>подлежит рассмотрению заявление, поданное одновременно от имени нескольких лиц, заключивших недопустимое в соответствии с антимонопольным законодательством Российской Федерации соглашение или осуществлявших недопустимые в соответствии с антимонопольным законодательством Российской Федерации согласованные действия.</a:t>
            </a:r>
          </a:p>
          <a:p>
            <a:pPr marL="109728" indent="0" algn="just">
              <a:buNone/>
            </a:pPr>
            <a:r>
              <a:rPr lang="ru-RU" sz="2900" dirty="0" smtClean="0">
                <a:latin typeface="Times New Roman" panose="02020603050405020304" pitchFamily="18" charset="0"/>
                <a:cs typeface="Times New Roman" panose="02020603050405020304" pitchFamily="18" charset="0"/>
              </a:rPr>
              <a:t>	При поступлении в антимонопольный орган заявления, поданного в соответствии с примечанием к статье 14.32 КоАП РФ, заявителю предоставляется талон-уведомление, на заявлении проставляется гриф «Для служебного пользования», в случае, если заявление подавно в ходе рассмотрения дела о нарушении антимонопольного законодательства, то такое заявление помещается в отдельный том с грифом «Для служебного пользования». </a:t>
            </a:r>
          </a:p>
          <a:p>
            <a:pPr marL="109728" indent="0" algn="just">
              <a:buNone/>
            </a:pPr>
            <a:endParaRPr lang="ru-RU" sz="3300" dirty="0" smtClean="0">
              <a:solidFill>
                <a:srgbClr val="FF0000"/>
              </a:solidFill>
              <a:latin typeface="Times New Roman" panose="02020603050405020304" pitchFamily="18" charset="0"/>
              <a:cs typeface="Times New Roman" panose="02020603050405020304" pitchFamily="18" charset="0"/>
            </a:endParaRPr>
          </a:p>
          <a:p>
            <a:pPr marL="109728" indent="0" algn="just">
              <a:buNone/>
            </a:pPr>
            <a:r>
              <a:rPr lang="ru-RU" sz="3300" dirty="0">
                <a:solidFill>
                  <a:srgbClr val="FF0000"/>
                </a:solidFill>
                <a:latin typeface="Times New Roman" panose="02020603050405020304" pitchFamily="18" charset="0"/>
                <a:cs typeface="Times New Roman" panose="02020603050405020304" pitchFamily="18" charset="0"/>
              </a:rPr>
              <a:t>	</a:t>
            </a:r>
            <a:r>
              <a:rPr lang="ru-RU" sz="3300" dirty="0" smtClean="0">
                <a:solidFill>
                  <a:srgbClr val="FF0000"/>
                </a:solidFill>
                <a:latin typeface="Times New Roman" panose="02020603050405020304" pitchFamily="18" charset="0"/>
                <a:cs typeface="Times New Roman" panose="02020603050405020304" pitchFamily="18" charset="0"/>
              </a:rPr>
              <a:t>В 2020 году Челябинским УФАС России рассмотрено 4 дела по пункту 2 части 1 статьи 11 ФЗ № 135, по 1 делу подано ходатайство, в 2021 году 6 дел – подано ходатайство по 3 делам.</a:t>
            </a:r>
          </a:p>
          <a:p>
            <a:pPr marL="109728" indent="0" algn="just">
              <a:buNone/>
            </a:pPr>
            <a:r>
              <a:rPr lang="ru-RU" sz="2600" dirty="0">
                <a:solidFill>
                  <a:srgbClr val="FF0000"/>
                </a:solidFill>
                <a:latin typeface="Times New Roman" panose="02020603050405020304" pitchFamily="18" charset="0"/>
                <a:cs typeface="Times New Roman" panose="02020603050405020304" pitchFamily="18" charset="0"/>
              </a:rPr>
              <a:t>	</a:t>
            </a:r>
            <a:r>
              <a:rPr lang="ru-RU" sz="2600" dirty="0" smtClean="0">
                <a:solidFill>
                  <a:srgbClr val="FF0000"/>
                </a:solidFill>
                <a:latin typeface="Times New Roman" panose="02020603050405020304" pitchFamily="18" charset="0"/>
                <a:cs typeface="Times New Roman" panose="02020603050405020304" pitchFamily="18" charset="0"/>
              </a:rPr>
              <a:t>														</a:t>
            </a:r>
            <a:endParaRPr lang="ru-RU" sz="2600" dirty="0">
              <a:solidFill>
                <a:srgbClr val="FF0000"/>
              </a:solidFill>
              <a:latin typeface="Times New Roman" panose="02020603050405020304" pitchFamily="18" charset="0"/>
              <a:cs typeface="Times New Roman" panose="02020603050405020304" pitchFamily="18" charset="0"/>
            </a:endParaRPr>
          </a:p>
          <a:p>
            <a:endParaRPr lang="ru-RU" dirty="0"/>
          </a:p>
        </p:txBody>
      </p:sp>
      <p:sp>
        <p:nvSpPr>
          <p:cNvPr id="3" name="Заголовок 2"/>
          <p:cNvSpPr>
            <a:spLocks noGrp="1"/>
          </p:cNvSpPr>
          <p:nvPr>
            <p:ph type="title"/>
          </p:nvPr>
        </p:nvSpPr>
        <p:spPr>
          <a:xfrm>
            <a:off x="467544" y="0"/>
            <a:ext cx="8229600" cy="418058"/>
          </a:xfrm>
        </p:spPr>
        <p:txBody>
          <a:bodyPr>
            <a:normAutofit/>
          </a:bodyPr>
          <a:lstStyle/>
          <a:p>
            <a:pPr algn="ctr"/>
            <a:r>
              <a:rPr lang="ru-RU" sz="1800" dirty="0" smtClean="0">
                <a:latin typeface="Times New Roman" panose="02020603050405020304" pitchFamily="18" charset="0"/>
                <a:cs typeface="Times New Roman" panose="02020603050405020304" pitchFamily="18" charset="0"/>
              </a:rPr>
              <a:t>Примечание к статье 14.32 КоАП РФ</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2153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116632"/>
            <a:ext cx="8784976" cy="523220"/>
          </a:xfrm>
          <a:prstGeom prst="rect">
            <a:avLst/>
          </a:prstGeom>
        </p:spPr>
        <p:txBody>
          <a:bodyPr wrap="square">
            <a:spAutoFit/>
          </a:bodyPr>
          <a:lstStyle/>
          <a:p>
            <a:pPr algn="ctr"/>
            <a:r>
              <a:rPr lang="ru-RU" sz="1400" b="1" u="sng" dirty="0" smtClean="0">
                <a:solidFill>
                  <a:srgbClr val="FF0000"/>
                </a:solidFill>
                <a:latin typeface="Times New Roman" panose="02020603050405020304" pitchFamily="18" charset="0"/>
                <a:cs typeface="Times New Roman" panose="02020603050405020304" pitchFamily="18" charset="0"/>
              </a:rPr>
              <a:t>В большинстве случаев картели сопровождаются нарушениями антимонопольного законодательства со стороны заказчика и (или) органа власти, органа </a:t>
            </a:r>
            <a:r>
              <a:rPr lang="ru-RU" sz="1400" b="1" u="sng" dirty="0" err="1" smtClean="0">
                <a:solidFill>
                  <a:srgbClr val="FF0000"/>
                </a:solidFill>
                <a:latin typeface="Times New Roman" panose="02020603050405020304" pitchFamily="18" charset="0"/>
                <a:cs typeface="Times New Roman" panose="02020603050405020304" pitchFamily="18" charset="0"/>
              </a:rPr>
              <a:t>местого</a:t>
            </a:r>
            <a:r>
              <a:rPr lang="ru-RU" sz="1400" b="1" u="sng" dirty="0" smtClean="0">
                <a:solidFill>
                  <a:srgbClr val="FF0000"/>
                </a:solidFill>
                <a:latin typeface="Times New Roman" panose="02020603050405020304" pitchFamily="18" charset="0"/>
                <a:cs typeface="Times New Roman" panose="02020603050405020304" pitchFamily="18" charset="0"/>
              </a:rPr>
              <a:t> самоуправления :</a:t>
            </a:r>
            <a:endParaRPr lang="ru-RU" sz="1400" b="1" u="sng" dirty="0">
              <a:solidFill>
                <a:srgbClr val="FF0000"/>
              </a:solidFill>
              <a:latin typeface="Times New Roman" panose="02020603050405020304" pitchFamily="18" charset="0"/>
              <a:cs typeface="Times New Roman" panose="02020603050405020304" pitchFamily="18"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487850"/>
            <a:ext cx="536575" cy="378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Прямоугольник 7"/>
          <p:cNvSpPr/>
          <p:nvPr/>
        </p:nvSpPr>
        <p:spPr>
          <a:xfrm>
            <a:off x="163444" y="979894"/>
            <a:ext cx="3544459" cy="360040"/>
          </a:xfrm>
          <a:prstGeom prst="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latin typeface="Times New Roman" panose="02020603050405020304" pitchFamily="18" charset="0"/>
                <a:cs typeface="Times New Roman" panose="02020603050405020304" pitchFamily="18" charset="0"/>
              </a:rPr>
              <a:t>Односторонние</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3995936" y="979894"/>
            <a:ext cx="5040560" cy="620379"/>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latin typeface="Times New Roman" panose="02020603050405020304" pitchFamily="18" charset="0"/>
                <a:cs typeface="Times New Roman" panose="02020603050405020304" pitchFamily="18" charset="0"/>
              </a:rPr>
              <a:t>Двусторонние или многосторонние – антиконкурентные соглашения</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396" y="1412776"/>
            <a:ext cx="3862554" cy="4185761"/>
          </a:xfrm>
          <a:prstGeom prst="rect">
            <a:avLst/>
          </a:prstGeom>
          <a:noFill/>
        </p:spPr>
        <p:txBody>
          <a:bodyPr wrap="square" rtlCol="0">
            <a:spAutoFit/>
          </a:bodyPr>
          <a:lstStyle/>
          <a:p>
            <a:pPr algn="just"/>
            <a:r>
              <a:rPr lang="ru-RU" sz="1400" dirty="0" smtClean="0">
                <a:latin typeface="Times New Roman" panose="02020603050405020304" pitchFamily="18" charset="0"/>
                <a:cs typeface="Times New Roman" panose="02020603050405020304" pitchFamily="18" charset="0"/>
              </a:rPr>
              <a:t>Нарушение </a:t>
            </a:r>
            <a:r>
              <a:rPr lang="ru-RU" sz="1400" b="1" dirty="0" smtClean="0">
                <a:solidFill>
                  <a:srgbClr val="FF0000"/>
                </a:solidFill>
                <a:latin typeface="Times New Roman" panose="02020603050405020304" pitchFamily="18" charset="0"/>
                <a:cs typeface="Times New Roman" panose="02020603050405020304" pitchFamily="18" charset="0"/>
              </a:rPr>
              <a:t>статьи 17 ФЗ № 135</a:t>
            </a:r>
            <a:r>
              <a:rPr lang="ru-RU" sz="1400" dirty="0" smtClean="0">
                <a:latin typeface="Times New Roman" panose="02020603050405020304" pitchFamily="18" charset="0"/>
                <a:cs typeface="Times New Roman" panose="02020603050405020304" pitchFamily="18" charset="0"/>
              </a:rPr>
              <a:t>, в частности </a:t>
            </a:r>
            <a:r>
              <a:rPr lang="ru-RU" sz="1400" dirty="0">
                <a:latin typeface="Times New Roman" panose="02020603050405020304" pitchFamily="18" charset="0"/>
                <a:cs typeface="Times New Roman" panose="02020603050405020304" pitchFamily="18" charset="0"/>
              </a:rPr>
              <a:t>порядка проведения торгов, в том числе: </a:t>
            </a:r>
          </a:p>
          <a:p>
            <a:pPr algn="just"/>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создание преимущественных условий участия  (например в результате подготовки описания объекта закупки под «одного», сокрытия необходимой для принятия решения об участии в торгах информации, нереальных условий исполнения контракта и последующего  отсутствия контроля за исполнением таких обязательств</a:t>
            </a:r>
            <a:r>
              <a:rPr lang="ru-RU" sz="1400" dirty="0" smtClean="0">
                <a:latin typeface="Times New Roman" panose="02020603050405020304" pitchFamily="18" charset="0"/>
                <a:cs typeface="Times New Roman" panose="02020603050405020304" pitchFamily="18" charset="0"/>
              </a:rPr>
              <a:t>) (пункт 2 части 1 статьи 17 ФЗ № 135);</a:t>
            </a:r>
            <a:endParaRPr lang="ru-RU" sz="1400" dirty="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нарушение порядка определения победителя, допуск участника в нарушение правил </a:t>
            </a:r>
            <a:r>
              <a:rPr lang="ru-RU" sz="1400" dirty="0" smtClean="0">
                <a:latin typeface="Times New Roman" panose="02020603050405020304" pitchFamily="18" charset="0"/>
                <a:cs typeface="Times New Roman" panose="02020603050405020304" pitchFamily="18" charset="0"/>
              </a:rPr>
              <a:t>торгов (пункт 3 части 1 статьи 17 ФЗ № 135);</a:t>
            </a:r>
            <a:endParaRPr lang="ru-RU" sz="1400" dirty="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 участие </a:t>
            </a:r>
            <a:r>
              <a:rPr lang="ru-RU" sz="1400" dirty="0">
                <a:latin typeface="Times New Roman" panose="02020603050405020304" pitchFamily="18" charset="0"/>
                <a:cs typeface="Times New Roman" panose="02020603050405020304" pitchFamily="18" charset="0"/>
              </a:rPr>
              <a:t>в торгах работника </a:t>
            </a:r>
            <a:r>
              <a:rPr lang="ru-RU" sz="1400" dirty="0" smtClean="0">
                <a:latin typeface="Times New Roman" panose="02020603050405020304" pitchFamily="18" charset="0"/>
                <a:cs typeface="Times New Roman" panose="02020603050405020304" pitchFamily="18" charset="0"/>
              </a:rPr>
              <a:t>заказчика (пункт 4 части 1 статьи 17 ФЗ № 135);</a:t>
            </a:r>
            <a:endParaRPr lang="ru-RU" sz="1400" dirty="0">
              <a:latin typeface="Times New Roman" panose="02020603050405020304" pitchFamily="18" charset="0"/>
              <a:cs typeface="Times New Roman" panose="02020603050405020304" pitchFamily="18" charset="0"/>
            </a:endParaRPr>
          </a:p>
          <a:p>
            <a:pPr algn="just"/>
            <a:r>
              <a:rPr lang="ru-RU" sz="1400" dirty="0" smtClean="0">
                <a:latin typeface="Times New Roman" panose="02020603050405020304" pitchFamily="18" charset="0"/>
                <a:cs typeface="Times New Roman" panose="02020603050405020304" pitchFamily="18" charset="0"/>
              </a:rPr>
              <a:t>- формирование </a:t>
            </a:r>
            <a:r>
              <a:rPr lang="ru-RU" sz="1400" dirty="0">
                <a:latin typeface="Times New Roman" panose="02020603050405020304" pitchFamily="18" charset="0"/>
                <a:cs typeface="Times New Roman" panose="02020603050405020304" pitchFamily="18" charset="0"/>
              </a:rPr>
              <a:t>лота без учета функциональной и технологической связи товаров, работ, </a:t>
            </a:r>
            <a:r>
              <a:rPr lang="ru-RU" sz="1400" dirty="0" smtClean="0">
                <a:latin typeface="Times New Roman" panose="02020603050405020304" pitchFamily="18" charset="0"/>
                <a:cs typeface="Times New Roman" panose="02020603050405020304" pitchFamily="18" charset="0"/>
              </a:rPr>
              <a:t>услуг (часть 3 статьи 17 ФЗ № 135).</a:t>
            </a:r>
            <a:endParaRPr lang="ru-RU" sz="14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3983814" y="1674575"/>
            <a:ext cx="5040560" cy="4832092"/>
          </a:xfrm>
          <a:prstGeom prst="rect">
            <a:avLst/>
          </a:prstGeom>
          <a:noFill/>
        </p:spPr>
        <p:txBody>
          <a:bodyPr wrap="square" rtlCol="0">
            <a:spAutoFit/>
          </a:bodyPr>
          <a:lstStyle/>
          <a:p>
            <a:pPr algn="just"/>
            <a:r>
              <a:rPr lang="ru-RU" sz="1400" b="1" dirty="0" smtClean="0">
                <a:solidFill>
                  <a:srgbClr val="FF0000"/>
                </a:solidFill>
                <a:latin typeface="Times New Roman" panose="02020603050405020304" pitchFamily="18" charset="0"/>
                <a:cs typeface="Times New Roman" panose="02020603050405020304" pitchFamily="18" charset="0"/>
              </a:rPr>
              <a:t>Статья 16 ФЗ № 135: </a:t>
            </a:r>
            <a:r>
              <a:rPr lang="ru-RU" sz="1400" dirty="0" smtClean="0">
                <a:latin typeface="Times New Roman" panose="02020603050405020304" pitchFamily="18" charset="0"/>
                <a:cs typeface="Times New Roman" panose="02020603050405020304" pitchFamily="18" charset="0"/>
              </a:rPr>
              <a:t>Запрещены соглашения между ФОИВ, ОИВ субъекта РФ, ОМСУ и осуществляющими их функции органами или организациями, государственными внебюджетными фондами, ЦБ РФ или между ними и хоз. субъектами, если такие соглашения приводят к недопущению, устранению конкуренции, в частности</a:t>
            </a:r>
            <a:r>
              <a:rPr lang="ru-RU" sz="1400" dirty="0">
                <a:solidFill>
                  <a:srgbClr val="FF0000"/>
                </a:solidFill>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к ограничению доступа на товарный рынок, выхода из товарного рынка или устранению с него хозяйствующих </a:t>
            </a:r>
            <a:r>
              <a:rPr lang="ru-RU" sz="1400" dirty="0" smtClean="0">
                <a:latin typeface="Times New Roman" panose="02020603050405020304" pitchFamily="18" charset="0"/>
                <a:cs typeface="Times New Roman" panose="02020603050405020304" pitchFamily="18" charset="0"/>
              </a:rPr>
              <a:t>субъектов</a:t>
            </a:r>
            <a:r>
              <a:rPr lang="ru-RU" sz="1400" dirty="0" smtClean="0">
                <a:solidFill>
                  <a:srgbClr val="FF0000"/>
                </a:solidFill>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(пункт 4 статьи 16 ФЗ № 135).</a:t>
            </a:r>
          </a:p>
          <a:p>
            <a:pPr algn="just"/>
            <a:r>
              <a:rPr lang="ru-RU" sz="1400" b="1" dirty="0" smtClean="0">
                <a:solidFill>
                  <a:srgbClr val="FF0000"/>
                </a:solidFill>
                <a:latin typeface="Times New Roman" panose="02020603050405020304" pitchFamily="18" charset="0"/>
                <a:cs typeface="Times New Roman" panose="02020603050405020304" pitchFamily="18" charset="0"/>
              </a:rPr>
              <a:t>Пункт 1 части 1 статьи 17 ФЗ № 135</a:t>
            </a:r>
            <a:r>
              <a:rPr lang="ru-RU" sz="1400" b="1" dirty="0">
                <a:solidFill>
                  <a:srgbClr val="FF0000"/>
                </a:solidFill>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Координация организаторами торгов, запроса котировок, запроса предложений или заказчиками деятельности их участников, а также заключение соглашений между организаторами торгов и (или) заказчиками с участниками этих торгов, если такие соглашения имеют своей целью либо приводят или могут привести к ограничению конкуренции и (или) созданию преимущественных условий для каких-либо участников, если иное не предусмотрено законодательством Российской </a:t>
            </a:r>
            <a:r>
              <a:rPr lang="ru-RU" sz="1400" dirty="0" smtClean="0">
                <a:latin typeface="Times New Roman" panose="02020603050405020304" pitchFamily="18" charset="0"/>
                <a:cs typeface="Times New Roman" panose="02020603050405020304" pitchFamily="18" charset="0"/>
              </a:rPr>
              <a:t>Федерации.</a:t>
            </a:r>
          </a:p>
          <a:p>
            <a:pPr algn="just"/>
            <a:endParaRPr lang="ru-RU" sz="1400" dirty="0">
              <a:latin typeface="Times New Roman" panose="02020603050405020304" pitchFamily="18" charset="0"/>
              <a:cs typeface="Times New Roman" panose="02020603050405020304" pitchFamily="18" charset="0"/>
            </a:endParaRPr>
          </a:p>
          <a:p>
            <a:pPr algn="just"/>
            <a:endParaRPr lang="ru-RU" sz="1400" b="1" dirty="0">
              <a:solidFill>
                <a:srgbClr val="FF0000"/>
              </a:solidFill>
              <a:latin typeface="Times New Roman" panose="02020603050405020304" pitchFamily="18" charset="0"/>
              <a:cs typeface="Times New Roman" panose="02020603050405020304" pitchFamily="18" charset="0"/>
            </a:endParaRPr>
          </a:p>
          <a:p>
            <a:endParaRPr lang="ru-RU" sz="1400" b="1" dirty="0">
              <a:solidFill>
                <a:srgbClr val="FF0000"/>
              </a:solidFill>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87850"/>
            <a:ext cx="608947" cy="40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22502" y="5805264"/>
            <a:ext cx="3961311" cy="9244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u="sng" dirty="0" smtClean="0">
                <a:solidFill>
                  <a:srgbClr val="FF0000"/>
                </a:solidFill>
                <a:latin typeface="Times New Roman" panose="02020603050405020304" pitchFamily="18" charset="0"/>
                <a:cs typeface="Times New Roman" panose="02020603050405020304" pitchFamily="18" charset="0"/>
              </a:rPr>
              <a:t>Субъекты контроля </a:t>
            </a:r>
            <a:r>
              <a:rPr lang="ru-RU" sz="1400" dirty="0" smtClean="0">
                <a:solidFill>
                  <a:schemeClr val="tx1"/>
                </a:solidFill>
                <a:latin typeface="Times New Roman" panose="02020603050405020304" pitchFamily="18" charset="0"/>
                <a:cs typeface="Times New Roman" panose="02020603050405020304" pitchFamily="18" charset="0"/>
              </a:rPr>
              <a:t>– государственный или муниципальный заказчик, заказчик, организатор торгов.</a:t>
            </a:r>
            <a:r>
              <a:rPr lang="ru-RU" sz="1400" dirty="0" smtClean="0">
                <a:latin typeface="Times New Roman" panose="02020603050405020304" pitchFamily="18" charset="0"/>
                <a:cs typeface="Times New Roman" panose="02020603050405020304" pitchFamily="18" charset="0"/>
              </a:rPr>
              <a:t>Суб</a:t>
            </a:r>
            <a:endParaRPr lang="ru-RU" sz="1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278524" y="5805263"/>
            <a:ext cx="4740406" cy="9244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u="sng" dirty="0" smtClean="0">
                <a:solidFill>
                  <a:srgbClr val="FF0000"/>
                </a:solidFill>
                <a:latin typeface="Times New Roman" panose="02020603050405020304" pitchFamily="18" charset="0"/>
                <a:cs typeface="Times New Roman" panose="02020603050405020304" pitchFamily="18" charset="0"/>
              </a:rPr>
              <a:t>Субъекты контроля:</a:t>
            </a:r>
            <a:r>
              <a:rPr lang="ru-RU" sz="1400" dirty="0" smtClean="0">
                <a:solidFill>
                  <a:schemeClr val="tx1"/>
                </a:solidFill>
                <a:latin typeface="Times New Roman" panose="02020603050405020304" pitchFamily="18" charset="0"/>
                <a:cs typeface="Times New Roman" panose="02020603050405020304" pitchFamily="18" charset="0"/>
              </a:rPr>
              <a:t> государственный </a:t>
            </a:r>
            <a:r>
              <a:rPr lang="ru-RU" sz="1400" dirty="0">
                <a:solidFill>
                  <a:schemeClr val="tx1"/>
                </a:solidFill>
                <a:latin typeface="Times New Roman" panose="02020603050405020304" pitchFamily="18" charset="0"/>
                <a:cs typeface="Times New Roman" panose="02020603050405020304" pitchFamily="18" charset="0"/>
              </a:rPr>
              <a:t>или муниципальный заказчик, заказчик, организатор </a:t>
            </a:r>
            <a:r>
              <a:rPr lang="ru-RU" sz="1400" dirty="0" smtClean="0">
                <a:solidFill>
                  <a:schemeClr val="tx1"/>
                </a:solidFill>
                <a:latin typeface="Times New Roman" panose="02020603050405020304" pitchFamily="18" charset="0"/>
                <a:cs typeface="Times New Roman" panose="02020603050405020304" pitchFamily="18" charset="0"/>
              </a:rPr>
              <a:t>торгов, хозяйствующие субъекты, и лица, поименованные в статье 16 ФЗ № 135 от 26.07.2006</a:t>
            </a:r>
            <a:endParaRPr lang="ru-RU"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673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19431"/>
            <a:ext cx="8229600" cy="562074"/>
          </a:xfrm>
        </p:spPr>
        <p:txBody>
          <a:bodyPr>
            <a:normAutofit fontScale="90000"/>
          </a:bodyPr>
          <a:lstStyle/>
          <a:p>
            <a:pPr algn="ctr"/>
            <a:r>
              <a:rPr lang="ru-RU" sz="1800" dirty="0" smtClean="0">
                <a:effectLst/>
                <a:latin typeface="Times New Roman" panose="02020603050405020304" pitchFamily="18" charset="0"/>
                <a:cs typeface="Times New Roman" panose="02020603050405020304" pitchFamily="18" charset="0"/>
              </a:rPr>
              <a:t/>
            </a:r>
            <a:br>
              <a:rPr lang="ru-RU" sz="1800" dirty="0" smtClean="0">
                <a:effectLst/>
                <a:latin typeface="Times New Roman" panose="02020603050405020304" pitchFamily="18" charset="0"/>
                <a:cs typeface="Times New Roman" panose="02020603050405020304" pitchFamily="18" charset="0"/>
              </a:rPr>
            </a:br>
            <a:r>
              <a:rPr lang="ru-RU" sz="1800" dirty="0" smtClean="0">
                <a:effectLst/>
                <a:latin typeface="Times New Roman" panose="02020603050405020304" pitchFamily="18" charset="0"/>
                <a:cs typeface="Times New Roman" panose="02020603050405020304" pitchFamily="18" charset="0"/>
              </a:rPr>
              <a:t>Примеры судебных дел</a:t>
            </a:r>
            <a:endParaRPr lang="ru-RU" sz="1800" dirty="0">
              <a:effectLst/>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294895756"/>
              </p:ext>
            </p:extLst>
          </p:nvPr>
        </p:nvGraphicFramePr>
        <p:xfrm>
          <a:off x="0" y="620688"/>
          <a:ext cx="9144000" cy="6316673"/>
        </p:xfrm>
        <a:graphic>
          <a:graphicData uri="http://schemas.openxmlformats.org/drawingml/2006/table">
            <a:tbl>
              <a:tblPr firstRow="1" bandRow="1">
                <a:tableStyleId>{5C22544A-7EE6-4342-B048-85BDC9FD1C3A}</a:tableStyleId>
              </a:tblPr>
              <a:tblGrid>
                <a:gridCol w="1331640"/>
                <a:gridCol w="7812360"/>
              </a:tblGrid>
              <a:tr h="845513">
                <a:tc>
                  <a:txBody>
                    <a:bodyPr/>
                    <a:lstStyle/>
                    <a:p>
                      <a:pPr algn="ctr"/>
                      <a:r>
                        <a:rPr lang="ru-RU" sz="1600" b="1" dirty="0" smtClean="0">
                          <a:solidFill>
                            <a:schemeClr val="tx1"/>
                          </a:solidFill>
                          <a:latin typeface="Times New Roman" panose="02020603050405020304" pitchFamily="18" charset="0"/>
                          <a:cs typeface="Times New Roman" panose="02020603050405020304" pitchFamily="18" charset="0"/>
                        </a:rPr>
                        <a:t>Номер судебного</a:t>
                      </a:r>
                      <a:r>
                        <a:rPr lang="ru-RU" sz="1600" b="1" baseline="0" dirty="0" smtClean="0">
                          <a:solidFill>
                            <a:schemeClr val="tx1"/>
                          </a:solidFill>
                          <a:latin typeface="Times New Roman" panose="02020603050405020304" pitchFamily="18" charset="0"/>
                          <a:cs typeface="Times New Roman" panose="02020603050405020304" pitchFamily="18" charset="0"/>
                        </a:rPr>
                        <a:t> дела</a:t>
                      </a:r>
                      <a:endParaRPr lang="ru-RU" sz="16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sz="1600" b="1" dirty="0" smtClean="0">
                          <a:solidFill>
                            <a:schemeClr val="tx1"/>
                          </a:solidFill>
                          <a:latin typeface="Times New Roman" panose="02020603050405020304" pitchFamily="18" charset="0"/>
                          <a:cs typeface="Times New Roman" panose="02020603050405020304" pitchFamily="18" charset="0"/>
                        </a:rPr>
                        <a:t>Суть дела</a:t>
                      </a:r>
                      <a:endParaRPr lang="ru-RU" sz="1600" b="1" dirty="0">
                        <a:solidFill>
                          <a:schemeClr val="tx1"/>
                        </a:solidFill>
                        <a:latin typeface="Times New Roman" panose="02020603050405020304" pitchFamily="18" charset="0"/>
                        <a:cs typeface="Times New Roman" panose="02020603050405020304" pitchFamily="18" charset="0"/>
                      </a:endParaRPr>
                    </a:p>
                  </a:txBody>
                  <a:tcPr/>
                </a:tc>
              </a:tr>
              <a:tr h="5203159">
                <a:tc>
                  <a:txBody>
                    <a:bodyPr/>
                    <a:lstStyle/>
                    <a:p>
                      <a:r>
                        <a:rPr lang="ru-RU" sz="1400" dirty="0" smtClean="0">
                          <a:latin typeface="Times New Roman" panose="02020603050405020304" pitchFamily="18" charset="0"/>
                          <a:cs typeface="Times New Roman" panose="02020603050405020304" pitchFamily="18" charset="0"/>
                        </a:rPr>
                        <a:t>А76-17733/2020</a:t>
                      </a:r>
                    </a:p>
                    <a:p>
                      <a:r>
                        <a:rPr lang="ru-RU" sz="1400" dirty="0" smtClean="0">
                          <a:latin typeface="Times New Roman" panose="02020603050405020304" pitchFamily="18" charset="0"/>
                          <a:cs typeface="Times New Roman" panose="02020603050405020304" pitchFamily="18" charset="0"/>
                        </a:rPr>
                        <a:t>(статьи 11,16</a:t>
                      </a:r>
                      <a:r>
                        <a:rPr lang="ru-RU" sz="1400" baseline="0" dirty="0" smtClean="0">
                          <a:latin typeface="Times New Roman" panose="02020603050405020304" pitchFamily="18" charset="0"/>
                          <a:cs typeface="Times New Roman" panose="02020603050405020304" pitchFamily="18" charset="0"/>
                        </a:rPr>
                        <a:t> Закона о защите конкуренции)</a:t>
                      </a:r>
                      <a:endParaRPr lang="ru-RU" sz="1400" dirty="0" smtClean="0">
                        <a:latin typeface="Times New Roman" panose="02020603050405020304" pitchFamily="18" charset="0"/>
                        <a:cs typeface="Times New Roman" panose="02020603050405020304" pitchFamily="18" charset="0"/>
                      </a:endParaRPr>
                    </a:p>
                  </a:txBody>
                  <a:tcPr/>
                </a:tc>
                <a:tc>
                  <a:txBody>
                    <a:bodyPr/>
                    <a:lstStyle/>
                    <a:p>
                      <a:pPr algn="just"/>
                      <a:r>
                        <a:rPr lang="ru-RU" sz="1300" dirty="0" smtClean="0">
                          <a:latin typeface="Times New Roman" panose="02020603050405020304" pitchFamily="18" charset="0"/>
                          <a:cs typeface="Times New Roman" panose="02020603050405020304" pitchFamily="18" charset="0"/>
                        </a:rPr>
                        <a:t>Наличие</a:t>
                      </a:r>
                      <a:r>
                        <a:rPr lang="ru-RU" sz="1300" baseline="0" dirty="0" smtClean="0">
                          <a:latin typeface="Times New Roman" panose="02020603050405020304" pitchFamily="18" charset="0"/>
                          <a:cs typeface="Times New Roman" panose="02020603050405020304" pitchFamily="18" charset="0"/>
                        </a:rPr>
                        <a:t> 2-х антиконкурентных соглашений при проведении аукциона по приобретению квартир путем долевого участия в строительстве для переселения граждан из ветхоаварийного жилья: </a:t>
                      </a:r>
                    </a:p>
                    <a:p>
                      <a:pPr algn="just"/>
                      <a:r>
                        <a:rPr lang="ru-RU" sz="1300" baseline="0" dirty="0" smtClean="0">
                          <a:latin typeface="Times New Roman" panose="02020603050405020304" pitchFamily="18" charset="0"/>
                          <a:cs typeface="Times New Roman" panose="02020603050405020304" pitchFamily="18" charset="0"/>
                        </a:rPr>
                        <a:t>1 соглашение - между учреждением (заказчик), органом местного самоуправления (администрация города) и подрядчиком (нарушение п. 4 ст. 16 Закона о защите конкуренции);</a:t>
                      </a:r>
                    </a:p>
                    <a:p>
                      <a:pPr algn="just"/>
                      <a:r>
                        <a:rPr lang="ru-RU" sz="1300" baseline="0" dirty="0" smtClean="0">
                          <a:latin typeface="Times New Roman" panose="02020603050405020304" pitchFamily="18" charset="0"/>
                          <a:cs typeface="Times New Roman" panose="02020603050405020304" pitchFamily="18" charset="0"/>
                        </a:rPr>
                        <a:t>2 соглашение – между участниками торгов (п. 2 ч. 1 ст. 11 Закона о защите конкуренции.</a:t>
                      </a:r>
                    </a:p>
                    <a:p>
                      <a:pPr algn="just"/>
                      <a:r>
                        <a:rPr lang="ru-RU" sz="1300" baseline="0" dirty="0" smtClean="0">
                          <a:latin typeface="Times New Roman" panose="02020603050405020304" pitchFamily="18" charset="0"/>
                          <a:cs typeface="Times New Roman" panose="02020603050405020304" pitchFamily="18" charset="0"/>
                        </a:rPr>
                        <a:t>Доход более 60 млн. рублей.</a:t>
                      </a:r>
                    </a:p>
                    <a:p>
                      <a:pPr algn="just"/>
                      <a:r>
                        <a:rPr lang="ru-RU" sz="1300" baseline="0" dirty="0" smtClean="0">
                          <a:latin typeface="Times New Roman" panose="02020603050405020304" pitchFamily="18" charset="0"/>
                          <a:cs typeface="Times New Roman" panose="02020603050405020304" pitchFamily="18" charset="0"/>
                        </a:rPr>
                        <a:t>Материалы направлены в правоохранительные органы.</a:t>
                      </a:r>
                    </a:p>
                    <a:p>
                      <a:pPr algn="just"/>
                      <a:r>
                        <a:rPr lang="ru-RU" sz="1300" baseline="0" dirty="0" smtClean="0">
                          <a:latin typeface="Times New Roman" panose="02020603050405020304" pitchFamily="18" charset="0"/>
                          <a:cs typeface="Times New Roman" panose="02020603050405020304" pitchFamily="18" charset="0"/>
                        </a:rPr>
                        <a:t>Должностные лица привлечены к административной ответственности по части 7 статьи 14.32 КоАП РФ (штраф 20 000 рублей на каждого), юридическое лицо (участник картеля) привлечено к административной ответственности по части 1 статьи 14.32 КоАП РФ  (штраф 1,2 млн. рублей).</a:t>
                      </a:r>
                    </a:p>
                    <a:p>
                      <a:pPr algn="just"/>
                      <a:r>
                        <a:rPr lang="ru-RU" sz="1300" baseline="0" dirty="0" smtClean="0">
                          <a:latin typeface="Times New Roman" panose="02020603050405020304" pitchFamily="18" charset="0"/>
                          <a:cs typeface="Times New Roman" panose="02020603050405020304" pitchFamily="18" charset="0"/>
                        </a:rPr>
                        <a:t>Администрация города совместно с учреждением неоднократно вносили изменения в муниципальную программу по переселению граждан из ветхоаварийного жилья, подстраивая её по количеству квартир, имеющихся у конкретного застройщика, а также избирая объект закупки в виде долевого участия в строительстве, что исключало возможность предложения квартир уже в введенных в эксплуатацию домах.</a:t>
                      </a:r>
                    </a:p>
                    <a:p>
                      <a:pPr algn="just"/>
                      <a:r>
                        <a:rPr lang="ru-RU" sz="1300" baseline="0" dirty="0" smtClean="0">
                          <a:latin typeface="Times New Roman" panose="02020603050405020304" pitchFamily="18" charset="0"/>
                          <a:cs typeface="Times New Roman" panose="02020603050405020304" pitchFamily="18" charset="0"/>
                        </a:rPr>
                        <a:t>При этом Администрация города располагала достоверной информацией о количестве выданных разрешений на строительство, застройщиках.</a:t>
                      </a:r>
                    </a:p>
                    <a:p>
                      <a:pPr algn="just"/>
                      <a:r>
                        <a:rPr lang="ru-RU" sz="1300" baseline="0" dirty="0" smtClean="0">
                          <a:latin typeface="Times New Roman" panose="02020603050405020304" pitchFamily="18" charset="0"/>
                          <a:cs typeface="Times New Roman" panose="02020603050405020304" pitchFamily="18" charset="0"/>
                        </a:rPr>
                        <a:t>Два застройщика, руководителями которых являются отец (депутат Законодательного собрания Челябинской области) и сын (депутат Собрания депутатов </a:t>
                      </a:r>
                      <a:r>
                        <a:rPr lang="ru-RU" sz="1300" baseline="0" dirty="0" err="1" smtClean="0">
                          <a:latin typeface="Times New Roman" panose="02020603050405020304" pitchFamily="18" charset="0"/>
                          <a:cs typeface="Times New Roman" panose="02020603050405020304" pitchFamily="18" charset="0"/>
                        </a:rPr>
                        <a:t>Миасского</a:t>
                      </a:r>
                      <a:r>
                        <a:rPr lang="ru-RU" sz="1300" baseline="0" dirty="0" smtClean="0">
                          <a:latin typeface="Times New Roman" panose="02020603050405020304" pitchFamily="18" charset="0"/>
                          <a:cs typeface="Times New Roman" panose="02020603050405020304" pitchFamily="18" charset="0"/>
                        </a:rPr>
                        <a:t> городского округа) согласовали стратегию поведения на торгах, при которой победителем в любом случае должно было стать ООО «Специализированный застройщик «Трест </a:t>
                      </a:r>
                      <a:r>
                        <a:rPr lang="ru-RU" sz="1300" baseline="0" dirty="0" err="1" smtClean="0">
                          <a:latin typeface="Times New Roman" panose="02020603050405020304" pitchFamily="18" charset="0"/>
                          <a:cs typeface="Times New Roman" panose="02020603050405020304" pitchFamily="18" charset="0"/>
                        </a:rPr>
                        <a:t>Уралавтострой</a:t>
                      </a:r>
                      <a:r>
                        <a:rPr lang="ru-RU" sz="1300" baseline="0" dirty="0" smtClean="0">
                          <a:latin typeface="Times New Roman" panose="02020603050405020304" pitchFamily="18" charset="0"/>
                          <a:cs typeface="Times New Roman" panose="02020603050405020304" pitchFamily="18" charset="0"/>
                        </a:rPr>
                        <a:t>», не понижая цену больше чем на 1 %.</a:t>
                      </a:r>
                    </a:p>
                    <a:p>
                      <a:pPr algn="just"/>
                      <a:r>
                        <a:rPr lang="ru-RU" sz="1300" baseline="0" dirty="0" smtClean="0">
                          <a:latin typeface="Times New Roman" panose="02020603050405020304" pitchFamily="18" charset="0"/>
                          <a:cs typeface="Times New Roman" panose="02020603050405020304" pitchFamily="18" charset="0"/>
                        </a:rPr>
                        <a:t>При подаче заявок, ценовых предложений совпадали  </a:t>
                      </a:r>
                      <a:r>
                        <a:rPr lang="en-US" sz="1300" baseline="0" dirty="0" smtClean="0">
                          <a:latin typeface="Times New Roman" panose="02020603050405020304" pitchFamily="18" charset="0"/>
                          <a:cs typeface="Times New Roman" panose="02020603050405020304" pitchFamily="18" charset="0"/>
                        </a:rPr>
                        <a:t>IP-</a:t>
                      </a:r>
                      <a:r>
                        <a:rPr lang="ru-RU" sz="1300" baseline="0" dirty="0" smtClean="0">
                          <a:latin typeface="Times New Roman" panose="02020603050405020304" pitchFamily="18" charset="0"/>
                          <a:cs typeface="Times New Roman" panose="02020603050405020304" pitchFamily="18" charset="0"/>
                        </a:rPr>
                        <a:t>адрес, свойства файлов заявок, адреса электронной почты.</a:t>
                      </a:r>
                    </a:p>
                    <a:p>
                      <a:pPr algn="just"/>
                      <a:r>
                        <a:rPr lang="ru-RU" sz="1300" baseline="0" dirty="0" smtClean="0">
                          <a:latin typeface="Times New Roman" panose="02020603050405020304" pitchFamily="18" charset="0"/>
                          <a:cs typeface="Times New Roman" panose="02020603050405020304" pitchFamily="18" charset="0"/>
                        </a:rPr>
                        <a:t>В ходе рассмотрения дела ООО «Специализированный застройщик «Трест </a:t>
                      </a:r>
                      <a:r>
                        <a:rPr lang="ru-RU" sz="1300" baseline="0" dirty="0" err="1" smtClean="0">
                          <a:latin typeface="Times New Roman" panose="02020603050405020304" pitchFamily="18" charset="0"/>
                          <a:cs typeface="Times New Roman" panose="02020603050405020304" pitchFamily="18" charset="0"/>
                        </a:rPr>
                        <a:t>Уралавтострой</a:t>
                      </a:r>
                      <a:r>
                        <a:rPr lang="ru-RU" sz="1300" baseline="0" dirty="0" smtClean="0">
                          <a:latin typeface="Times New Roman" panose="02020603050405020304" pitchFamily="18" charset="0"/>
                          <a:cs typeface="Times New Roman" panose="02020603050405020304" pitchFamily="18" charset="0"/>
                        </a:rPr>
                        <a:t> подало ходатайство по примечанию к статье 14.32 КоАП РФ, которым подтвердило факт заключения антиконкурентного соглашения, сообщило дату заключения соглашения, стратегию поведения.</a:t>
                      </a:r>
                    </a:p>
                    <a:p>
                      <a:endParaRPr lang="ru-RU" sz="1400" baseline="0" dirty="0" smtClean="0">
                        <a:latin typeface="Times New Roman" panose="02020603050405020304" pitchFamily="18" charset="0"/>
                        <a:cs typeface="Times New Roman" panose="02020603050405020304" pitchFamily="18" charset="0"/>
                      </a:endParaRPr>
                    </a:p>
                    <a:p>
                      <a:endParaRPr lang="ru-RU" sz="1400" baseline="0" dirty="0" smtClean="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221361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19431"/>
            <a:ext cx="8229600" cy="562074"/>
          </a:xfrm>
        </p:spPr>
        <p:txBody>
          <a:bodyPr>
            <a:normAutofit fontScale="90000"/>
          </a:bodyPr>
          <a:lstStyle/>
          <a:p>
            <a:pPr algn="ctr"/>
            <a:r>
              <a:rPr lang="ru-RU" sz="1800" dirty="0" smtClean="0">
                <a:effectLst/>
                <a:latin typeface="Times New Roman" panose="02020603050405020304" pitchFamily="18" charset="0"/>
                <a:cs typeface="Times New Roman" panose="02020603050405020304" pitchFamily="18" charset="0"/>
              </a:rPr>
              <a:t/>
            </a:r>
            <a:br>
              <a:rPr lang="ru-RU" sz="1800" dirty="0" smtClean="0">
                <a:effectLst/>
                <a:latin typeface="Times New Roman" panose="02020603050405020304" pitchFamily="18" charset="0"/>
                <a:cs typeface="Times New Roman" panose="02020603050405020304" pitchFamily="18" charset="0"/>
              </a:rPr>
            </a:br>
            <a:r>
              <a:rPr lang="ru-RU" sz="2000" dirty="0" smtClean="0">
                <a:solidFill>
                  <a:srgbClr val="FF0000"/>
                </a:solidFill>
                <a:effectLst/>
                <a:latin typeface="Times New Roman" panose="02020603050405020304" pitchFamily="18" charset="0"/>
                <a:cs typeface="Times New Roman" panose="02020603050405020304" pitchFamily="18" charset="0"/>
              </a:rPr>
              <a:t>Пример судебного дела</a:t>
            </a:r>
            <a:endParaRPr lang="ru-RU" sz="2000" dirty="0">
              <a:solidFill>
                <a:srgbClr val="FF0000"/>
              </a:solidFill>
              <a:effectLst/>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942358695"/>
              </p:ext>
            </p:extLst>
          </p:nvPr>
        </p:nvGraphicFramePr>
        <p:xfrm>
          <a:off x="0" y="620688"/>
          <a:ext cx="9036496" cy="5790808"/>
        </p:xfrm>
        <a:graphic>
          <a:graphicData uri="http://schemas.openxmlformats.org/drawingml/2006/table">
            <a:tbl>
              <a:tblPr firstRow="1" bandRow="1">
                <a:tableStyleId>{5C22544A-7EE6-4342-B048-85BDC9FD1C3A}</a:tableStyleId>
              </a:tblPr>
              <a:tblGrid>
                <a:gridCol w="1469349"/>
                <a:gridCol w="7567147"/>
              </a:tblGrid>
              <a:tr h="792088">
                <a:tc>
                  <a:txBody>
                    <a:bodyPr/>
                    <a:lstStyle/>
                    <a:p>
                      <a:pPr algn="ctr"/>
                      <a:r>
                        <a:rPr lang="ru-RU" sz="1400" b="1" dirty="0" smtClean="0">
                          <a:solidFill>
                            <a:schemeClr val="tx1"/>
                          </a:solidFill>
                          <a:latin typeface="Times New Roman" panose="02020603050405020304" pitchFamily="18" charset="0"/>
                          <a:cs typeface="Times New Roman" panose="02020603050405020304" pitchFamily="18" charset="0"/>
                        </a:rPr>
                        <a:t>Номер судебного</a:t>
                      </a:r>
                      <a:r>
                        <a:rPr lang="ru-RU" sz="1400" b="1" baseline="0" dirty="0" smtClean="0">
                          <a:solidFill>
                            <a:schemeClr val="tx1"/>
                          </a:solidFill>
                          <a:latin typeface="Times New Roman" panose="02020603050405020304" pitchFamily="18" charset="0"/>
                          <a:cs typeface="Times New Roman" panose="02020603050405020304" pitchFamily="18" charset="0"/>
                        </a:rPr>
                        <a:t> дела</a:t>
                      </a:r>
                      <a:endParaRPr lang="ru-RU" sz="1400"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sz="1400" b="1" dirty="0" smtClean="0">
                          <a:solidFill>
                            <a:schemeClr val="tx1"/>
                          </a:solidFill>
                          <a:latin typeface="Times New Roman" panose="02020603050405020304" pitchFamily="18" charset="0"/>
                          <a:cs typeface="Times New Roman" panose="02020603050405020304" pitchFamily="18" charset="0"/>
                        </a:rPr>
                        <a:t>Суть дела</a:t>
                      </a:r>
                      <a:endParaRPr lang="ru-RU" sz="1400" b="1" dirty="0">
                        <a:solidFill>
                          <a:schemeClr val="tx1"/>
                        </a:solidFill>
                        <a:latin typeface="Times New Roman" panose="02020603050405020304" pitchFamily="18" charset="0"/>
                        <a:cs typeface="Times New Roman" panose="02020603050405020304" pitchFamily="18" charset="0"/>
                      </a:endParaRPr>
                    </a:p>
                  </a:txBody>
                  <a:tcPr/>
                </a:tc>
              </a:tr>
              <a:tr h="4078642">
                <a:tc>
                  <a:txBody>
                    <a:bodyPr/>
                    <a:lstStyle/>
                    <a:p>
                      <a:r>
                        <a:rPr lang="ru-RU" sz="1400" dirty="0" smtClean="0">
                          <a:latin typeface="Times New Roman" panose="02020603050405020304" pitchFamily="18" charset="0"/>
                          <a:cs typeface="Times New Roman" panose="02020603050405020304" pitchFamily="18" charset="0"/>
                        </a:rPr>
                        <a:t>А76-34866/2020</a:t>
                      </a:r>
                    </a:p>
                    <a:p>
                      <a:r>
                        <a:rPr lang="ru-RU" sz="1400" dirty="0" smtClean="0">
                          <a:latin typeface="Times New Roman" panose="02020603050405020304" pitchFamily="18" charset="0"/>
                          <a:cs typeface="Times New Roman" panose="02020603050405020304" pitchFamily="18" charset="0"/>
                        </a:rPr>
                        <a:t>(статья 17 Закона о защите конкуренции)</a:t>
                      </a:r>
                    </a:p>
                    <a:p>
                      <a:endParaRPr lang="ru-RU" sz="1400" dirty="0" smtClean="0">
                        <a:latin typeface="Times New Roman" panose="02020603050405020304" pitchFamily="18" charset="0"/>
                        <a:cs typeface="Times New Roman" panose="02020603050405020304" pitchFamily="18" charset="0"/>
                      </a:endParaRPr>
                    </a:p>
                    <a:p>
                      <a:endParaRPr lang="ru-RU" sz="1400" dirty="0"/>
                    </a:p>
                  </a:txBody>
                  <a:tcPr/>
                </a:tc>
                <a:tc>
                  <a:txBody>
                    <a:bodyPr/>
                    <a:lstStyle/>
                    <a:p>
                      <a:pPr algn="just"/>
                      <a:r>
                        <a:rPr lang="ru-RU" sz="1400" dirty="0" smtClean="0">
                          <a:latin typeface="Times New Roman" panose="02020603050405020304" pitchFamily="18" charset="0"/>
                          <a:cs typeface="Times New Roman" panose="02020603050405020304" pitchFamily="18" charset="0"/>
                        </a:rPr>
                        <a:t>Заключение</a:t>
                      </a:r>
                      <a:r>
                        <a:rPr lang="ru-RU" sz="1400" baseline="0" dirty="0" smtClean="0">
                          <a:latin typeface="Times New Roman" panose="02020603050405020304" pitchFamily="18" charset="0"/>
                          <a:cs typeface="Times New Roman" panose="02020603050405020304" pitchFamily="18" charset="0"/>
                        </a:rPr>
                        <a:t> антиконкурентного соглашения между заказчиком и двумя хозяйствующими субъектами (участниками торгов) при проведении аукционов на  приобретение изделий медицинского назначения (игл для операций, эндопротезов плечевого и тазобедренного суставов) (нарушение пункта 1 части 1 статьи 17 Закона о защите конкуренции):</a:t>
                      </a:r>
                    </a:p>
                    <a:p>
                      <a:pPr marL="285750" indent="-285750" algn="just">
                        <a:buFontTx/>
                        <a:buChar char="-"/>
                      </a:pPr>
                      <a:r>
                        <a:rPr lang="ru-RU" sz="1400" baseline="0" dirty="0" smtClean="0">
                          <a:latin typeface="Times New Roman" panose="02020603050405020304" pitchFamily="18" charset="0"/>
                          <a:cs typeface="Times New Roman" panose="02020603050405020304" pitchFamily="18" charset="0"/>
                        </a:rPr>
                        <a:t>обоснование НМЦК, описание объекта закупки осуществлялось хозяйствующими субъектами;</a:t>
                      </a:r>
                    </a:p>
                    <a:p>
                      <a:pPr marL="285750" indent="-285750" algn="just">
                        <a:buFontTx/>
                        <a:buChar char="-"/>
                      </a:pPr>
                      <a:r>
                        <a:rPr lang="ru-RU" sz="1400" baseline="0" dirty="0" smtClean="0">
                          <a:latin typeface="Times New Roman" panose="02020603050405020304" pitchFamily="18" charset="0"/>
                          <a:cs typeface="Times New Roman" panose="02020603050405020304" pitchFamily="18" charset="0"/>
                        </a:rPr>
                        <a:t>описание объекта закупки подготавливалось под продукцию конкретного производителя с ограниченным кругом поставщиков (дилеров);</a:t>
                      </a:r>
                    </a:p>
                    <a:p>
                      <a:pPr marL="285750" indent="-285750" algn="just">
                        <a:buFontTx/>
                        <a:buChar char="-"/>
                      </a:pPr>
                      <a:r>
                        <a:rPr lang="ru-RU" sz="1400" baseline="0" dirty="0" smtClean="0">
                          <a:latin typeface="Times New Roman" panose="02020603050405020304" pitchFamily="18" charset="0"/>
                          <a:cs typeface="Times New Roman" panose="02020603050405020304" pitchFamily="18" charset="0"/>
                        </a:rPr>
                        <a:t>в телефонном режиме решались вопросы, связанные с вариантами внесения другим участников в РНП с целью дальнейшего исключения конкуренции на торгах.</a:t>
                      </a:r>
                    </a:p>
                    <a:p>
                      <a:pPr algn="just"/>
                      <a:r>
                        <a:rPr lang="ru-RU" sz="1400" baseline="0" dirty="0" smtClean="0">
                          <a:latin typeface="Times New Roman" panose="02020603050405020304" pitchFamily="18" charset="0"/>
                          <a:cs typeface="Times New Roman" panose="02020603050405020304" pitchFamily="18" charset="0"/>
                        </a:rPr>
                        <a:t>Материалы уголовных дел (стенограммы телефонных переговоров, протокол обыска (выемки), протоколы допроса подозреваемого, свидетелей, протокол осмотра электронной переписки, документы об оплате проезда врачу в Париж на обучение по использованию продукции и т.д.), опросы сотрудников заказчика, анализ продукции различных производителей, электронная переписка.</a:t>
                      </a:r>
                    </a:p>
                    <a:p>
                      <a:pPr algn="just"/>
                      <a:r>
                        <a:rPr lang="ru-RU" sz="1400" baseline="0" dirty="0" smtClean="0">
                          <a:latin typeface="Times New Roman" panose="02020603050405020304" pitchFamily="18" charset="0"/>
                          <a:cs typeface="Times New Roman" panose="02020603050405020304" pitchFamily="18" charset="0"/>
                        </a:rPr>
                        <a:t>Материалы направлены в правоохранительные органы.</a:t>
                      </a:r>
                    </a:p>
                    <a:p>
                      <a:pPr algn="just"/>
                      <a:r>
                        <a:rPr lang="ru-RU" sz="1400" baseline="0" dirty="0" smtClean="0">
                          <a:latin typeface="Times New Roman" panose="02020603050405020304" pitchFamily="18" charset="0"/>
                          <a:cs typeface="Times New Roman" panose="02020603050405020304" pitchFamily="18" charset="0"/>
                        </a:rPr>
                        <a:t>Должностное лицо заказчика привлечено к административной ответственности по части 2 статьи 14.32 КоАП РФ (штраф 20 000 рублей), юридическое лицо заказчика по части 2 статьи 14.32 КоАП РФ (штраф более 300 тыс. рублей).</a:t>
                      </a:r>
                    </a:p>
                    <a:p>
                      <a:pPr algn="just"/>
                      <a:r>
                        <a:rPr lang="ru-RU" sz="1400" b="1" baseline="0" dirty="0" smtClean="0">
                          <a:latin typeface="Times New Roman" panose="02020603050405020304" pitchFamily="18" charset="0"/>
                          <a:cs typeface="Times New Roman" panose="02020603050405020304" pitchFamily="18" charset="0"/>
                        </a:rPr>
                        <a:t>Выводы судов: антимонопольный орган вправе использовать материалы уголовных дел при рассмотрении дела о нарушении антимонольного законодательства вне зависимости от наличия/отсутствия приговора по делу.</a:t>
                      </a:r>
                    </a:p>
                    <a:p>
                      <a:pPr algn="just"/>
                      <a:endParaRPr lang="ru-RU" sz="1400" baseline="0" dirty="0" smtClean="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880156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Номер слайда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333399"/>
                </a:solidFill>
                <a:latin typeface="Arial" charset="0"/>
                <a:ea typeface="ＭＳ Ｐゴシック" pitchFamily="34" charset="-128"/>
              </a:defRPr>
            </a:lvl1pPr>
            <a:lvl2pPr marL="742950" indent="-285750">
              <a:spcBef>
                <a:spcPct val="20000"/>
              </a:spcBef>
              <a:buChar char="–"/>
              <a:defRPr sz="2800">
                <a:solidFill>
                  <a:srgbClr val="333399"/>
                </a:solidFill>
                <a:latin typeface="Arial" charset="0"/>
                <a:ea typeface="ＭＳ Ｐゴシック" pitchFamily="34" charset="-128"/>
              </a:defRPr>
            </a:lvl2pPr>
            <a:lvl3pPr marL="1143000" indent="-228600">
              <a:spcBef>
                <a:spcPct val="20000"/>
              </a:spcBef>
              <a:buChar char="•"/>
              <a:defRPr sz="2400">
                <a:solidFill>
                  <a:srgbClr val="333399"/>
                </a:solidFill>
                <a:latin typeface="Arial" charset="0"/>
                <a:ea typeface="ＭＳ Ｐゴシック" pitchFamily="34" charset="-128"/>
              </a:defRPr>
            </a:lvl3pPr>
            <a:lvl4pPr marL="1600200" indent="-228600">
              <a:spcBef>
                <a:spcPct val="20000"/>
              </a:spcBef>
              <a:buChar char="–"/>
              <a:defRPr sz="2000">
                <a:solidFill>
                  <a:srgbClr val="333399"/>
                </a:solidFill>
                <a:latin typeface="Arial" charset="0"/>
                <a:ea typeface="ＭＳ Ｐゴシック" pitchFamily="34" charset="-128"/>
              </a:defRPr>
            </a:lvl4pPr>
            <a:lvl5pPr marL="2057400" indent="-228600">
              <a:spcBef>
                <a:spcPct val="20000"/>
              </a:spcBef>
              <a:buChar char="»"/>
              <a:defRPr sz="2000">
                <a:solidFill>
                  <a:srgbClr val="333399"/>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9pPr>
          </a:lstStyle>
          <a:p>
            <a:pPr>
              <a:spcBef>
                <a:spcPct val="0"/>
              </a:spcBef>
              <a:buFontTx/>
              <a:buNone/>
            </a:pPr>
            <a:fld id="{3781D30E-7331-4319-AA07-BB4D1FBAD252}" type="slidenum">
              <a:rPr lang="ru-RU" altLang="ru-RU" sz="1600" smtClean="0">
                <a:solidFill>
                  <a:schemeClr val="bg1"/>
                </a:solidFill>
              </a:rPr>
              <a:pPr>
                <a:spcBef>
                  <a:spcPct val="0"/>
                </a:spcBef>
                <a:buFontTx/>
                <a:buNone/>
              </a:pPr>
              <a:t>14</a:t>
            </a:fld>
            <a:endParaRPr lang="ru-RU" altLang="ru-RU" sz="1600" smtClean="0">
              <a:solidFill>
                <a:schemeClr val="bg1"/>
              </a:solidFill>
            </a:endParaRPr>
          </a:p>
        </p:txBody>
      </p:sp>
      <p:sp>
        <p:nvSpPr>
          <p:cNvPr id="18435" name="TextBox 2"/>
          <p:cNvSpPr txBox="1">
            <a:spLocks noChangeArrowheads="1"/>
          </p:cNvSpPr>
          <p:nvPr/>
        </p:nvSpPr>
        <p:spPr bwMode="auto">
          <a:xfrm>
            <a:off x="342034" y="560735"/>
            <a:ext cx="8569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charset="0"/>
                <a:ea typeface="ＭＳ Ｐゴシック" pitchFamily="34" charset="-128"/>
              </a:defRPr>
            </a:lvl1pPr>
            <a:lvl2pPr marL="742950" indent="-285750">
              <a:spcBef>
                <a:spcPct val="20000"/>
              </a:spcBef>
              <a:buChar char="–"/>
              <a:defRPr sz="2800">
                <a:solidFill>
                  <a:srgbClr val="333399"/>
                </a:solidFill>
                <a:latin typeface="Arial" charset="0"/>
                <a:ea typeface="ＭＳ Ｐゴシック" pitchFamily="34" charset="-128"/>
              </a:defRPr>
            </a:lvl2pPr>
            <a:lvl3pPr marL="1143000" indent="-228600">
              <a:spcBef>
                <a:spcPct val="20000"/>
              </a:spcBef>
              <a:buChar char="•"/>
              <a:defRPr sz="2400">
                <a:solidFill>
                  <a:srgbClr val="333399"/>
                </a:solidFill>
                <a:latin typeface="Arial" charset="0"/>
                <a:ea typeface="ＭＳ Ｐゴシック" pitchFamily="34" charset="-128"/>
              </a:defRPr>
            </a:lvl3pPr>
            <a:lvl4pPr marL="1600200" indent="-228600">
              <a:spcBef>
                <a:spcPct val="20000"/>
              </a:spcBef>
              <a:buChar char="–"/>
              <a:defRPr sz="2000">
                <a:solidFill>
                  <a:srgbClr val="333399"/>
                </a:solidFill>
                <a:latin typeface="Arial" charset="0"/>
                <a:ea typeface="ＭＳ Ｐゴシック" pitchFamily="34" charset="-128"/>
              </a:defRPr>
            </a:lvl4pPr>
            <a:lvl5pPr marL="2057400" indent="-228600">
              <a:spcBef>
                <a:spcPct val="20000"/>
              </a:spcBef>
              <a:buChar char="»"/>
              <a:defRPr sz="2000">
                <a:solidFill>
                  <a:srgbClr val="333399"/>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9pPr>
          </a:lstStyle>
          <a:p>
            <a:pPr algn="ctr">
              <a:spcBef>
                <a:spcPct val="0"/>
              </a:spcBef>
              <a:buFontTx/>
              <a:buNone/>
            </a:pPr>
            <a:r>
              <a:rPr lang="ru-RU" altLang="ru-RU" sz="2000" b="1" dirty="0">
                <a:solidFill>
                  <a:schemeClr val="tx1"/>
                </a:solidFill>
                <a:latin typeface="Times New Roman" pitchFamily="18" charset="0"/>
                <a:cs typeface="Times New Roman" pitchFamily="18" charset="0"/>
              </a:rPr>
              <a:t>Пример антиконкурентного соглашения между органом местного самоуправления и хозяйствующими субъектами</a:t>
            </a:r>
          </a:p>
        </p:txBody>
      </p:sp>
      <p:sp>
        <p:nvSpPr>
          <p:cNvPr id="4" name="TextBox 3"/>
          <p:cNvSpPr txBox="1"/>
          <p:nvPr/>
        </p:nvSpPr>
        <p:spPr>
          <a:xfrm>
            <a:off x="197572" y="1268760"/>
            <a:ext cx="8713787" cy="3046988"/>
          </a:xfrm>
          <a:prstGeom prst="rect">
            <a:avLst/>
          </a:prstGeom>
          <a:noFill/>
        </p:spPr>
        <p:txBody>
          <a:bodyPr>
            <a:spAutoFit/>
          </a:bodyPr>
          <a:lstStyle/>
          <a:p>
            <a:pPr algn="just">
              <a:defRPr/>
            </a:pPr>
            <a:r>
              <a:rPr lang="ru-RU" sz="1600" dirty="0" smtClean="0">
                <a:solidFill>
                  <a:srgbClr val="FF0000"/>
                </a:solidFill>
                <a:latin typeface="Times New Roman" panose="02020603050405020304" pitchFamily="18" charset="0"/>
                <a:cs typeface="Times New Roman" panose="02020603050405020304" pitchFamily="18" charset="0"/>
              </a:rPr>
              <a:t>	Решение </a:t>
            </a:r>
            <a:r>
              <a:rPr lang="ru-RU" sz="1600" dirty="0">
                <a:solidFill>
                  <a:srgbClr val="FF0000"/>
                </a:solidFill>
                <a:latin typeface="Times New Roman" panose="02020603050405020304" pitchFamily="18" charset="0"/>
                <a:cs typeface="Times New Roman" panose="02020603050405020304" pitchFamily="18" charset="0"/>
              </a:rPr>
              <a:t>Челябинского УФАС России от 30.09.2019 № 074/01/16-1376/2019: </a:t>
            </a:r>
            <a:endParaRPr lang="ru-RU" sz="1600" dirty="0" smtClean="0">
              <a:solidFill>
                <a:srgbClr val="FF0000"/>
              </a:solidFill>
              <a:latin typeface="Times New Roman" panose="02020603050405020304" pitchFamily="18" charset="0"/>
              <a:cs typeface="Times New Roman" panose="02020603050405020304" pitchFamily="18" charset="0"/>
            </a:endParaRPr>
          </a:p>
          <a:p>
            <a:pPr algn="just">
              <a:defRPr/>
            </a:pPr>
            <a:r>
              <a:rPr lang="ru-RU" sz="1600" dirty="0" smtClean="0">
                <a:latin typeface="Times New Roman" panose="02020603050405020304" pitchFamily="18" charset="0"/>
                <a:cs typeface="Times New Roman" panose="02020603050405020304" pitchFamily="18" charset="0"/>
              </a:rPr>
              <a:t>	В </a:t>
            </a:r>
            <a:r>
              <a:rPr lang="ru-RU" sz="1600" dirty="0">
                <a:latin typeface="Times New Roman" panose="02020603050405020304" pitchFamily="18" charset="0"/>
                <a:cs typeface="Times New Roman" panose="02020603050405020304" pitchFamily="18" charset="0"/>
              </a:rPr>
              <a:t>действиях Администрации Варламовского сельского поселения, ООО «ВЖКП», ООО «ТЭР» выявлено нарушение пункта 4 статьи 16 ФЗ № 135, выразившееся в следующих действий:</a:t>
            </a:r>
          </a:p>
          <a:p>
            <a:pPr marL="457200" indent="-457200" algn="just">
              <a:buFontTx/>
              <a:buAutoNum type="arabicParenR"/>
              <a:defRPr/>
            </a:pPr>
            <a:r>
              <a:rPr lang="ru-RU" sz="1600" dirty="0">
                <a:latin typeface="Times New Roman" panose="02020603050405020304" pitchFamily="18" charset="0"/>
                <a:cs typeface="Times New Roman" panose="02020603050405020304" pitchFamily="18" charset="0"/>
              </a:rPr>
              <a:t>в заключении 5 соглашений о выделении субсидий на возмещение дополнительных расходов на капитальный ремонт сетей тепловодоснабжения, заглубления водопроводов с ООО «ВЖКП», ООО «ТЭР» на общую сумму более  6, 4  млн. рублей с нарушением законодательства о контрактной системе, порядка предоставления субсидий;</a:t>
            </a:r>
          </a:p>
          <a:p>
            <a:pPr marL="457200" indent="-457200" algn="just">
              <a:buFontTx/>
              <a:buAutoNum type="arabicParenR"/>
              <a:defRPr/>
            </a:pPr>
            <a:r>
              <a:rPr lang="ru-RU" sz="1600" dirty="0">
                <a:latin typeface="Times New Roman" panose="02020603050405020304" pitchFamily="18" charset="0"/>
                <a:cs typeface="Times New Roman" panose="02020603050405020304" pitchFamily="18" charset="0"/>
              </a:rPr>
              <a:t>проведение аукциона и заключение по его итогам контракта в целях оплаты  уже выполненных работ.</a:t>
            </a:r>
          </a:p>
          <a:p>
            <a:pPr algn="just">
              <a:defRPr/>
            </a:pPr>
            <a:endParaRPr lang="ru-RU" sz="1600" dirty="0">
              <a:latin typeface="Times New Roman" panose="02020603050405020304" pitchFamily="18" charset="0"/>
              <a:cs typeface="Times New Roman" panose="02020603050405020304" pitchFamily="18" charset="0"/>
            </a:endParaRPr>
          </a:p>
          <a:p>
            <a:pPr algn="just">
              <a:defRPr/>
            </a:pPr>
            <a:r>
              <a:rPr lang="ru-RU" sz="1600" dirty="0">
                <a:solidFill>
                  <a:srgbClr val="C00000"/>
                </a:solidFill>
                <a:latin typeface="Times New Roman" panose="02020603050405020304" pitchFamily="18" charset="0"/>
                <a:cs typeface="Times New Roman" panose="02020603050405020304" pitchFamily="18" charset="0"/>
              </a:rPr>
              <a:t>Материалы дела направлены в правоохранительные органы</a:t>
            </a:r>
            <a:r>
              <a:rPr lang="ru-RU" sz="1600" dirty="0" smtClean="0">
                <a:solidFill>
                  <a:srgbClr val="C00000"/>
                </a:solidFill>
                <a:latin typeface="Times New Roman" panose="02020603050405020304" pitchFamily="18" charset="0"/>
                <a:cs typeface="Times New Roman" panose="02020603050405020304" pitchFamily="18" charset="0"/>
              </a:rPr>
              <a:t>.</a:t>
            </a:r>
          </a:p>
        </p:txBody>
      </p:sp>
      <p:graphicFrame>
        <p:nvGraphicFramePr>
          <p:cNvPr id="2" name="Таблица 1"/>
          <p:cNvGraphicFramePr>
            <a:graphicFrameLocks noGrp="1"/>
          </p:cNvGraphicFramePr>
          <p:nvPr>
            <p:extLst/>
          </p:nvPr>
        </p:nvGraphicFramePr>
        <p:xfrm>
          <a:off x="2718669" y="4437112"/>
          <a:ext cx="6192690" cy="2057400"/>
        </p:xfrm>
        <a:graphic>
          <a:graphicData uri="http://schemas.openxmlformats.org/drawingml/2006/table">
            <a:tbl>
              <a:tblPr firstRow="1" bandRow="1">
                <a:tableStyleId>{5C22544A-7EE6-4342-B048-85BDC9FD1C3A}</a:tableStyleId>
              </a:tblPr>
              <a:tblGrid>
                <a:gridCol w="2064230"/>
                <a:gridCol w="2064230"/>
                <a:gridCol w="2064230"/>
              </a:tblGrid>
              <a:tr h="370840">
                <a:tc>
                  <a:txBody>
                    <a:bodyPr/>
                    <a:lstStyle/>
                    <a:p>
                      <a:r>
                        <a:rPr lang="ru-RU" sz="1000" b="0" dirty="0" smtClean="0">
                          <a:solidFill>
                            <a:schemeClr val="tx1"/>
                          </a:solidFill>
                          <a:latin typeface="Times New Roman" panose="02020603050405020304" pitchFamily="18" charset="0"/>
                          <a:cs typeface="Times New Roman" panose="02020603050405020304" pitchFamily="18" charset="0"/>
                        </a:rPr>
                        <a:t>Должностное</a:t>
                      </a:r>
                      <a:r>
                        <a:rPr lang="ru-RU" sz="1000" b="0" baseline="0" dirty="0" smtClean="0">
                          <a:solidFill>
                            <a:schemeClr val="tx1"/>
                          </a:solidFill>
                          <a:latin typeface="Times New Roman" panose="02020603050405020304" pitchFamily="18" charset="0"/>
                          <a:cs typeface="Times New Roman" panose="02020603050405020304" pitchFamily="18" charset="0"/>
                        </a:rPr>
                        <a:t> лицо Администрации Варламовского  сельского поселения</a:t>
                      </a:r>
                      <a:endParaRPr lang="ru-RU" sz="1000" b="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ru-RU" sz="1000" b="0" dirty="0" smtClean="0">
                          <a:solidFill>
                            <a:schemeClr val="tx1"/>
                          </a:solidFill>
                          <a:latin typeface="Times New Roman" panose="02020603050405020304" pitchFamily="18" charset="0"/>
                          <a:cs typeface="Times New Roman" panose="02020603050405020304" pitchFamily="18" charset="0"/>
                        </a:rPr>
                        <a:t>ч. 7 ст. 14.32 КоАП РФ</a:t>
                      </a:r>
                      <a:endParaRPr lang="ru-RU" sz="1000" b="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ru-RU" sz="1000" b="0" dirty="0" smtClean="0">
                          <a:solidFill>
                            <a:schemeClr val="tx1"/>
                          </a:solidFill>
                          <a:latin typeface="Times New Roman" panose="02020603050405020304" pitchFamily="18" charset="0"/>
                          <a:cs typeface="Times New Roman" panose="02020603050405020304" pitchFamily="18" charset="0"/>
                        </a:rPr>
                        <a:t>Штраф 20 000 рублей</a:t>
                      </a:r>
                      <a:endParaRPr lang="ru-RU" sz="1000" b="0"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ru-RU" sz="1000" b="0" dirty="0" smtClean="0">
                          <a:solidFill>
                            <a:schemeClr val="tx1"/>
                          </a:solidFill>
                          <a:latin typeface="Times New Roman" panose="02020603050405020304" pitchFamily="18" charset="0"/>
                          <a:cs typeface="Times New Roman" panose="02020603050405020304" pitchFamily="18" charset="0"/>
                        </a:rPr>
                        <a:t>Должностное</a:t>
                      </a:r>
                      <a:r>
                        <a:rPr lang="ru-RU" sz="1000" b="0" baseline="0" dirty="0" smtClean="0">
                          <a:solidFill>
                            <a:schemeClr val="tx1"/>
                          </a:solidFill>
                          <a:latin typeface="Times New Roman" panose="02020603050405020304" pitchFamily="18" charset="0"/>
                          <a:cs typeface="Times New Roman" panose="02020603050405020304" pitchFamily="18" charset="0"/>
                        </a:rPr>
                        <a:t> лицо ООО «ТЭР»</a:t>
                      </a:r>
                      <a:endParaRPr lang="ru-RU" sz="1000" b="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ru-RU" sz="1000" dirty="0" smtClean="0">
                          <a:latin typeface="Times New Roman" panose="02020603050405020304" pitchFamily="18" charset="0"/>
                          <a:cs typeface="Times New Roman" panose="02020603050405020304" pitchFamily="18" charset="0"/>
                        </a:rPr>
                        <a:t>ч. 4 ст. 14.32 КоАП РФ</a:t>
                      </a:r>
                      <a:endParaRPr lang="ru-RU" sz="1000" dirty="0">
                        <a:latin typeface="Times New Roman" panose="02020603050405020304" pitchFamily="18" charset="0"/>
                        <a:cs typeface="Times New Roman" panose="02020603050405020304" pitchFamily="18" charset="0"/>
                      </a:endParaRPr>
                    </a:p>
                  </a:txBody>
                  <a:tcPr/>
                </a:tc>
                <a:tc>
                  <a:txBody>
                    <a:bodyPr/>
                    <a:lstStyle/>
                    <a:p>
                      <a:r>
                        <a:rPr lang="ru-RU" sz="1000" dirty="0" smtClean="0">
                          <a:latin typeface="Times New Roman" panose="02020603050405020304" pitchFamily="18" charset="0"/>
                          <a:cs typeface="Times New Roman" panose="02020603050405020304" pitchFamily="18" charset="0"/>
                        </a:rPr>
                        <a:t>Штраф 15 000 рублей</a:t>
                      </a:r>
                      <a:endParaRPr lang="ru-RU" sz="1000" dirty="0">
                        <a:latin typeface="Times New Roman" panose="02020603050405020304" pitchFamily="18" charset="0"/>
                        <a:cs typeface="Times New Roman" panose="02020603050405020304" pitchFamily="18" charset="0"/>
                      </a:endParaRPr>
                    </a:p>
                  </a:txBody>
                  <a:tcPr/>
                </a:tc>
              </a:tr>
              <a:tr h="370840">
                <a:tc>
                  <a:txBody>
                    <a:bodyPr/>
                    <a:lstStyle/>
                    <a:p>
                      <a:r>
                        <a:rPr lang="ru-RU" sz="1000" b="0" dirty="0" smtClean="0">
                          <a:solidFill>
                            <a:schemeClr val="tx1"/>
                          </a:solidFill>
                          <a:latin typeface="Times New Roman" panose="02020603050405020304" pitchFamily="18" charset="0"/>
                          <a:cs typeface="Times New Roman" panose="02020603050405020304" pitchFamily="18" charset="0"/>
                        </a:rPr>
                        <a:t>Должностное лицо ООО «ВЖКП»</a:t>
                      </a:r>
                      <a:endParaRPr lang="ru-RU" sz="1000" b="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ru-RU" sz="1000" dirty="0" smtClean="0">
                          <a:latin typeface="Times New Roman" panose="02020603050405020304" pitchFamily="18" charset="0"/>
                          <a:cs typeface="Times New Roman" panose="02020603050405020304" pitchFamily="18" charset="0"/>
                        </a:rPr>
                        <a:t>ч. 4 ст. 14.32 КоАП РФ</a:t>
                      </a:r>
                    </a:p>
                  </a:txBody>
                  <a:tcPr/>
                </a:tc>
                <a:tc>
                  <a:txBody>
                    <a:bodyPr/>
                    <a:lstStyle/>
                    <a:p>
                      <a:r>
                        <a:rPr lang="ru-RU" sz="1000" dirty="0" smtClean="0">
                          <a:latin typeface="Times New Roman" panose="02020603050405020304" pitchFamily="18" charset="0"/>
                          <a:cs typeface="Times New Roman" panose="02020603050405020304" pitchFamily="18" charset="0"/>
                        </a:rPr>
                        <a:t>Штраф 15 000 рублей</a:t>
                      </a:r>
                      <a:endParaRPr lang="ru-RU" sz="1000" dirty="0">
                        <a:latin typeface="Times New Roman" panose="02020603050405020304" pitchFamily="18" charset="0"/>
                        <a:cs typeface="Times New Roman" panose="02020603050405020304" pitchFamily="18" charset="0"/>
                      </a:endParaRPr>
                    </a:p>
                  </a:txBody>
                  <a:tcPr/>
                </a:tc>
              </a:tr>
              <a:tr h="370840">
                <a:tc>
                  <a:txBody>
                    <a:bodyPr/>
                    <a:lstStyle/>
                    <a:p>
                      <a:r>
                        <a:rPr lang="ru-RU" sz="1000" dirty="0" smtClean="0">
                          <a:latin typeface="Times New Roman" panose="02020603050405020304" pitchFamily="18" charset="0"/>
                          <a:cs typeface="Times New Roman" panose="02020603050405020304" pitchFamily="18" charset="0"/>
                        </a:rPr>
                        <a:t>ООО «ТЭР»</a:t>
                      </a:r>
                      <a:endParaRPr lang="ru-RU" sz="1000" dirty="0">
                        <a:latin typeface="Times New Roman" panose="02020603050405020304" pitchFamily="18" charset="0"/>
                        <a:cs typeface="Times New Roman" panose="02020603050405020304" pitchFamily="18" charset="0"/>
                      </a:endParaRPr>
                    </a:p>
                  </a:txBody>
                  <a:tcPr/>
                </a:tc>
                <a:tc>
                  <a:txBody>
                    <a:bodyPr/>
                    <a:lstStyle/>
                    <a:p>
                      <a:r>
                        <a:rPr lang="ru-RU" sz="1000" dirty="0" smtClean="0">
                          <a:latin typeface="Times New Roman" panose="02020603050405020304" pitchFamily="18" charset="0"/>
                          <a:cs typeface="Times New Roman" panose="02020603050405020304" pitchFamily="18" charset="0"/>
                        </a:rPr>
                        <a:t>ч. 4 ст. 14.32 КоАП РФ</a:t>
                      </a:r>
                    </a:p>
                  </a:txBody>
                  <a:tcPr/>
                </a:tc>
                <a:tc>
                  <a:txBody>
                    <a:bodyPr/>
                    <a:lstStyle/>
                    <a:p>
                      <a:r>
                        <a:rPr lang="ru-RU" sz="1000" dirty="0" smtClean="0">
                          <a:latin typeface="Times New Roman" panose="02020603050405020304" pitchFamily="18" charset="0"/>
                          <a:cs typeface="Times New Roman" panose="02020603050405020304" pitchFamily="18" charset="0"/>
                        </a:rPr>
                        <a:t>Штраф 100 000 рублей</a:t>
                      </a:r>
                      <a:endParaRPr lang="ru-RU" sz="1000" dirty="0">
                        <a:latin typeface="Times New Roman" panose="02020603050405020304" pitchFamily="18" charset="0"/>
                        <a:cs typeface="Times New Roman" panose="02020603050405020304" pitchFamily="18" charset="0"/>
                      </a:endParaRPr>
                    </a:p>
                  </a:txBody>
                  <a:tcPr/>
                </a:tc>
              </a:tr>
              <a:tr h="370840">
                <a:tc>
                  <a:txBody>
                    <a:bodyPr/>
                    <a:lstStyle/>
                    <a:p>
                      <a:r>
                        <a:rPr lang="ru-RU" sz="1000" dirty="0" smtClean="0">
                          <a:latin typeface="Times New Roman" panose="02020603050405020304" pitchFamily="18" charset="0"/>
                          <a:cs typeface="Times New Roman" panose="02020603050405020304" pitchFamily="18" charset="0"/>
                        </a:rPr>
                        <a:t>ООО «ВЖКП»</a:t>
                      </a:r>
                      <a:endParaRPr lang="ru-RU" sz="1000" dirty="0">
                        <a:latin typeface="Times New Roman" panose="02020603050405020304" pitchFamily="18" charset="0"/>
                        <a:cs typeface="Times New Roman" panose="02020603050405020304" pitchFamily="18" charset="0"/>
                      </a:endParaRPr>
                    </a:p>
                  </a:txBody>
                  <a:tcPr/>
                </a:tc>
                <a:tc>
                  <a:txBody>
                    <a:bodyPr/>
                    <a:lstStyle/>
                    <a:p>
                      <a:r>
                        <a:rPr lang="ru-RU" sz="1000" dirty="0" smtClean="0">
                          <a:latin typeface="Times New Roman" panose="02020603050405020304" pitchFamily="18" charset="0"/>
                          <a:cs typeface="Times New Roman" panose="02020603050405020304" pitchFamily="18" charset="0"/>
                        </a:rPr>
                        <a:t>ч. 4 ст. 14.32 КоАП РФ</a:t>
                      </a:r>
                    </a:p>
                    <a:p>
                      <a:endParaRPr lang="ru-RU" sz="1000" dirty="0">
                        <a:latin typeface="Times New Roman" panose="02020603050405020304" pitchFamily="18" charset="0"/>
                        <a:cs typeface="Times New Roman" panose="02020603050405020304" pitchFamily="18" charset="0"/>
                      </a:endParaRPr>
                    </a:p>
                  </a:txBody>
                  <a:tcPr/>
                </a:tc>
                <a:tc>
                  <a:txBody>
                    <a:bodyPr/>
                    <a:lstStyle/>
                    <a:p>
                      <a:r>
                        <a:rPr lang="ru-RU" sz="1000" dirty="0" smtClean="0">
                          <a:latin typeface="Times New Roman" panose="02020603050405020304" pitchFamily="18" charset="0"/>
                          <a:cs typeface="Times New Roman" panose="02020603050405020304" pitchFamily="18" charset="0"/>
                        </a:rPr>
                        <a:t>Штраф 100 000 рублей</a:t>
                      </a:r>
                      <a:endParaRPr lang="ru-RU" sz="1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012467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28575" y="836712"/>
            <a:ext cx="9026525" cy="615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charset="0"/>
                <a:ea typeface="ＭＳ Ｐゴシック" pitchFamily="34" charset="-128"/>
              </a:defRPr>
            </a:lvl1pPr>
            <a:lvl2pPr marL="742950" indent="-285750">
              <a:spcBef>
                <a:spcPct val="20000"/>
              </a:spcBef>
              <a:buChar char="–"/>
              <a:defRPr sz="2800">
                <a:solidFill>
                  <a:srgbClr val="333399"/>
                </a:solidFill>
                <a:latin typeface="Arial" charset="0"/>
                <a:ea typeface="ＭＳ Ｐゴシック" pitchFamily="34" charset="-128"/>
              </a:defRPr>
            </a:lvl2pPr>
            <a:lvl3pPr marL="1143000" indent="-228600">
              <a:spcBef>
                <a:spcPct val="20000"/>
              </a:spcBef>
              <a:buChar char="•"/>
              <a:defRPr sz="2400">
                <a:solidFill>
                  <a:srgbClr val="333399"/>
                </a:solidFill>
                <a:latin typeface="Arial" charset="0"/>
                <a:ea typeface="ＭＳ Ｐゴシック" pitchFamily="34" charset="-128"/>
              </a:defRPr>
            </a:lvl3pPr>
            <a:lvl4pPr marL="1600200" indent="-228600">
              <a:spcBef>
                <a:spcPct val="20000"/>
              </a:spcBef>
              <a:buChar char="–"/>
              <a:defRPr sz="2000">
                <a:solidFill>
                  <a:srgbClr val="333399"/>
                </a:solidFill>
                <a:latin typeface="Arial" charset="0"/>
                <a:ea typeface="ＭＳ Ｐゴシック" pitchFamily="34" charset="-128"/>
              </a:defRPr>
            </a:lvl4pPr>
            <a:lvl5pPr marL="2057400" indent="-228600">
              <a:spcBef>
                <a:spcPct val="20000"/>
              </a:spcBef>
              <a:buChar char="»"/>
              <a:defRPr sz="2000">
                <a:solidFill>
                  <a:srgbClr val="333399"/>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rgbClr val="333399"/>
                </a:solidFill>
                <a:latin typeface="Arial" charset="0"/>
                <a:ea typeface="ＭＳ Ｐゴシック" pitchFamily="34" charset="-128"/>
              </a:defRPr>
            </a:lvl9pPr>
          </a:lstStyle>
          <a:p>
            <a:pPr algn="just">
              <a:spcBef>
                <a:spcPct val="0"/>
              </a:spcBef>
              <a:buFontTx/>
              <a:buNone/>
            </a:pPr>
            <a:r>
              <a:rPr lang="ru-RU" altLang="ru-RU" sz="2000" b="1" dirty="0">
                <a:solidFill>
                  <a:srgbClr val="FF0000"/>
                </a:solidFill>
                <a:latin typeface="Times New Roman" pitchFamily="18" charset="0"/>
              </a:rPr>
              <a:t>	Постановление Арбитражного суда Уральского округа от 19.11.2019 по делу  № А76-31528/2018: </a:t>
            </a:r>
            <a:r>
              <a:rPr lang="ru-RU" altLang="ru-RU" sz="1600" dirty="0">
                <a:solidFill>
                  <a:schemeClr val="tx1"/>
                </a:solidFill>
                <a:latin typeface="Times New Roman" pitchFamily="18" charset="0"/>
              </a:rPr>
              <a:t>судом подтверждена правомерность решения суда первой инстанции о признании недействительными более 20 договоров, заключенных между МБУЗ «Станция скорой медицинской помощи» г. Челябинска и ООО «РРС-Балтика» на поставку радиоэлектронной продукции, и применении последствий недействительности сделки в виде двухсторонней реституции (возврат оборудования поставщику, а денежных средств, оплаченных поставщику, заказчику).</a:t>
            </a:r>
          </a:p>
          <a:p>
            <a:pPr algn="just">
              <a:spcBef>
                <a:spcPct val="0"/>
              </a:spcBef>
              <a:buFontTx/>
              <a:buNone/>
            </a:pPr>
            <a:r>
              <a:rPr lang="ru-RU" altLang="ru-RU" sz="1600" dirty="0">
                <a:solidFill>
                  <a:schemeClr val="tx1"/>
                </a:solidFill>
                <a:latin typeface="Times New Roman" pitchFamily="18" charset="0"/>
              </a:rPr>
              <a:t>	Общая сумма договоров составила более 8 млн. рублей.</a:t>
            </a:r>
          </a:p>
          <a:p>
            <a:pPr algn="just">
              <a:spcBef>
                <a:spcPct val="0"/>
              </a:spcBef>
              <a:buFontTx/>
              <a:buNone/>
            </a:pPr>
            <a:r>
              <a:rPr lang="ru-RU" altLang="ru-RU" sz="1600" dirty="0">
                <a:solidFill>
                  <a:schemeClr val="tx1"/>
                </a:solidFill>
                <a:latin typeface="Times New Roman" pitchFamily="18" charset="0"/>
              </a:rPr>
              <a:t>	Поводом для подачи антимонопольным органом иска стало принятие в 2018 году решения о нарушении заказчиком пункта 2 части 1 статьи 17 Закона о защите конкуренции путем осуществления систематических действий направленных на устранение конкуренции, создание преимущественных условий при участии в закупках ООО «РРС-Балтика» и ЗАО «</a:t>
            </a:r>
            <a:r>
              <a:rPr lang="ru-RU" altLang="ru-RU" sz="1600" dirty="0" err="1">
                <a:solidFill>
                  <a:schemeClr val="tx1"/>
                </a:solidFill>
                <a:latin typeface="Times New Roman" pitchFamily="18" charset="0"/>
              </a:rPr>
              <a:t>Телесфор</a:t>
            </a:r>
            <a:r>
              <a:rPr lang="ru-RU" altLang="ru-RU" sz="1600" dirty="0">
                <a:solidFill>
                  <a:schemeClr val="tx1"/>
                </a:solidFill>
                <a:latin typeface="Times New Roman" pitchFamily="18" charset="0"/>
              </a:rPr>
              <a:t>» путем искусственного разделения потребности и заключения контрактов на поставку товаров по пункту 4 части 1 статьи 93 Закона о контрактной системе, установления в документациях об аукционах условия о совместимости с отсутствующим у заказчика оборудованием, а также требований к товару, которым отвечает продукция конкретного производителя.</a:t>
            </a:r>
          </a:p>
          <a:p>
            <a:pPr algn="just">
              <a:spcBef>
                <a:spcPct val="0"/>
              </a:spcBef>
              <a:buFontTx/>
              <a:buNone/>
            </a:pPr>
            <a:r>
              <a:rPr lang="ru-RU" altLang="ru-RU" sz="1600" dirty="0">
                <a:solidFill>
                  <a:schemeClr val="tx1"/>
                </a:solidFill>
                <a:latin typeface="Times New Roman" pitchFamily="18" charset="0"/>
              </a:rPr>
              <a:t>	Антимонопольным органом в сентябре 2019 года направлено заявление в Арбитражный суд Челябинской области о направлении исполнительного листа в службу судебных приставов для исполнения решения суда, вступившего в законную силу</a:t>
            </a:r>
            <a:r>
              <a:rPr lang="ru-RU" altLang="ru-RU" sz="1600" dirty="0" smtClean="0">
                <a:solidFill>
                  <a:schemeClr val="tx1"/>
                </a:solidFill>
                <a:latin typeface="Times New Roman" pitchFamily="18" charset="0"/>
              </a:rPr>
              <a:t>.</a:t>
            </a:r>
          </a:p>
          <a:p>
            <a:pPr algn="just">
              <a:spcBef>
                <a:spcPct val="0"/>
              </a:spcBef>
              <a:buFontTx/>
              <a:buNone/>
            </a:pPr>
            <a:r>
              <a:rPr lang="ru-RU" altLang="ru-RU" sz="1600" dirty="0">
                <a:solidFill>
                  <a:schemeClr val="tx1"/>
                </a:solidFill>
                <a:latin typeface="Times New Roman" pitchFamily="18" charset="0"/>
              </a:rPr>
              <a:t>	МБУЗ «Станция скорой медицинской помощи» г. Челябинска и ООО «РРС-Балтика</a:t>
            </a:r>
            <a:r>
              <a:rPr lang="ru-RU" altLang="ru-RU" sz="1600" dirty="0" smtClean="0">
                <a:solidFill>
                  <a:schemeClr val="tx1"/>
                </a:solidFill>
                <a:latin typeface="Times New Roman" pitchFamily="18" charset="0"/>
              </a:rPr>
              <a:t>» предоставлена отсрочка исполнения судебного решения на полгода.</a:t>
            </a:r>
            <a:endParaRPr lang="ru-RU" altLang="ru-RU" sz="1600" dirty="0">
              <a:solidFill>
                <a:schemeClr val="tx1"/>
              </a:solidFill>
              <a:latin typeface="Times New Roman" pitchFamily="18" charset="0"/>
            </a:endParaRPr>
          </a:p>
          <a:p>
            <a:pPr algn="just">
              <a:spcBef>
                <a:spcPct val="0"/>
              </a:spcBef>
              <a:buFontTx/>
              <a:buNone/>
            </a:pPr>
            <a:r>
              <a:rPr lang="ru-RU" altLang="ru-RU" sz="1600" dirty="0">
                <a:solidFill>
                  <a:schemeClr val="accent2"/>
                </a:solidFill>
                <a:latin typeface="Times New Roman" pitchFamily="18" charset="0"/>
              </a:rPr>
              <a:t>	</a:t>
            </a:r>
          </a:p>
          <a:p>
            <a:pPr algn="just">
              <a:spcBef>
                <a:spcPct val="0"/>
              </a:spcBef>
              <a:buFontTx/>
              <a:buNone/>
            </a:pPr>
            <a:r>
              <a:rPr lang="ru-RU" altLang="ru-RU" sz="1600" dirty="0">
                <a:solidFill>
                  <a:schemeClr val="accent2"/>
                </a:solidFill>
                <a:latin typeface="Times New Roman" pitchFamily="18" charset="0"/>
              </a:rPr>
              <a:t>	</a:t>
            </a:r>
          </a:p>
          <a:p>
            <a:pPr>
              <a:spcBef>
                <a:spcPct val="0"/>
              </a:spcBef>
              <a:buFontTx/>
              <a:buNone/>
            </a:pPr>
            <a:endParaRPr lang="ru-RU" altLang="ru-RU" sz="1800" dirty="0">
              <a:solidFill>
                <a:schemeClr val="accent2"/>
              </a:solidFill>
              <a:latin typeface="Times New Roman" pitchFamily="18" charset="0"/>
            </a:endParaRPr>
          </a:p>
        </p:txBody>
      </p:sp>
      <p:sp>
        <p:nvSpPr>
          <p:cNvPr id="2" name="Прямоугольник 1"/>
          <p:cNvSpPr/>
          <p:nvPr/>
        </p:nvSpPr>
        <p:spPr>
          <a:xfrm>
            <a:off x="1043608" y="404664"/>
            <a:ext cx="7560840" cy="369332"/>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Пример </a:t>
            </a:r>
            <a:r>
              <a:rPr lang="ru-RU" b="1" dirty="0" smtClean="0">
                <a:latin typeface="Times New Roman" panose="02020603050405020304" pitchFamily="18" charset="0"/>
                <a:cs typeface="Times New Roman" panose="02020603050405020304" pitchFamily="18" charset="0"/>
              </a:rPr>
              <a:t>создания преимущественных условий участникам закупки</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2224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92896"/>
            <a:ext cx="8229600" cy="1066800"/>
          </a:xfrm>
        </p:spPr>
        <p:txBody>
          <a:bodyPr/>
          <a:lstStyle/>
          <a:p>
            <a:pPr algn="ctr"/>
            <a:r>
              <a:rPr lang="ru-RU" dirty="0" smtClean="0">
                <a:latin typeface="Times New Roman" panose="02020603050405020304" pitchFamily="18" charset="0"/>
                <a:cs typeface="Times New Roman" panose="02020603050405020304" pitchFamily="18" charset="0"/>
              </a:rPr>
              <a:t>Спасибо за внимание!!!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425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836712"/>
            <a:ext cx="8928992" cy="5760640"/>
          </a:xfrm>
        </p:spPr>
        <p:txBody>
          <a:bodyPr>
            <a:normAutofit fontScale="77500" lnSpcReduction="20000"/>
          </a:bodyPr>
          <a:lstStyle/>
          <a:p>
            <a:pPr algn="just"/>
            <a:r>
              <a:rPr lang="ru-RU" dirty="0">
                <a:latin typeface="Times New Roman" panose="02020603050405020304" pitchFamily="18" charset="0"/>
                <a:cs typeface="Times New Roman" panose="02020603050405020304" pitchFamily="18" charset="0"/>
              </a:rPr>
              <a:t>1. Контрактная система в сфере закупок направлена </a:t>
            </a:r>
            <a:r>
              <a:rPr lang="ru-RU" b="1" u="sng" dirty="0">
                <a:latin typeface="Times New Roman" panose="02020603050405020304" pitchFamily="18" charset="0"/>
                <a:cs typeface="Times New Roman" panose="02020603050405020304" pitchFamily="18" charset="0"/>
              </a:rPr>
              <a:t>на создание равных условий для обеспечения конкуренции между участниками закупок</a:t>
            </a:r>
            <a:r>
              <a:rPr lang="ru-RU" dirty="0">
                <a:latin typeface="Times New Roman" panose="02020603050405020304" pitchFamily="18" charset="0"/>
                <a:cs typeface="Times New Roman" panose="02020603050405020304" pitchFamily="18" charset="0"/>
              </a:rPr>
              <a:t>. Любое заинтересованное лицо имеет возможность в соответствии с законодательством Российской Федерации и иными нормативными правовыми актами о контрактной системе в сфере закупок стать поставщиком (подрядчиком, исполнителем).</a:t>
            </a:r>
          </a:p>
          <a:p>
            <a:pPr algn="just"/>
            <a:r>
              <a:rPr lang="ru-RU" dirty="0">
                <a:latin typeface="Times New Roman" panose="02020603050405020304" pitchFamily="18" charset="0"/>
                <a:cs typeface="Times New Roman" panose="02020603050405020304" pitchFamily="18" charset="0"/>
              </a:rPr>
              <a:t>2. Конкуренция при осуществлении закупок должна быть основана на </a:t>
            </a:r>
            <a:r>
              <a:rPr lang="ru-RU" b="1" dirty="0">
                <a:latin typeface="Times New Roman" panose="02020603050405020304" pitchFamily="18" charset="0"/>
                <a:cs typeface="Times New Roman" panose="02020603050405020304" pitchFamily="18" charset="0"/>
              </a:rPr>
              <a:t>соблюдении принципа добросовестной ценовой и неценовой конкуренции между участниками закупок в целях выявления лучших условий поставок товаров, выполнения работ, оказания услуг.</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109728" indent="0" algn="just">
              <a:buNone/>
            </a:pPr>
            <a:r>
              <a:rPr lang="ru-RU" dirty="0" smtClean="0">
                <a:solidFill>
                  <a:srgbClr val="00B050"/>
                </a:solidFill>
                <a:latin typeface="Times New Roman" panose="02020603050405020304" pitchFamily="18" charset="0"/>
                <a:cs typeface="Times New Roman" panose="02020603050405020304" pitchFamily="18" charset="0"/>
              </a:rPr>
              <a:t>Запрещается </a:t>
            </a:r>
            <a:r>
              <a:rPr lang="ru-RU" dirty="0">
                <a:solidFill>
                  <a:srgbClr val="00B050"/>
                </a:solidFill>
                <a:latin typeface="Times New Roman" panose="02020603050405020304" pitchFamily="18" charset="0"/>
                <a:cs typeface="Times New Roman" panose="02020603050405020304" pitchFamily="18" charset="0"/>
              </a:rPr>
              <a:t>совершение </a:t>
            </a:r>
            <a:r>
              <a:rPr lang="ru-RU" b="1" dirty="0">
                <a:solidFill>
                  <a:srgbClr val="00B050"/>
                </a:solidFill>
                <a:latin typeface="Times New Roman" panose="02020603050405020304" pitchFamily="18" charset="0"/>
                <a:cs typeface="Times New Roman" panose="02020603050405020304" pitchFamily="18" charset="0"/>
              </a:rPr>
              <a:t>заказчиками</a:t>
            </a:r>
            <a:r>
              <a:rPr lang="ru-RU" dirty="0">
                <a:solidFill>
                  <a:srgbClr val="00B050"/>
                </a:solidFill>
                <a:latin typeface="Times New Roman" panose="02020603050405020304" pitchFamily="18" charset="0"/>
                <a:cs typeface="Times New Roman" panose="02020603050405020304" pitchFamily="18" charset="0"/>
              </a:rPr>
              <a:t>, специализированными организациями, их должностными лицами, комиссиями по осуществлению закупок, членами таких комиссий, </a:t>
            </a:r>
            <a:r>
              <a:rPr lang="ru-RU" b="1" dirty="0">
                <a:solidFill>
                  <a:srgbClr val="00B050"/>
                </a:solidFill>
                <a:latin typeface="Times New Roman" panose="02020603050405020304" pitchFamily="18" charset="0"/>
                <a:cs typeface="Times New Roman" panose="02020603050405020304" pitchFamily="18" charset="0"/>
              </a:rPr>
              <a:t>участниками закупок</a:t>
            </a:r>
            <a:r>
              <a:rPr lang="ru-RU" dirty="0">
                <a:solidFill>
                  <a:srgbClr val="00B050"/>
                </a:solidFill>
                <a:latin typeface="Times New Roman" panose="02020603050405020304" pitchFamily="18" charset="0"/>
                <a:cs typeface="Times New Roman" panose="02020603050405020304" pitchFamily="18" charset="0"/>
              </a:rPr>
              <a:t>, операторами электронных площадок, операторами специализированных электронных площадок любых действий, которые противоречат требованиям </a:t>
            </a:r>
            <a:r>
              <a:rPr lang="ru-RU" dirty="0" smtClean="0">
                <a:solidFill>
                  <a:srgbClr val="00B050"/>
                </a:solidFill>
                <a:latin typeface="Times New Roman" panose="02020603050405020304" pitchFamily="18" charset="0"/>
                <a:cs typeface="Times New Roman" panose="02020603050405020304" pitchFamily="18" charset="0"/>
              </a:rPr>
              <a:t>Закона о контрактной системе, </a:t>
            </a:r>
            <a:r>
              <a:rPr lang="ru-RU" b="1" dirty="0">
                <a:solidFill>
                  <a:srgbClr val="00B050"/>
                </a:solidFill>
                <a:latin typeface="Times New Roman" panose="02020603050405020304" pitchFamily="18" charset="0"/>
                <a:cs typeface="Times New Roman" panose="02020603050405020304" pitchFamily="18" charset="0"/>
              </a:rPr>
              <a:t>в том числе приводят к ограничению конкуренции, в частности к необоснованному ограничению числа участников закупок.</a:t>
            </a:r>
          </a:p>
        </p:txBody>
      </p:sp>
      <p:sp>
        <p:nvSpPr>
          <p:cNvPr id="3" name="Заголовок 2"/>
          <p:cNvSpPr>
            <a:spLocks noGrp="1"/>
          </p:cNvSpPr>
          <p:nvPr>
            <p:ph type="title"/>
          </p:nvPr>
        </p:nvSpPr>
        <p:spPr>
          <a:xfrm>
            <a:off x="457200" y="274638"/>
            <a:ext cx="8229600" cy="418058"/>
          </a:xfrm>
        </p:spPr>
        <p:txBody>
          <a:bodyPr>
            <a:normAutofit/>
          </a:bodyPr>
          <a:lstStyle/>
          <a:p>
            <a:pPr algn="ctr"/>
            <a:r>
              <a:rPr lang="ru-RU" sz="2000" dirty="0" smtClean="0">
                <a:solidFill>
                  <a:srgbClr val="FF0000"/>
                </a:solidFill>
                <a:effectLst/>
                <a:latin typeface="Times New Roman" panose="02020603050405020304" pitchFamily="18" charset="0"/>
                <a:cs typeface="Times New Roman" panose="02020603050405020304" pitchFamily="18" charset="0"/>
              </a:rPr>
              <a:t>Принцип обеспечения конкуренции (статья 8 ФЗ № 44 от 05.04.2013)</a:t>
            </a:r>
            <a:endParaRPr lang="ru-RU" sz="200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097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515" y="1282109"/>
            <a:ext cx="8856984" cy="2304256"/>
          </a:xfrm>
        </p:spPr>
        <p:txBody>
          <a:bodyPr>
            <a:normAutofit fontScale="90000"/>
          </a:bodyPr>
          <a:lstStyle/>
          <a:p>
            <a:pPr algn="ctr"/>
            <a:r>
              <a:rPr lang="ru-RU" sz="2200" b="1" dirty="0" smtClean="0">
                <a:solidFill>
                  <a:srgbClr val="FF0000"/>
                </a:solidFill>
                <a:effectLst/>
                <a:latin typeface="Times New Roman" panose="02020603050405020304" pitchFamily="18" charset="0"/>
                <a:cs typeface="Times New Roman" panose="02020603050405020304" pitchFamily="18" charset="0"/>
              </a:rPr>
              <a:t>ЗАПРЕЩЕНЫ (часть 1 статьи 11 ФЗ № 135 от 26.07.2006)!!! </a:t>
            </a:r>
            <a:r>
              <a:rPr lang="ru-RU" sz="3100" b="1" dirty="0" smtClean="0">
                <a:solidFill>
                  <a:srgbClr val="FF0000"/>
                </a:solidFill>
                <a:effectLst/>
                <a:latin typeface="Times New Roman" panose="02020603050405020304" pitchFamily="18" charset="0"/>
                <a:cs typeface="Times New Roman" panose="02020603050405020304" pitchFamily="18" charset="0"/>
              </a:rPr>
              <a:t/>
            </a:r>
            <a:br>
              <a:rPr lang="ru-RU" sz="3100" b="1" dirty="0" smtClean="0">
                <a:solidFill>
                  <a:srgbClr val="FF0000"/>
                </a:solidFill>
                <a:effectLst/>
                <a:latin typeface="Times New Roman" panose="02020603050405020304" pitchFamily="18" charset="0"/>
                <a:cs typeface="Times New Roman" panose="02020603050405020304" pitchFamily="18" charset="0"/>
              </a:rPr>
            </a:br>
            <a:r>
              <a:rPr lang="ru-RU" sz="3100" b="1" dirty="0" smtClean="0">
                <a:solidFill>
                  <a:schemeClr val="tx1"/>
                </a:solidFill>
                <a:latin typeface="Times New Roman" panose="02020603050405020304" pitchFamily="18" charset="0"/>
                <a:cs typeface="Times New Roman" panose="02020603050405020304" pitchFamily="18" charset="0"/>
              </a:rPr>
              <a:t>КАРТЕЛИ</a:t>
            </a:r>
            <a:r>
              <a:rPr lang="ru-RU" sz="2000" dirty="0" smtClean="0">
                <a:solidFill>
                  <a:schemeClr val="tx1"/>
                </a:solidFill>
                <a:latin typeface="Times New Roman" panose="02020603050405020304" pitchFamily="18" charset="0"/>
                <a:cs typeface="Times New Roman" panose="02020603050405020304" pitchFamily="18" charset="0"/>
              </a:rPr>
              <a:t/>
            </a:r>
            <a:br>
              <a:rPr lang="ru-RU" sz="20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effectLst/>
                <a:latin typeface="Times New Roman" panose="02020603050405020304" pitchFamily="18" charset="0"/>
                <a:cs typeface="Times New Roman" panose="02020603050405020304" pitchFamily="18" charset="0"/>
              </a:rPr>
              <a:t>соглашения </a:t>
            </a:r>
            <a:r>
              <a:rPr lang="ru-RU" sz="1600" u="sng" dirty="0">
                <a:solidFill>
                  <a:schemeClr val="tx1"/>
                </a:solidFill>
                <a:effectLst/>
                <a:latin typeface="Times New Roman" panose="02020603050405020304" pitchFamily="18" charset="0"/>
                <a:cs typeface="Times New Roman" panose="02020603050405020304" pitchFamily="18" charset="0"/>
              </a:rPr>
              <a:t>между хозяйствующими субъектами-конкурентами</a:t>
            </a:r>
            <a:r>
              <a:rPr lang="ru-RU" sz="1600" dirty="0">
                <a:solidFill>
                  <a:schemeClr val="tx1"/>
                </a:solidFill>
                <a:effectLst/>
                <a:latin typeface="Times New Roman" panose="02020603050405020304" pitchFamily="18" charset="0"/>
                <a:cs typeface="Times New Roman" panose="02020603050405020304" pitchFamily="18" charset="0"/>
              </a:rPr>
              <a:t>, то есть между хозяйствующими субъектами, осуществляющими продажу товаров на одном товарном рынке, или между хозяйствующими субъектами, осуществляющими приобретение товаров на одном товарном рынке, если такие соглашения приводят или могут привести к:</a:t>
            </a:r>
            <a:br>
              <a:rPr lang="ru-RU" sz="1600" dirty="0">
                <a:solidFill>
                  <a:schemeClr val="tx1"/>
                </a:solidFill>
                <a:effectLst/>
                <a:latin typeface="Times New Roman" panose="02020603050405020304" pitchFamily="18" charset="0"/>
                <a:cs typeface="Times New Roman" panose="02020603050405020304" pitchFamily="18" charset="0"/>
              </a:rPr>
            </a:br>
            <a:r>
              <a:rPr lang="ru-RU" sz="1600" dirty="0" smtClean="0">
                <a:solidFill>
                  <a:schemeClr val="tx1"/>
                </a:solidFill>
                <a:effectLst/>
                <a:latin typeface="Times New Roman" panose="02020603050405020304" pitchFamily="18" charset="0"/>
                <a:cs typeface="Times New Roman" panose="02020603050405020304" pitchFamily="18" charset="0"/>
              </a:rPr>
              <a:t>1</a:t>
            </a:r>
            <a:r>
              <a:rPr lang="ru-RU" sz="1600" dirty="0">
                <a:solidFill>
                  <a:schemeClr val="tx1"/>
                </a:solidFill>
                <a:effectLst/>
                <a:latin typeface="Times New Roman" panose="02020603050405020304" pitchFamily="18" charset="0"/>
                <a:cs typeface="Times New Roman" panose="02020603050405020304" pitchFamily="18" charset="0"/>
              </a:rPr>
              <a:t>) установлению или поддержанию цен (тарифов), скидок, надбавок (доплат) и (или) наценок;</a:t>
            </a:r>
            <a:br>
              <a:rPr lang="ru-RU" sz="1600" dirty="0">
                <a:solidFill>
                  <a:schemeClr val="tx1"/>
                </a:solidFill>
                <a:effectLst/>
                <a:latin typeface="Times New Roman" panose="02020603050405020304" pitchFamily="18" charset="0"/>
                <a:cs typeface="Times New Roman" panose="02020603050405020304" pitchFamily="18" charset="0"/>
              </a:rPr>
            </a:br>
            <a:r>
              <a:rPr lang="ru-RU" sz="1600" u="sng" dirty="0">
                <a:solidFill>
                  <a:srgbClr val="0070C0"/>
                </a:solidFill>
                <a:effectLst/>
                <a:latin typeface="Times New Roman" panose="02020603050405020304" pitchFamily="18" charset="0"/>
                <a:cs typeface="Times New Roman" panose="02020603050405020304" pitchFamily="18" charset="0"/>
              </a:rPr>
              <a:t>2) повышению, снижению или поддержанию цен на торгах</a:t>
            </a:r>
            <a:r>
              <a:rPr lang="ru-RU" sz="1600" dirty="0">
                <a:solidFill>
                  <a:schemeClr val="tx1"/>
                </a:solidFill>
                <a:effectLst/>
                <a:latin typeface="Times New Roman" panose="02020603050405020304" pitchFamily="18" charset="0"/>
                <a:cs typeface="Times New Roman" panose="02020603050405020304" pitchFamily="18" charset="0"/>
              </a:rPr>
              <a:t>;</a:t>
            </a:r>
            <a:br>
              <a:rPr lang="ru-RU" sz="1600" dirty="0">
                <a:solidFill>
                  <a:schemeClr val="tx1"/>
                </a:solidFill>
                <a:effectLst/>
                <a:latin typeface="Times New Roman" panose="02020603050405020304" pitchFamily="18" charset="0"/>
                <a:cs typeface="Times New Roman" panose="02020603050405020304" pitchFamily="18" charset="0"/>
              </a:rPr>
            </a:br>
            <a:r>
              <a:rPr lang="ru-RU" sz="1600" dirty="0">
                <a:solidFill>
                  <a:schemeClr val="tx1"/>
                </a:solidFill>
                <a:effectLst/>
                <a:latin typeface="Times New Roman" panose="02020603050405020304" pitchFamily="18" charset="0"/>
                <a:cs typeface="Times New Roman" panose="02020603050405020304" pitchFamily="18" charset="0"/>
              </a:rPr>
              <a:t>3) разделу товарного рынка по территориальному принципу, объему продажи или покупки товаров, ассортименту реализуемых товаров либо составу продавцов или покупателей (заказчиков);</a:t>
            </a:r>
            <a:br>
              <a:rPr lang="ru-RU" sz="1600" dirty="0">
                <a:solidFill>
                  <a:schemeClr val="tx1"/>
                </a:solidFill>
                <a:effectLst/>
                <a:latin typeface="Times New Roman" panose="02020603050405020304" pitchFamily="18" charset="0"/>
                <a:cs typeface="Times New Roman" panose="02020603050405020304" pitchFamily="18" charset="0"/>
              </a:rPr>
            </a:br>
            <a:r>
              <a:rPr lang="ru-RU" sz="1600" dirty="0">
                <a:solidFill>
                  <a:schemeClr val="tx1"/>
                </a:solidFill>
                <a:effectLst/>
                <a:latin typeface="Times New Roman" panose="02020603050405020304" pitchFamily="18" charset="0"/>
                <a:cs typeface="Times New Roman" panose="02020603050405020304" pitchFamily="18" charset="0"/>
              </a:rPr>
              <a:t>4) сокращению или прекращению производства товаров;</a:t>
            </a:r>
            <a:br>
              <a:rPr lang="ru-RU" sz="1600" dirty="0">
                <a:solidFill>
                  <a:schemeClr val="tx1"/>
                </a:solidFill>
                <a:effectLst/>
                <a:latin typeface="Times New Roman" panose="02020603050405020304" pitchFamily="18" charset="0"/>
                <a:cs typeface="Times New Roman" panose="02020603050405020304" pitchFamily="18" charset="0"/>
              </a:rPr>
            </a:br>
            <a:r>
              <a:rPr lang="ru-RU" sz="1600" dirty="0">
                <a:solidFill>
                  <a:schemeClr val="tx1"/>
                </a:solidFill>
                <a:effectLst/>
                <a:latin typeface="Times New Roman" panose="02020603050405020304" pitchFamily="18" charset="0"/>
                <a:cs typeface="Times New Roman" panose="02020603050405020304" pitchFamily="18" charset="0"/>
              </a:rPr>
              <a:t>5) отказу от заключения договоров с определенными продавцами или покупателями (заказчиками).</a:t>
            </a:r>
            <a:br>
              <a:rPr lang="ru-RU" sz="1600" dirty="0">
                <a:solidFill>
                  <a:schemeClr val="tx1"/>
                </a:solidFill>
                <a:effectLst/>
                <a:latin typeface="Times New Roman" panose="02020603050405020304" pitchFamily="18" charset="0"/>
                <a:cs typeface="Times New Roman" panose="02020603050405020304" pitchFamily="18" charset="0"/>
              </a:rPr>
            </a:br>
            <a:r>
              <a:rPr lang="ru-RU" sz="1600" dirty="0" smtClean="0">
                <a:solidFill>
                  <a:schemeClr val="tx1"/>
                </a:solidFill>
                <a:effectLst/>
                <a:latin typeface="Times New Roman" panose="02020603050405020304" pitchFamily="18" charset="0"/>
                <a:cs typeface="Times New Roman" panose="02020603050405020304" pitchFamily="18" charset="0"/>
              </a:rPr>
              <a:t/>
            </a:r>
            <a:br>
              <a:rPr lang="ru-RU" sz="1600" dirty="0" smtClean="0">
                <a:solidFill>
                  <a:schemeClr val="tx1"/>
                </a:solidFill>
                <a:effectLst/>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dirty="0"/>
              <a:t/>
            </a:r>
            <a:br>
              <a:rPr lang="ru-RU" dirty="0"/>
            </a:br>
            <a:endParaRPr lang="ru-RU" dirty="0"/>
          </a:p>
        </p:txBody>
      </p:sp>
      <p:sp>
        <p:nvSpPr>
          <p:cNvPr id="6" name="TextBox 5"/>
          <p:cNvSpPr txBox="1"/>
          <p:nvPr/>
        </p:nvSpPr>
        <p:spPr>
          <a:xfrm>
            <a:off x="193152" y="3141549"/>
            <a:ext cx="5328592" cy="1323439"/>
          </a:xfrm>
          <a:prstGeom prst="rect">
            <a:avLst/>
          </a:prstGeom>
          <a:noFill/>
        </p:spPr>
        <p:txBody>
          <a:bodyPr wrap="square" rtlCol="0">
            <a:spAutoFit/>
          </a:bodyPr>
          <a:lstStyle/>
          <a:p>
            <a:pPr marL="285750" indent="-285750" algn="just">
              <a:buFont typeface="Wingdings" panose="05000000000000000000" pitchFamily="2" charset="2"/>
              <a:buChar char="q"/>
            </a:pPr>
            <a:r>
              <a:rPr lang="ru-RU" sz="1600" dirty="0" smtClean="0">
                <a:latin typeface="Times New Roman" panose="02020603050405020304" pitchFamily="18" charset="0"/>
                <a:cs typeface="Times New Roman" panose="02020603050405020304" pitchFamily="18" charset="0"/>
              </a:rPr>
              <a:t>являются латентными правонарушениями;</a:t>
            </a:r>
          </a:p>
          <a:p>
            <a:pPr marL="285750" indent="-285750" algn="just">
              <a:buFont typeface="Wingdings" panose="05000000000000000000" pitchFamily="2" charset="2"/>
              <a:buChar char="q"/>
            </a:pPr>
            <a:r>
              <a:rPr lang="ru-RU" sz="1600" dirty="0" smtClean="0">
                <a:latin typeface="Times New Roman" panose="02020603050405020304" pitchFamily="18" charset="0"/>
                <a:cs typeface="Times New Roman" panose="02020603050405020304" pitchFamily="18" charset="0"/>
              </a:rPr>
              <a:t>подверженные существованию картелей сферы закупок: строительная отрасль, поставка  изделий медицинского назначения и лекарств, продуктов питания</a:t>
            </a:r>
            <a:endParaRPr lang="ru-RU" sz="16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5940152" y="3454023"/>
            <a:ext cx="2952328" cy="432048"/>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Статья 178 УК РФ</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5904036" y="3922081"/>
            <a:ext cx="3060449" cy="1354217"/>
          </a:xfrm>
          <a:prstGeom prst="rect">
            <a:avLst/>
          </a:prstGeom>
          <a:noFill/>
        </p:spPr>
        <p:txBody>
          <a:bodyPr wrap="square" rtlCol="0">
            <a:spAutoFit/>
          </a:bodyPr>
          <a:lstStyle/>
          <a:p>
            <a:pPr algn="ctr"/>
            <a:r>
              <a:rPr lang="ru-RU" sz="1000" dirty="0" smtClean="0">
                <a:latin typeface="Times New Roman" panose="02020603050405020304" pitchFamily="18" charset="0"/>
                <a:cs typeface="Times New Roman" panose="02020603050405020304" pitchFamily="18" charset="0"/>
              </a:rPr>
              <a:t>1) для привлечения к уголовной ответственности необходимо доказать, что картель причинил крупный ущерб – &gt;10 млн. рублей, либо участники картеля извлекли доход &gt;50 млн. рублей;</a:t>
            </a:r>
          </a:p>
          <a:p>
            <a:pPr algn="ctr"/>
            <a:r>
              <a:rPr lang="ru-RU" sz="1000" dirty="0" smtClean="0">
                <a:latin typeface="Times New Roman" panose="02020603050405020304" pitchFamily="18" charset="0"/>
                <a:cs typeface="Times New Roman" panose="02020603050405020304" pitchFamily="18" charset="0"/>
              </a:rPr>
              <a:t>2) чаще всего совершается преступление с использованием служебного положения (пункт а части 2 статьи 178 УК РФ) </a:t>
            </a:r>
          </a:p>
          <a:p>
            <a:pPr algn="ctr"/>
            <a:endParaRPr lang="ru-RU" sz="1200"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5958990" y="5157192"/>
            <a:ext cx="2952327" cy="432048"/>
          </a:xfrm>
          <a:prstGeom prst="rect">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latin typeface="Times New Roman" panose="02020603050405020304" pitchFamily="18" charset="0"/>
                <a:cs typeface="Times New Roman" panose="02020603050405020304" pitchFamily="18" charset="0"/>
              </a:rPr>
              <a:t>Часть 2 статьи 14.32 КоАП РФ</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5760132" y="5733256"/>
            <a:ext cx="3312367" cy="861774"/>
          </a:xfrm>
          <a:prstGeom prst="rect">
            <a:avLst/>
          </a:prstGeom>
          <a:noFill/>
        </p:spPr>
        <p:txBody>
          <a:bodyPr wrap="square" rtlCol="0">
            <a:spAutoFit/>
          </a:bodyPr>
          <a:lstStyle/>
          <a:p>
            <a:pPr algn="ctr"/>
            <a:r>
              <a:rPr lang="ru-RU" sz="1000" dirty="0" smtClean="0">
                <a:latin typeface="Times New Roman" panose="02020603050405020304" pitchFamily="18" charset="0"/>
                <a:cs typeface="Times New Roman" panose="02020603050405020304" pitchFamily="18" charset="0"/>
              </a:rPr>
              <a:t>Субъекты: должностное лицо и юридическое лицо</a:t>
            </a:r>
          </a:p>
          <a:p>
            <a:pPr algn="ctr"/>
            <a:r>
              <a:rPr lang="ru-RU" sz="1000" dirty="0" smtClean="0">
                <a:latin typeface="Times New Roman" panose="02020603050405020304" pitchFamily="18" charset="0"/>
                <a:cs typeface="Times New Roman" panose="02020603050405020304" pitchFamily="18" charset="0"/>
              </a:rPr>
              <a:t>Повод к возбуждению дела: решение ФАС России или ТО</a:t>
            </a:r>
          </a:p>
          <a:p>
            <a:pPr algn="ctr"/>
            <a:r>
              <a:rPr lang="ru-RU" sz="1000" dirty="0" smtClean="0">
                <a:latin typeface="Times New Roman" panose="02020603050405020304" pitchFamily="18" charset="0"/>
                <a:cs typeface="Times New Roman" panose="02020603050405020304" pitchFamily="18" charset="0"/>
              </a:rPr>
              <a:t>Срок давности: 1 год с даты вынесения решения антимонопольного органа </a:t>
            </a:r>
          </a:p>
        </p:txBody>
      </p:sp>
      <p:sp>
        <p:nvSpPr>
          <p:cNvPr id="3" name="Прямоугольник 2"/>
          <p:cNvSpPr/>
          <p:nvPr/>
        </p:nvSpPr>
        <p:spPr>
          <a:xfrm>
            <a:off x="217136" y="4464988"/>
            <a:ext cx="5513812" cy="1600438"/>
          </a:xfrm>
          <a:prstGeom prst="rect">
            <a:avLst/>
          </a:prstGeom>
        </p:spPr>
        <p:txBody>
          <a:bodyPr wrap="square">
            <a:spAutoFit/>
          </a:bodyPr>
          <a:lstStyle/>
          <a:p>
            <a:pPr algn="just"/>
            <a:r>
              <a:rPr lang="ru-RU" altLang="ru-RU" sz="1400" dirty="0">
                <a:latin typeface="Times New Roman" pitchFamily="18" charset="0"/>
                <a:cs typeface="Times New Roman" pitchFamily="18" charset="0"/>
              </a:rPr>
              <a:t>признание заявки не соответствующей требованиям документации об аукционе по причине наличия между участниками закупки антиконкурентного </a:t>
            </a:r>
            <a:r>
              <a:rPr lang="ru-RU" altLang="ru-RU" sz="1400" dirty="0" smtClean="0">
                <a:latin typeface="Times New Roman" pitchFamily="18" charset="0"/>
                <a:cs typeface="Times New Roman" pitchFamily="18" charset="0"/>
              </a:rPr>
              <a:t>сговора является нарушением законодательства о контрактной системе </a:t>
            </a:r>
            <a:r>
              <a:rPr lang="ru-RU" altLang="ru-RU" sz="1400" b="1" dirty="0">
                <a:solidFill>
                  <a:srgbClr val="FF0000"/>
                </a:solidFill>
                <a:latin typeface="Times New Roman" pitchFamily="18" charset="0"/>
                <a:cs typeface="Times New Roman" pitchFamily="18" charset="0"/>
              </a:rPr>
              <a:t>(решение Советского районного суда г. Челябинска от 17.08.2018 № 12-493/2018, Постановление Арбитражного суда Уральского округа от 06.07.2018 по делу № А76-8690/2017)</a:t>
            </a:r>
            <a:r>
              <a:rPr lang="ru-RU" altLang="ru-RU" sz="1400" dirty="0">
                <a:latin typeface="Times New Roman" pitchFamily="18" charset="0"/>
                <a:cs typeface="Times New Roman" pitchFamily="18" charset="0"/>
              </a:rPr>
              <a:t>;</a:t>
            </a:r>
          </a:p>
        </p:txBody>
      </p:sp>
    </p:spTree>
    <p:extLst>
      <p:ext uri="{BB962C8B-B14F-4D97-AF65-F5344CB8AC3E}">
        <p14:creationId xmlns:p14="http://schemas.microsoft.com/office/powerpoint/2010/main" val="3111079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16632"/>
            <a:ext cx="8229600" cy="648072"/>
          </a:xfrm>
        </p:spPr>
        <p:txBody>
          <a:bodyPr>
            <a:noAutofit/>
          </a:bodyPr>
          <a:lstStyle/>
          <a:p>
            <a:pPr algn="ctr"/>
            <a:r>
              <a:rPr lang="ru-RU" sz="2000" dirty="0" smtClean="0">
                <a:solidFill>
                  <a:srgbClr val="FF0000"/>
                </a:solidFill>
                <a:effectLst/>
                <a:latin typeface="Times New Roman" panose="02020603050405020304" pitchFamily="18" charset="0"/>
                <a:cs typeface="Times New Roman" panose="02020603050405020304" pitchFamily="18" charset="0"/>
              </a:rPr>
              <a:t>Положения статьи 11 ФЗ № 135 от 26.07.2006 </a:t>
            </a:r>
            <a:br>
              <a:rPr lang="ru-RU" sz="2000" dirty="0" smtClean="0">
                <a:solidFill>
                  <a:srgbClr val="FF0000"/>
                </a:solidFill>
                <a:effectLst/>
                <a:latin typeface="Times New Roman" panose="02020603050405020304" pitchFamily="18" charset="0"/>
                <a:cs typeface="Times New Roman" panose="02020603050405020304" pitchFamily="18" charset="0"/>
              </a:rPr>
            </a:br>
            <a:r>
              <a:rPr lang="ru-RU" sz="2000" dirty="0" smtClean="0">
                <a:solidFill>
                  <a:srgbClr val="FF0000"/>
                </a:solidFill>
                <a:effectLst/>
                <a:latin typeface="Times New Roman" panose="02020603050405020304" pitchFamily="18" charset="0"/>
                <a:cs typeface="Times New Roman" panose="02020603050405020304" pitchFamily="18" charset="0"/>
              </a:rPr>
              <a:t>не распространяются на:</a:t>
            </a:r>
            <a:endParaRPr lang="ru-RU" sz="2000" dirty="0">
              <a:solidFill>
                <a:srgbClr val="FF0000"/>
              </a:solidFill>
              <a:effectLst/>
              <a:latin typeface="Times New Roman" panose="02020603050405020304" pitchFamily="18" charset="0"/>
              <a:cs typeface="Times New Roman" panose="02020603050405020304" pitchFamily="18" charset="0"/>
            </a:endParaRPr>
          </a:p>
        </p:txBody>
      </p:sp>
      <p:sp>
        <p:nvSpPr>
          <p:cNvPr id="4" name="Стрелка вниз 3"/>
          <p:cNvSpPr/>
          <p:nvPr/>
        </p:nvSpPr>
        <p:spPr>
          <a:xfrm rot="3064224">
            <a:off x="1695696" y="490884"/>
            <a:ext cx="282571" cy="97840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ru-RU">
              <a:ln>
                <a:solidFill>
                  <a:schemeClr val="tx1"/>
                </a:solidFill>
              </a:ln>
              <a:solidFill>
                <a:schemeClr val="bg1"/>
              </a:solidFill>
            </a:endParaRPr>
          </a:p>
        </p:txBody>
      </p:sp>
      <p:pic>
        <p:nvPicPr>
          <p:cNvPr id="6" name="Рисунок 5"/>
          <p:cNvPicPr>
            <a:picLocks noChangeAspect="1"/>
          </p:cNvPicPr>
          <p:nvPr/>
        </p:nvPicPr>
        <p:blipFill>
          <a:blip r:embed="rId2"/>
          <a:stretch>
            <a:fillRect/>
          </a:stretch>
        </p:blipFill>
        <p:spPr>
          <a:xfrm rot="15445614">
            <a:off x="6650281" y="640666"/>
            <a:ext cx="883997" cy="768163"/>
          </a:xfrm>
          <a:prstGeom prst="rect">
            <a:avLst/>
          </a:prstGeom>
        </p:spPr>
      </p:pic>
      <p:sp>
        <p:nvSpPr>
          <p:cNvPr id="7" name="TextBox 6"/>
          <p:cNvSpPr txBox="1"/>
          <p:nvPr/>
        </p:nvSpPr>
        <p:spPr>
          <a:xfrm>
            <a:off x="179509" y="1443121"/>
            <a:ext cx="2376263" cy="2246769"/>
          </a:xfrm>
          <a:prstGeom prst="rect">
            <a:avLst/>
          </a:prstGeom>
          <a:noFill/>
        </p:spPr>
        <p:txBody>
          <a:bodyPr wrap="square" rtlCol="0">
            <a:spAutoFit/>
          </a:bodyPr>
          <a:lstStyle/>
          <a:p>
            <a:pPr algn="ctr"/>
            <a:r>
              <a:rPr lang="ru-RU" sz="1400" dirty="0">
                <a:latin typeface="Times New Roman" panose="02020603050405020304" pitchFamily="18" charset="0"/>
                <a:cs typeface="Times New Roman" panose="02020603050405020304" pitchFamily="18" charset="0"/>
              </a:rPr>
              <a:t>соглашения о предоставлении и (или) об отчуждении права использования результата интеллектуальной деятельности или средства индивидуализации юридического лица, средства индивидуализации продукции, работ или услуг.</a:t>
            </a:r>
          </a:p>
        </p:txBody>
      </p:sp>
      <p:pic>
        <p:nvPicPr>
          <p:cNvPr id="8" name="Рисунок 7"/>
          <p:cNvPicPr>
            <a:picLocks noChangeAspect="1"/>
          </p:cNvPicPr>
          <p:nvPr/>
        </p:nvPicPr>
        <p:blipFill>
          <a:blip r:embed="rId3"/>
          <a:stretch>
            <a:fillRect/>
          </a:stretch>
        </p:blipFill>
        <p:spPr>
          <a:xfrm rot="3085345">
            <a:off x="3805991" y="745759"/>
            <a:ext cx="944962" cy="1036410"/>
          </a:xfrm>
          <a:prstGeom prst="rect">
            <a:avLst/>
          </a:prstGeom>
        </p:spPr>
      </p:pic>
      <p:sp>
        <p:nvSpPr>
          <p:cNvPr id="9" name="TextBox 8"/>
          <p:cNvSpPr txBox="1"/>
          <p:nvPr/>
        </p:nvSpPr>
        <p:spPr>
          <a:xfrm>
            <a:off x="2648122" y="1844824"/>
            <a:ext cx="2160240" cy="2246769"/>
          </a:xfrm>
          <a:prstGeom prst="rect">
            <a:avLst/>
          </a:prstGeom>
          <a:noFill/>
        </p:spPr>
        <p:txBody>
          <a:bodyPr wrap="square" rtlCol="0">
            <a:spAutoFit/>
          </a:bodyPr>
          <a:lstStyle/>
          <a:p>
            <a:pPr algn="ctr"/>
            <a:r>
              <a:rPr lang="ru-RU" sz="1400" dirty="0" smtClean="0">
                <a:latin typeface="Times New Roman" panose="02020603050405020304" pitchFamily="18" charset="0"/>
                <a:cs typeface="Times New Roman" panose="02020603050405020304" pitchFamily="18" charset="0"/>
              </a:rPr>
              <a:t>соглашения о совместной деятельности, заключенные с предварительного согласия антимонопольного органа, полученного в порядке, установленном главой 7 ФЗ № 135 от 26.07.2006</a:t>
            </a:r>
            <a:endParaRPr lang="ru-RU" sz="14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5148064" y="1510061"/>
            <a:ext cx="3888432" cy="3108543"/>
          </a:xfrm>
          <a:prstGeom prst="rect">
            <a:avLst/>
          </a:prstGeom>
          <a:noFill/>
        </p:spPr>
        <p:txBody>
          <a:bodyPr wrap="square" rtlCol="0">
            <a:spAutoFit/>
          </a:bodyPr>
          <a:lstStyle/>
          <a:p>
            <a:pPr algn="ctr"/>
            <a:r>
              <a:rPr lang="ru-RU" sz="1400" dirty="0">
                <a:latin typeface="Times New Roman" panose="02020603050405020304" pitchFamily="18" charset="0"/>
                <a:cs typeface="Times New Roman" panose="02020603050405020304" pitchFamily="18" charset="0"/>
              </a:rPr>
              <a:t>соглашения между хозяйствующими субъектами, входящими в одну группу </a:t>
            </a:r>
            <a:r>
              <a:rPr lang="ru-RU" sz="1400" dirty="0" smtClean="0">
                <a:latin typeface="Times New Roman" panose="02020603050405020304" pitchFamily="18" charset="0"/>
                <a:cs typeface="Times New Roman" panose="02020603050405020304" pitchFamily="18" charset="0"/>
              </a:rPr>
              <a:t>лиц в силу статьи 9 ФЗ № 135 от 26.07.2006, </a:t>
            </a:r>
            <a:r>
              <a:rPr lang="ru-RU" sz="1400" dirty="0">
                <a:latin typeface="Times New Roman" panose="02020603050405020304" pitchFamily="18" charset="0"/>
                <a:cs typeface="Times New Roman" panose="02020603050405020304" pitchFamily="18" charset="0"/>
              </a:rPr>
              <a:t>если одним из таких хозяйствующих субъектов в отношении другого хозяйствующего субъекта установлен контроль либо если такие хозяйствующие субъекты находятся под контролем одного лица, за исключением соглашений между хозяйствующими субъектами, осуществляющими виды деятельности, одновременное выполнение которых одним хозяйствующим субъектом не допускается в соответствии с законодательством Российской Федерации</a:t>
            </a:r>
          </a:p>
        </p:txBody>
      </p:sp>
      <p:sp>
        <p:nvSpPr>
          <p:cNvPr id="12" name="TextBox 11"/>
          <p:cNvSpPr txBox="1"/>
          <p:nvPr/>
        </p:nvSpPr>
        <p:spPr>
          <a:xfrm>
            <a:off x="3536074" y="4575339"/>
            <a:ext cx="5385758" cy="2246769"/>
          </a:xfrm>
          <a:prstGeom prst="rect">
            <a:avLst/>
          </a:prstGeom>
          <a:noFill/>
        </p:spPr>
        <p:txBody>
          <a:bodyPr wrap="square" rtlCol="0">
            <a:spAutoFit/>
          </a:bodyPr>
          <a:lstStyle/>
          <a:p>
            <a:pPr algn="just"/>
            <a:r>
              <a:rPr lang="ru-RU" sz="1400" b="1" u="sng" dirty="0" smtClean="0">
                <a:solidFill>
                  <a:srgbClr val="00B050"/>
                </a:solidFill>
                <a:latin typeface="Times New Roman" panose="02020603050405020304" pitchFamily="18" charset="0"/>
                <a:cs typeface="Times New Roman" panose="02020603050405020304" pitchFamily="18" charset="0"/>
              </a:rPr>
              <a:t>Под </a:t>
            </a:r>
            <a:r>
              <a:rPr lang="ru-RU" sz="1400" b="1" u="sng" dirty="0">
                <a:solidFill>
                  <a:srgbClr val="00B050"/>
                </a:solidFill>
                <a:latin typeface="Times New Roman" panose="02020603050405020304" pitchFamily="18" charset="0"/>
                <a:cs typeface="Times New Roman" panose="02020603050405020304" pitchFamily="18" charset="0"/>
              </a:rPr>
              <a:t>контролем </a:t>
            </a:r>
            <a:r>
              <a:rPr lang="ru-RU" sz="1400" b="1" u="sng" dirty="0" smtClean="0">
                <a:solidFill>
                  <a:srgbClr val="00B050"/>
                </a:solidFill>
                <a:latin typeface="Times New Roman" panose="02020603050405020304" pitchFamily="18" charset="0"/>
                <a:cs typeface="Times New Roman" panose="02020603050405020304" pitchFamily="18" charset="0"/>
              </a:rPr>
              <a:t>понимается </a:t>
            </a:r>
            <a:r>
              <a:rPr lang="ru-RU" sz="1400" dirty="0">
                <a:latin typeface="Times New Roman" panose="02020603050405020304" pitchFamily="18" charset="0"/>
                <a:cs typeface="Times New Roman" panose="02020603050405020304" pitchFamily="18" charset="0"/>
              </a:rPr>
              <a:t>возможность физического или юридического лица прямо или косвенно (через юридическое лицо или через несколько юридических лиц) определять решения, принимаемые другим юридическим лицом, посредством одного или нескольких следующих действий:</a:t>
            </a:r>
          </a:p>
          <a:p>
            <a:pPr algn="just"/>
            <a:r>
              <a:rPr lang="ru-RU" sz="1400" dirty="0">
                <a:latin typeface="Times New Roman" panose="02020603050405020304" pitchFamily="18" charset="0"/>
                <a:cs typeface="Times New Roman" panose="02020603050405020304" pitchFamily="18" charset="0"/>
              </a:rPr>
              <a:t>1) распоряжение более чем пятьюдесятью процентами общего количества голосов, приходящихся на голосующие акции (доли), составляющие уставный (складочный) капитал юридического лица;</a:t>
            </a:r>
          </a:p>
          <a:p>
            <a:pPr algn="just"/>
            <a:r>
              <a:rPr lang="ru-RU" sz="1400" dirty="0">
                <a:latin typeface="Times New Roman" panose="02020603050405020304" pitchFamily="18" charset="0"/>
                <a:cs typeface="Times New Roman" panose="02020603050405020304" pitchFamily="18" charset="0"/>
              </a:rPr>
              <a:t>2) осуществление функций исполнительного органа юридического лица.</a:t>
            </a:r>
          </a:p>
        </p:txBody>
      </p:sp>
    </p:spTree>
    <p:extLst>
      <p:ext uri="{BB962C8B-B14F-4D97-AF65-F5344CB8AC3E}">
        <p14:creationId xmlns:p14="http://schemas.microsoft.com/office/powerpoint/2010/main" val="4233142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0"/>
            <a:ext cx="8229600" cy="634082"/>
          </a:xfrm>
        </p:spPr>
        <p:txBody>
          <a:bodyPr>
            <a:noAutofit/>
          </a:bodyPr>
          <a:lstStyle/>
          <a:p>
            <a:pPr algn="ctr"/>
            <a:r>
              <a:rPr lang="ru-RU" sz="2000" dirty="0" smtClean="0">
                <a:solidFill>
                  <a:srgbClr val="FF0000"/>
                </a:solidFill>
                <a:effectLst/>
                <a:latin typeface="Times New Roman" panose="02020603050405020304" pitchFamily="18" charset="0"/>
                <a:cs typeface="Times New Roman" panose="02020603050405020304" pitchFamily="18" charset="0"/>
              </a:rPr>
              <a:t>Наиболее распространенные стратегии </a:t>
            </a:r>
            <a:br>
              <a:rPr lang="ru-RU" sz="2000" dirty="0" smtClean="0">
                <a:solidFill>
                  <a:srgbClr val="FF0000"/>
                </a:solidFill>
                <a:effectLst/>
                <a:latin typeface="Times New Roman" panose="02020603050405020304" pitchFamily="18" charset="0"/>
                <a:cs typeface="Times New Roman" panose="02020603050405020304" pitchFamily="18" charset="0"/>
              </a:rPr>
            </a:br>
            <a:r>
              <a:rPr lang="ru-RU" sz="2000" dirty="0" smtClean="0">
                <a:solidFill>
                  <a:srgbClr val="FF0000"/>
                </a:solidFill>
                <a:effectLst/>
                <a:latin typeface="Times New Roman" panose="02020603050405020304" pitchFamily="18" charset="0"/>
                <a:cs typeface="Times New Roman" panose="02020603050405020304" pitchFamily="18" charset="0"/>
              </a:rPr>
              <a:t>реализации картелей на торгах</a:t>
            </a:r>
            <a:endParaRPr lang="ru-RU" sz="2000" dirty="0">
              <a:solidFill>
                <a:srgbClr val="FF0000"/>
              </a:solidFill>
              <a:effectLst/>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025607288"/>
              </p:ext>
            </p:extLst>
          </p:nvPr>
        </p:nvGraphicFramePr>
        <p:xfrm>
          <a:off x="107504" y="764704"/>
          <a:ext cx="8928992" cy="5904655"/>
        </p:xfrm>
        <a:graphic>
          <a:graphicData uri="http://schemas.openxmlformats.org/drawingml/2006/table">
            <a:tbl>
              <a:tblPr firstRow="1" bandRow="1">
                <a:tableStyleId>{5C22544A-7EE6-4342-B048-85BDC9FD1C3A}</a:tableStyleId>
              </a:tblPr>
              <a:tblGrid>
                <a:gridCol w="2825630"/>
                <a:gridCol w="6103362"/>
              </a:tblGrid>
              <a:tr h="382166">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Стратегия</a:t>
                      </a:r>
                      <a:endParaRPr lang="ru-RU"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Краткое</a:t>
                      </a:r>
                      <a:r>
                        <a:rPr lang="ru-RU" sz="1400" baseline="0" dirty="0" smtClean="0">
                          <a:solidFill>
                            <a:schemeClr val="tx1"/>
                          </a:solidFill>
                          <a:latin typeface="Times New Roman" panose="02020603050405020304" pitchFamily="18" charset="0"/>
                          <a:cs typeface="Times New Roman" panose="02020603050405020304" pitchFamily="18" charset="0"/>
                        </a:rPr>
                        <a:t> описание</a:t>
                      </a:r>
                      <a:endParaRPr lang="ru-RU" sz="1400" dirty="0">
                        <a:solidFill>
                          <a:schemeClr val="tx1"/>
                        </a:solidFill>
                        <a:latin typeface="Times New Roman" panose="02020603050405020304" pitchFamily="18" charset="0"/>
                        <a:cs typeface="Times New Roman" panose="02020603050405020304" pitchFamily="18" charset="0"/>
                      </a:endParaRPr>
                    </a:p>
                  </a:txBody>
                  <a:tcPr/>
                </a:tc>
              </a:tr>
              <a:tr h="1338914">
                <a:tc>
                  <a:txBody>
                    <a:bodyPr/>
                    <a:lstStyle/>
                    <a:p>
                      <a:r>
                        <a:rPr lang="ru-RU" sz="1400" dirty="0" smtClean="0">
                          <a:solidFill>
                            <a:schemeClr val="tx1"/>
                          </a:solidFill>
                          <a:latin typeface="Times New Roman" panose="02020603050405020304" pitchFamily="18" charset="0"/>
                          <a:cs typeface="Times New Roman" panose="02020603050405020304" pitchFamily="18" charset="0"/>
                        </a:rPr>
                        <a:t>«Таран», «Торпеда» (мнимая конкуренция)</a:t>
                      </a:r>
                      <a:endParaRPr lang="ru-RU"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solidFill>
                            <a:schemeClr val="tx1"/>
                          </a:solidFill>
                          <a:latin typeface="Times New Roman" panose="02020603050405020304" pitchFamily="18" charset="0"/>
                          <a:cs typeface="Times New Roman" panose="02020603050405020304" pitchFamily="18" charset="0"/>
                        </a:rPr>
                        <a:t>Участники сговора демпингуют, изображая</a:t>
                      </a:r>
                      <a:r>
                        <a:rPr lang="ru-RU" sz="1400" baseline="0" dirty="0" smtClean="0">
                          <a:solidFill>
                            <a:schemeClr val="tx1"/>
                          </a:solidFill>
                          <a:latin typeface="Times New Roman" panose="02020603050405020304" pitchFamily="18" charset="0"/>
                          <a:cs typeface="Times New Roman" panose="02020603050405020304" pitchFamily="18" charset="0"/>
                        </a:rPr>
                        <a:t> активную конкуренцию, цена опускается настолько, что добросовестные участники торгов теряют интерес к контракту. Третий участник картеля в итоге заключает контракт с минимальным снижением</a:t>
                      </a:r>
                      <a:endParaRPr lang="ru-RU" sz="1400" dirty="0">
                        <a:solidFill>
                          <a:schemeClr val="tx1"/>
                        </a:solidFill>
                        <a:latin typeface="Times New Roman" panose="02020603050405020304" pitchFamily="18" charset="0"/>
                        <a:cs typeface="Times New Roman" panose="02020603050405020304" pitchFamily="18" charset="0"/>
                      </a:endParaRPr>
                    </a:p>
                  </a:txBody>
                  <a:tcPr/>
                </a:tc>
              </a:tr>
              <a:tr h="1394525">
                <a:tc>
                  <a:txBody>
                    <a:bodyPr/>
                    <a:lstStyle/>
                    <a:p>
                      <a:r>
                        <a:rPr lang="ru-RU" sz="1400" dirty="0" smtClean="0">
                          <a:latin typeface="Times New Roman" panose="02020603050405020304" pitchFamily="18" charset="0"/>
                          <a:cs typeface="Times New Roman" panose="02020603050405020304" pitchFamily="18" charset="0"/>
                        </a:rPr>
                        <a:t>«Вальс», «Карасель» (ротация победителей)</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Участники заранее распределяют</a:t>
                      </a:r>
                      <a:r>
                        <a:rPr lang="ru-RU" sz="1400" baseline="0" dirty="0" smtClean="0">
                          <a:latin typeface="Times New Roman" panose="02020603050405020304" pitchFamily="18" charset="0"/>
                          <a:cs typeface="Times New Roman" panose="02020603050405020304" pitchFamily="18" charset="0"/>
                        </a:rPr>
                        <a:t> торги, а затем путем подачи мнимых заявок/отзыва заявок обеспечивают видимость конкуренции и победу определенному участнику. Распределение производится по разным основаниям (по территориальному принципу, ассортименту товаров, работам, услугам и т.д.)</a:t>
                      </a:r>
                      <a:endParaRPr lang="ru-RU" sz="1400" dirty="0">
                        <a:latin typeface="Times New Roman" panose="02020603050405020304" pitchFamily="18" charset="0"/>
                        <a:cs typeface="Times New Roman" panose="02020603050405020304" pitchFamily="18" charset="0"/>
                      </a:endParaRPr>
                    </a:p>
                  </a:txBody>
                  <a:tcPr/>
                </a:tc>
              </a:tr>
              <a:tr h="1394525">
                <a:tc>
                  <a:txBody>
                    <a:bodyPr/>
                    <a:lstStyle/>
                    <a:p>
                      <a:r>
                        <a:rPr lang="ru-RU" sz="1400" dirty="0" smtClean="0">
                          <a:latin typeface="Times New Roman" panose="02020603050405020304" pitchFamily="18" charset="0"/>
                          <a:cs typeface="Times New Roman" panose="02020603050405020304" pitchFamily="18" charset="0"/>
                        </a:rPr>
                        <a:t>«Единственный победитель»</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Участники</a:t>
                      </a:r>
                      <a:r>
                        <a:rPr lang="ru-RU" sz="1400" baseline="0" dirty="0" smtClean="0">
                          <a:latin typeface="Times New Roman" panose="02020603050405020304" pitchFamily="18" charset="0"/>
                          <a:cs typeface="Times New Roman" panose="02020603050405020304" pitchFamily="18" charset="0"/>
                        </a:rPr>
                        <a:t> путем подачи мнимых заявок обеспечивают видимость конкуренции при постоянной победе заранее определенного участника</a:t>
                      </a:r>
                      <a:endParaRPr lang="ru-RU" sz="1400" dirty="0">
                        <a:latin typeface="Times New Roman" panose="02020603050405020304" pitchFamily="18" charset="0"/>
                        <a:cs typeface="Times New Roman" panose="02020603050405020304" pitchFamily="18" charset="0"/>
                      </a:endParaRPr>
                    </a:p>
                  </a:txBody>
                  <a:tcPr/>
                </a:tc>
              </a:tr>
              <a:tr h="1394525">
                <a:tc>
                  <a:txBody>
                    <a:bodyPr/>
                    <a:lstStyle/>
                    <a:p>
                      <a:r>
                        <a:rPr lang="ru-RU" sz="1400" dirty="0" smtClean="0">
                          <a:latin typeface="Times New Roman" panose="02020603050405020304" pitchFamily="18" charset="0"/>
                          <a:cs typeface="Times New Roman" panose="02020603050405020304" pitchFamily="18" charset="0"/>
                        </a:rPr>
                        <a:t>«Единственный поставщик»</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Участники заранее определяют</a:t>
                      </a:r>
                      <a:r>
                        <a:rPr lang="ru-RU" sz="1400" baseline="0" dirty="0" smtClean="0">
                          <a:latin typeface="Times New Roman" panose="02020603050405020304" pitchFamily="18" charset="0"/>
                          <a:cs typeface="Times New Roman" panose="02020603050405020304" pitchFamily="18" charset="0"/>
                        </a:rPr>
                        <a:t> победителя торгов и сознательно отказываются от участия «не в своих торгах» (бойкотируют торги)</a:t>
                      </a:r>
                      <a:endParaRPr lang="ru-RU" sz="1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325579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908720"/>
            <a:ext cx="9108504" cy="5832648"/>
          </a:xfrm>
        </p:spPr>
        <p:txBody>
          <a:bodyPr>
            <a:normAutofit fontScale="77500" lnSpcReduction="20000"/>
          </a:bodyPr>
          <a:lstStyle/>
          <a:p>
            <a:pPr algn="just">
              <a:buFont typeface="Wingdings" panose="05000000000000000000" pitchFamily="2" charset="2"/>
              <a:buChar char="v"/>
            </a:pPr>
            <a:r>
              <a:rPr lang="ru-RU" sz="2000" dirty="0">
                <a:solidFill>
                  <a:srgbClr val="0070C0"/>
                </a:solidFill>
                <a:latin typeface="Times New Roman" panose="02020603050405020304" pitchFamily="18" charset="0"/>
                <a:cs typeface="Times New Roman" panose="02020603050405020304" pitchFamily="18" charset="0"/>
              </a:rPr>
              <a:t>ф</a:t>
            </a:r>
            <a:r>
              <a:rPr lang="ru-RU" sz="2000" dirty="0" smtClean="0">
                <a:solidFill>
                  <a:srgbClr val="0070C0"/>
                </a:solidFill>
                <a:latin typeface="Times New Roman" panose="02020603050405020304" pitchFamily="18" charset="0"/>
                <a:cs typeface="Times New Roman" panose="02020603050405020304" pitchFamily="18" charset="0"/>
              </a:rPr>
              <a:t>акт достижения соглашения и фактические обстоятельства, исходя из которых участники заключили соглашение</a:t>
            </a:r>
            <a:r>
              <a:rPr lang="ru-RU" sz="2000" dirty="0" smtClean="0">
                <a:latin typeface="Times New Roman" panose="02020603050405020304" pitchFamily="18" charset="0"/>
                <a:cs typeface="Times New Roman" panose="02020603050405020304" pitchFamily="18" charset="0"/>
              </a:rPr>
              <a:t> (абзацы 2,3,4 пункта 21, абзац 2 пункта 24 </a:t>
            </a:r>
            <a:r>
              <a:rPr lang="ru-RU" sz="2000" dirty="0">
                <a:latin typeface="Times New Roman" panose="02020603050405020304" pitchFamily="18" charset="0"/>
                <a:cs typeface="Times New Roman" panose="02020603050405020304" pitchFamily="18" charset="0"/>
              </a:rPr>
              <a:t>Постановления Пленума ВС РФ № 2 от </a:t>
            </a:r>
            <a:r>
              <a:rPr lang="ru-RU" sz="2000" dirty="0" smtClean="0">
                <a:latin typeface="Times New Roman" panose="02020603050405020304" pitchFamily="18" charset="0"/>
                <a:cs typeface="Times New Roman" panose="02020603050405020304" pitchFamily="18" charset="0"/>
              </a:rPr>
              <a:t>04.03.2021 – факт соглашения и презумпция добросовестности, предмет соглашения, субъективная сторона и выгода от участия в соглашении (является ли достигнутый уровень снижения (повышения) цены на торгах обычным, имелась ли у участников единая стратегия поведения, результат реализации стратегии в виде извлечения прибыли, только схожесть поведения не свидетельствует о наличии соглашения);</a:t>
            </a:r>
            <a:endParaRPr lang="ru-RU"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ru-RU" sz="2000" dirty="0" smtClean="0">
                <a:solidFill>
                  <a:srgbClr val="0070C0"/>
                </a:solidFill>
                <a:latin typeface="Times New Roman" panose="02020603050405020304" pitchFamily="18" charset="0"/>
                <a:cs typeface="Times New Roman" panose="02020603050405020304" pitchFamily="18" charset="0"/>
              </a:rPr>
              <a:t>предмет </a:t>
            </a:r>
            <a:r>
              <a:rPr lang="ru-RU" sz="2000" dirty="0">
                <a:solidFill>
                  <a:srgbClr val="0070C0"/>
                </a:solidFill>
                <a:latin typeface="Times New Roman" panose="02020603050405020304" pitchFamily="18" charset="0"/>
                <a:cs typeface="Times New Roman" panose="02020603050405020304" pitchFamily="18" charset="0"/>
              </a:rPr>
              <a:t>соглашения </a:t>
            </a:r>
            <a:r>
              <a:rPr lang="ru-RU" sz="2000" dirty="0">
                <a:latin typeface="Times New Roman" panose="02020603050405020304" pitchFamily="18" charset="0"/>
                <a:cs typeface="Times New Roman" panose="02020603050405020304" pitchFamily="18" charset="0"/>
              </a:rPr>
              <a:t>- торги, в отношении которых заключено соглашение;</a:t>
            </a:r>
          </a:p>
          <a:p>
            <a:pPr algn="just">
              <a:buFont typeface="Wingdings" panose="05000000000000000000" pitchFamily="2" charset="2"/>
              <a:buChar char="v"/>
            </a:pPr>
            <a:r>
              <a:rPr lang="ru-RU" sz="2000" dirty="0" smtClean="0">
                <a:solidFill>
                  <a:srgbClr val="0070C0"/>
                </a:solidFill>
                <a:latin typeface="Times New Roman" panose="02020603050405020304" pitchFamily="18" charset="0"/>
                <a:cs typeface="Times New Roman" panose="02020603050405020304" pitchFamily="18" charset="0"/>
              </a:rPr>
              <a:t>состав </a:t>
            </a:r>
            <a:r>
              <a:rPr lang="ru-RU" sz="2000" dirty="0">
                <a:solidFill>
                  <a:srgbClr val="0070C0"/>
                </a:solidFill>
                <a:latin typeface="Times New Roman" panose="02020603050405020304" pitchFamily="18" charset="0"/>
                <a:cs typeface="Times New Roman" panose="02020603050405020304" pitchFamily="18" charset="0"/>
              </a:rPr>
              <a:t>участников соглашения, а также наличие между ними конкурентных </a:t>
            </a:r>
            <a:r>
              <a:rPr lang="ru-RU" sz="2000" dirty="0" smtClean="0">
                <a:solidFill>
                  <a:srgbClr val="0070C0"/>
                </a:solidFill>
                <a:latin typeface="Times New Roman" panose="02020603050405020304" pitchFamily="18" charset="0"/>
                <a:cs typeface="Times New Roman" panose="02020603050405020304" pitchFamily="18" charset="0"/>
              </a:rPr>
              <a:t>отношений</a:t>
            </a:r>
            <a:r>
              <a:rPr lang="ru-RU" sz="2000" dirty="0" smtClean="0">
                <a:latin typeface="Times New Roman" panose="02020603050405020304" pitchFamily="18" charset="0"/>
                <a:cs typeface="Times New Roman" panose="02020603050405020304" pitchFamily="18" charset="0"/>
              </a:rPr>
              <a:t> (участники должны быть фактическими или потенциальными конкурентами (абзац 2 пункта 22, абзац 3 пункта 28 Постановления Пленума ВС РФ № 2 от 04.03.2021</a:t>
            </a:r>
            <a:r>
              <a:rPr lang="ru-RU" sz="2000" dirty="0">
                <a:latin typeface="Times New Roman" panose="02020603050405020304" pitchFamily="18" charset="0"/>
                <a:cs typeface="Times New Roman" panose="02020603050405020304" pitchFamily="18" charset="0"/>
              </a:rPr>
              <a:t>, пункт 10.10 </a:t>
            </a:r>
            <a:r>
              <a:rPr lang="ru-RU" sz="2000" dirty="0" smtClean="0">
                <a:latin typeface="Times New Roman" panose="02020603050405020304" pitchFamily="18" charset="0"/>
                <a:cs typeface="Times New Roman" panose="02020603050405020304" pitchFamily="18" charset="0"/>
              </a:rPr>
              <a:t>Приказа </a:t>
            </a:r>
            <a:r>
              <a:rPr lang="ru-RU" sz="2000" dirty="0">
                <a:latin typeface="Times New Roman" panose="02020603050405020304" pitchFamily="18" charset="0"/>
                <a:cs typeface="Times New Roman" panose="02020603050405020304" pitchFamily="18" charset="0"/>
              </a:rPr>
              <a:t>ФАС России от 28.04.2010 </a:t>
            </a:r>
            <a:r>
              <a:rPr lang="ru-RU" sz="2000" dirty="0" smtClean="0">
                <a:latin typeface="Times New Roman" panose="02020603050405020304" pitchFamily="18" charset="0"/>
                <a:cs typeface="Times New Roman" panose="02020603050405020304" pitchFamily="18" charset="0"/>
              </a:rPr>
              <a:t>№ 220 «Об </a:t>
            </a:r>
            <a:r>
              <a:rPr lang="ru-RU" sz="2000" dirty="0">
                <a:latin typeface="Times New Roman" panose="02020603050405020304" pitchFamily="18" charset="0"/>
                <a:cs typeface="Times New Roman" panose="02020603050405020304" pitchFamily="18" charset="0"/>
              </a:rPr>
              <a:t>утверждении Порядка проведения анализа состояния конкуренции на товарном </a:t>
            </a:r>
            <a:r>
              <a:rPr lang="ru-RU" sz="2000" dirty="0" smtClean="0">
                <a:latin typeface="Times New Roman" panose="02020603050405020304" pitchFamily="18" charset="0"/>
                <a:cs typeface="Times New Roman" panose="02020603050405020304" pitchFamily="18" charset="0"/>
              </a:rPr>
              <a:t>рынке»);</a:t>
            </a:r>
            <a:endParaRPr lang="ru-RU"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ru-RU" sz="2000" dirty="0" smtClean="0">
                <a:solidFill>
                  <a:srgbClr val="0070C0"/>
                </a:solidFill>
                <a:latin typeface="Times New Roman" panose="02020603050405020304" pitchFamily="18" charset="0"/>
                <a:cs typeface="Times New Roman" panose="02020603050405020304" pitchFamily="18" charset="0"/>
              </a:rPr>
              <a:t>возможность </a:t>
            </a:r>
            <a:r>
              <a:rPr lang="ru-RU" sz="2000" dirty="0">
                <a:solidFill>
                  <a:srgbClr val="0070C0"/>
                </a:solidFill>
                <a:latin typeface="Times New Roman" panose="02020603050405020304" pitchFamily="18" charset="0"/>
                <a:cs typeface="Times New Roman" panose="02020603050405020304" pitchFamily="18" charset="0"/>
              </a:rPr>
              <a:t>наступления либо наличие последствий, указанных в пункте 2 части 1 статьи 11 Закона о защите конкуренции</a:t>
            </a:r>
            <a:r>
              <a:rPr lang="ru-RU" sz="20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v"/>
            </a:pPr>
            <a:r>
              <a:rPr lang="ru-RU" sz="2000" dirty="0" smtClean="0">
                <a:solidFill>
                  <a:srgbClr val="0070C0"/>
                </a:solidFill>
                <a:latin typeface="Times New Roman" panose="02020603050405020304" pitchFamily="18" charset="0"/>
                <a:cs typeface="Times New Roman" panose="02020603050405020304" pitchFamily="18" charset="0"/>
              </a:rPr>
              <a:t>причинно-следственная </a:t>
            </a:r>
            <a:r>
              <a:rPr lang="ru-RU" sz="2000" dirty="0">
                <a:solidFill>
                  <a:srgbClr val="0070C0"/>
                </a:solidFill>
                <a:latin typeface="Times New Roman" panose="02020603050405020304" pitchFamily="18" charset="0"/>
                <a:cs typeface="Times New Roman" panose="02020603050405020304" pitchFamily="18" charset="0"/>
              </a:rPr>
              <a:t>связь между соглашением участников торгов и наступившими (потенциальными) последствиями в виде повышения, снижения или поддержания цен на </a:t>
            </a:r>
            <a:r>
              <a:rPr lang="ru-RU" sz="2000" dirty="0" smtClean="0">
                <a:solidFill>
                  <a:srgbClr val="0070C0"/>
                </a:solidFill>
                <a:latin typeface="Times New Roman" panose="02020603050405020304" pitchFamily="18" charset="0"/>
                <a:cs typeface="Times New Roman" panose="02020603050405020304" pitchFamily="18" charset="0"/>
              </a:rPr>
              <a:t>торгах </a:t>
            </a:r>
            <a:r>
              <a:rPr lang="ru-RU" sz="2000" dirty="0" smtClean="0">
                <a:latin typeface="Times New Roman" panose="02020603050405020304" pitchFamily="18" charset="0"/>
                <a:cs typeface="Times New Roman" panose="02020603050405020304" pitchFamily="18" charset="0"/>
              </a:rPr>
              <a:t>(пункты 21 и </a:t>
            </a:r>
            <a:r>
              <a:rPr lang="ru-RU" sz="2000" dirty="0">
                <a:latin typeface="Times New Roman" panose="02020603050405020304" pitchFamily="18" charset="0"/>
                <a:cs typeface="Times New Roman" panose="02020603050405020304" pitchFamily="18" charset="0"/>
              </a:rPr>
              <a:t>24 Постановления Пленума ВС РФ № 2 от </a:t>
            </a:r>
            <a:r>
              <a:rPr lang="ru-RU" sz="2000" dirty="0" smtClean="0">
                <a:latin typeface="Times New Roman" panose="02020603050405020304" pitchFamily="18" charset="0"/>
                <a:cs typeface="Times New Roman" panose="02020603050405020304" pitchFamily="18" charset="0"/>
              </a:rPr>
              <a:t>04.03.2021).</a:t>
            </a:r>
          </a:p>
          <a:p>
            <a:pPr marL="109728" indent="0" algn="ctr">
              <a:buNone/>
            </a:pPr>
            <a:endParaRPr lang="ru-RU" sz="2000" dirty="0">
              <a:latin typeface="Times New Roman" panose="02020603050405020304" pitchFamily="18" charset="0"/>
              <a:cs typeface="Times New Roman" panose="02020603050405020304" pitchFamily="18" charset="0"/>
            </a:endParaRPr>
          </a:p>
          <a:p>
            <a:pPr marL="109728" indent="0" algn="r">
              <a:buNone/>
            </a:pPr>
            <a:r>
              <a:rPr lang="ru-RU" sz="1600" b="1" dirty="0" smtClean="0">
                <a:solidFill>
                  <a:srgbClr val="00B050"/>
                </a:solidFill>
                <a:latin typeface="Times New Roman" panose="02020603050405020304" pitchFamily="18" charset="0"/>
                <a:cs typeface="Times New Roman" panose="02020603050405020304" pitchFamily="18" charset="0"/>
              </a:rPr>
              <a:t>Постановление </a:t>
            </a:r>
            <a:r>
              <a:rPr lang="ru-RU" sz="1600" b="1" dirty="0">
                <a:solidFill>
                  <a:srgbClr val="00B050"/>
                </a:solidFill>
                <a:latin typeface="Times New Roman" panose="02020603050405020304" pitchFamily="18" charset="0"/>
                <a:cs typeface="Times New Roman" panose="02020603050405020304" pitchFamily="18" charset="0"/>
              </a:rPr>
              <a:t>Пленума Верховного Суда РФ от 04.03.2021 N 2</a:t>
            </a:r>
          </a:p>
          <a:p>
            <a:pPr marL="109728" indent="0" algn="r">
              <a:buNone/>
            </a:pPr>
            <a:r>
              <a:rPr lang="ru-RU" sz="1600" dirty="0" smtClean="0">
                <a:solidFill>
                  <a:srgbClr val="00B050"/>
                </a:solidFill>
                <a:latin typeface="Times New Roman" panose="02020603050405020304" pitchFamily="18" charset="0"/>
                <a:cs typeface="Times New Roman" panose="02020603050405020304" pitchFamily="18" charset="0"/>
              </a:rPr>
              <a:t>«О </a:t>
            </a:r>
            <a:r>
              <a:rPr lang="ru-RU" sz="1600" dirty="0">
                <a:solidFill>
                  <a:srgbClr val="00B050"/>
                </a:solidFill>
                <a:latin typeface="Times New Roman" panose="02020603050405020304" pitchFamily="18" charset="0"/>
                <a:cs typeface="Times New Roman" panose="02020603050405020304" pitchFamily="18" charset="0"/>
              </a:rPr>
              <a:t>некоторых вопросах, возникающих в связи с применением </a:t>
            </a:r>
            <a:endParaRPr lang="ru-RU" sz="1600" dirty="0" smtClean="0">
              <a:solidFill>
                <a:srgbClr val="00B050"/>
              </a:solidFill>
              <a:latin typeface="Times New Roman" panose="02020603050405020304" pitchFamily="18" charset="0"/>
              <a:cs typeface="Times New Roman" panose="02020603050405020304" pitchFamily="18" charset="0"/>
            </a:endParaRPr>
          </a:p>
          <a:p>
            <a:pPr marL="109728" indent="0" algn="r">
              <a:buNone/>
            </a:pPr>
            <a:r>
              <a:rPr lang="ru-RU" sz="1600" dirty="0" smtClean="0">
                <a:solidFill>
                  <a:srgbClr val="00B050"/>
                </a:solidFill>
                <a:latin typeface="Times New Roman" panose="02020603050405020304" pitchFamily="18" charset="0"/>
                <a:cs typeface="Times New Roman" panose="02020603050405020304" pitchFamily="18" charset="0"/>
              </a:rPr>
              <a:t>судами </a:t>
            </a:r>
            <a:r>
              <a:rPr lang="ru-RU" sz="1600" dirty="0">
                <a:solidFill>
                  <a:srgbClr val="00B050"/>
                </a:solidFill>
                <a:latin typeface="Times New Roman" panose="02020603050405020304" pitchFamily="18" charset="0"/>
                <a:cs typeface="Times New Roman" panose="02020603050405020304" pitchFamily="18" charset="0"/>
              </a:rPr>
              <a:t>антимонопольного </a:t>
            </a:r>
            <a:r>
              <a:rPr lang="ru-RU" sz="1600" dirty="0" smtClean="0">
                <a:solidFill>
                  <a:srgbClr val="00B050"/>
                </a:solidFill>
                <a:latin typeface="Times New Roman" panose="02020603050405020304" pitchFamily="18" charset="0"/>
                <a:cs typeface="Times New Roman" panose="02020603050405020304" pitchFamily="18" charset="0"/>
              </a:rPr>
              <a:t>законодательства»</a:t>
            </a:r>
            <a:endParaRPr lang="ru-RU" sz="1600" dirty="0">
              <a:solidFill>
                <a:srgbClr val="00B050"/>
              </a:solidFill>
              <a:latin typeface="Times New Roman" panose="02020603050405020304" pitchFamily="18" charset="0"/>
              <a:cs typeface="Times New Roman" panose="02020603050405020304" pitchFamily="18" charset="0"/>
            </a:endParaRPr>
          </a:p>
          <a:p>
            <a:pPr marL="109728" indent="0" algn="r">
              <a:buNone/>
            </a:pPr>
            <a:r>
              <a:rPr lang="ru-RU" sz="1600" b="1" dirty="0" smtClean="0">
                <a:solidFill>
                  <a:srgbClr val="00B050"/>
                </a:solidFill>
                <a:latin typeface="Times New Roman" panose="02020603050405020304" pitchFamily="18" charset="0"/>
                <a:cs typeface="Times New Roman" panose="02020603050405020304" pitchFamily="18" charset="0"/>
              </a:rPr>
              <a:t>Разъяснение </a:t>
            </a:r>
            <a:r>
              <a:rPr lang="ru-RU" sz="1600" b="1" dirty="0">
                <a:solidFill>
                  <a:srgbClr val="00B050"/>
                </a:solidFill>
                <a:latin typeface="Times New Roman" panose="02020603050405020304" pitchFamily="18" charset="0"/>
                <a:cs typeface="Times New Roman" panose="02020603050405020304" pitchFamily="18" charset="0"/>
              </a:rPr>
              <a:t>ФАС России от 30.05.2018 </a:t>
            </a:r>
            <a:r>
              <a:rPr lang="ru-RU" sz="1600" b="1" dirty="0" smtClean="0">
                <a:solidFill>
                  <a:srgbClr val="00B050"/>
                </a:solidFill>
                <a:latin typeface="Times New Roman" panose="02020603050405020304" pitchFamily="18" charset="0"/>
                <a:cs typeface="Times New Roman" panose="02020603050405020304" pitchFamily="18" charset="0"/>
              </a:rPr>
              <a:t>№ </a:t>
            </a:r>
            <a:r>
              <a:rPr lang="ru-RU" sz="1600" b="1" dirty="0">
                <a:solidFill>
                  <a:srgbClr val="00B050"/>
                </a:solidFill>
                <a:latin typeface="Times New Roman" panose="02020603050405020304" pitchFamily="18" charset="0"/>
                <a:cs typeface="Times New Roman" panose="02020603050405020304" pitchFamily="18" charset="0"/>
              </a:rPr>
              <a:t>14</a:t>
            </a:r>
          </a:p>
          <a:p>
            <a:pPr marL="109728" indent="0" algn="r">
              <a:buNone/>
            </a:pPr>
            <a:r>
              <a:rPr lang="ru-RU" sz="1600" dirty="0" smtClean="0">
                <a:solidFill>
                  <a:srgbClr val="00B050"/>
                </a:solidFill>
                <a:latin typeface="Times New Roman" panose="02020603050405020304" pitchFamily="18" charset="0"/>
                <a:cs typeface="Times New Roman" panose="02020603050405020304" pitchFamily="18" charset="0"/>
              </a:rPr>
              <a:t>«О </a:t>
            </a:r>
            <a:r>
              <a:rPr lang="ru-RU" sz="1600" dirty="0">
                <a:solidFill>
                  <a:srgbClr val="00B050"/>
                </a:solidFill>
                <a:latin typeface="Times New Roman" panose="02020603050405020304" pitchFamily="18" charset="0"/>
                <a:cs typeface="Times New Roman" panose="02020603050405020304" pitchFamily="18" charset="0"/>
              </a:rPr>
              <a:t>квалификации соглашений хозяйствующих субъектов, участвующих в </a:t>
            </a:r>
            <a:r>
              <a:rPr lang="ru-RU" sz="1600" dirty="0" smtClean="0">
                <a:solidFill>
                  <a:srgbClr val="00B050"/>
                </a:solidFill>
                <a:latin typeface="Times New Roman" panose="02020603050405020304" pitchFamily="18" charset="0"/>
                <a:cs typeface="Times New Roman" panose="02020603050405020304" pitchFamily="18" charset="0"/>
              </a:rPr>
              <a:t>торгах»</a:t>
            </a:r>
          </a:p>
          <a:p>
            <a:pPr marL="109728" indent="0" algn="r">
              <a:buNone/>
            </a:pPr>
            <a:r>
              <a:rPr lang="ru-RU" sz="1600" b="1" dirty="0">
                <a:solidFill>
                  <a:srgbClr val="00B050"/>
                </a:solidFill>
                <a:latin typeface="Times New Roman" panose="02020603050405020304" pitchFamily="18" charset="0"/>
                <a:cs typeface="Times New Roman" panose="02020603050405020304" pitchFamily="18" charset="0"/>
              </a:rPr>
              <a:t>Разъяснение </a:t>
            </a:r>
            <a:r>
              <a:rPr lang="ru-RU" sz="1600" b="1" dirty="0" smtClean="0">
                <a:solidFill>
                  <a:srgbClr val="00B050"/>
                </a:solidFill>
                <a:latin typeface="Times New Roman" panose="02020603050405020304" pitchFamily="18" charset="0"/>
                <a:cs typeface="Times New Roman" panose="02020603050405020304" pitchFamily="18" charset="0"/>
              </a:rPr>
              <a:t>№ </a:t>
            </a:r>
            <a:r>
              <a:rPr lang="ru-RU" sz="1600" b="1" dirty="0">
                <a:solidFill>
                  <a:srgbClr val="00B050"/>
                </a:solidFill>
                <a:latin typeface="Times New Roman" panose="02020603050405020304" pitchFamily="18" charset="0"/>
                <a:cs typeface="Times New Roman" panose="02020603050405020304" pitchFamily="18" charset="0"/>
              </a:rPr>
              <a:t>3 Президиума ФАС России</a:t>
            </a:r>
          </a:p>
          <a:p>
            <a:pPr marL="109728" indent="0" algn="r">
              <a:buNone/>
            </a:pPr>
            <a:r>
              <a:rPr lang="ru-RU" sz="1600" dirty="0" smtClean="0">
                <a:solidFill>
                  <a:srgbClr val="00B050"/>
                </a:solidFill>
                <a:latin typeface="Times New Roman" panose="02020603050405020304" pitchFamily="18" charset="0"/>
                <a:cs typeface="Times New Roman" panose="02020603050405020304" pitchFamily="18" charset="0"/>
              </a:rPr>
              <a:t>«Доказывание </a:t>
            </a:r>
            <a:r>
              <a:rPr lang="ru-RU" sz="1600" dirty="0">
                <a:solidFill>
                  <a:srgbClr val="00B050"/>
                </a:solidFill>
                <a:latin typeface="Times New Roman" panose="02020603050405020304" pitchFamily="18" charset="0"/>
                <a:cs typeface="Times New Roman" panose="02020603050405020304" pitchFamily="18" charset="0"/>
              </a:rPr>
              <a:t>недопустимых соглашений (в том числе картелей) </a:t>
            </a:r>
            <a:r>
              <a:rPr lang="ru-RU" sz="1600" dirty="0" smtClean="0">
                <a:solidFill>
                  <a:srgbClr val="00B050"/>
                </a:solidFill>
                <a:latin typeface="Times New Roman" panose="02020603050405020304" pitchFamily="18" charset="0"/>
                <a:cs typeface="Times New Roman" panose="02020603050405020304" pitchFamily="18" charset="0"/>
              </a:rPr>
              <a:t>и</a:t>
            </a:r>
          </a:p>
          <a:p>
            <a:pPr marL="109728" indent="0" algn="r">
              <a:buNone/>
            </a:pPr>
            <a:r>
              <a:rPr lang="ru-RU" sz="1600" dirty="0" smtClean="0">
                <a:solidFill>
                  <a:srgbClr val="00B050"/>
                </a:solidFill>
                <a:latin typeface="Times New Roman" panose="02020603050405020304" pitchFamily="18" charset="0"/>
                <a:cs typeface="Times New Roman" panose="02020603050405020304" pitchFamily="18" charset="0"/>
              </a:rPr>
              <a:t> </a:t>
            </a:r>
            <a:r>
              <a:rPr lang="ru-RU" sz="1600" dirty="0">
                <a:solidFill>
                  <a:srgbClr val="00B050"/>
                </a:solidFill>
                <a:latin typeface="Times New Roman" panose="02020603050405020304" pitchFamily="18" charset="0"/>
                <a:cs typeface="Times New Roman" panose="02020603050405020304" pitchFamily="18" charset="0"/>
              </a:rPr>
              <a:t>согласованных действий на товарных рынках, в том числе на </a:t>
            </a:r>
            <a:r>
              <a:rPr lang="ru-RU" sz="1600" dirty="0" smtClean="0">
                <a:solidFill>
                  <a:srgbClr val="00B050"/>
                </a:solidFill>
                <a:latin typeface="Times New Roman" panose="02020603050405020304" pitchFamily="18" charset="0"/>
                <a:cs typeface="Times New Roman" panose="02020603050405020304" pitchFamily="18" charset="0"/>
              </a:rPr>
              <a:t>торгах»</a:t>
            </a:r>
          </a:p>
          <a:p>
            <a:pPr marL="109728" indent="0" algn="ctr">
              <a:buNone/>
            </a:pPr>
            <a:endParaRPr lang="ru-RU" sz="2000" dirty="0" smtClean="0">
              <a:solidFill>
                <a:srgbClr val="00B050"/>
              </a:solidFill>
              <a:latin typeface="Times New Roman" panose="02020603050405020304" pitchFamily="18" charset="0"/>
              <a:cs typeface="Times New Roman" panose="02020603050405020304" pitchFamily="18" charset="0"/>
            </a:endParaRPr>
          </a:p>
          <a:p>
            <a:pPr marL="109728" indent="0" algn="ctr">
              <a:buNone/>
            </a:pPr>
            <a:endParaRPr lang="ru-RU" sz="2000" dirty="0">
              <a:solidFill>
                <a:srgbClr val="00B050"/>
              </a:solidFill>
              <a:latin typeface="Times New Roman" panose="02020603050405020304" pitchFamily="18" charset="0"/>
              <a:cs typeface="Times New Roman" panose="02020603050405020304" pitchFamily="18" charset="0"/>
            </a:endParaRPr>
          </a:p>
          <a:p>
            <a:pPr marL="109728" indent="0" algn="ctr">
              <a:buNone/>
            </a:pPr>
            <a:endParaRPr lang="ru-RU" sz="2000" dirty="0" smtClean="0">
              <a:solidFill>
                <a:srgbClr val="00B050"/>
              </a:solidFill>
              <a:latin typeface="Times New Roman" panose="02020603050405020304" pitchFamily="18" charset="0"/>
              <a:cs typeface="Times New Roman" panose="02020603050405020304" pitchFamily="18" charset="0"/>
            </a:endParaRPr>
          </a:p>
          <a:p>
            <a:pPr marL="109728" indent="0" algn="ctr">
              <a:buNone/>
            </a:pPr>
            <a:endParaRPr lang="ru-RU" sz="2000" dirty="0" smtClean="0">
              <a:solidFill>
                <a:srgbClr val="00B050"/>
              </a:solidFill>
              <a:latin typeface="Times New Roman" panose="02020603050405020304" pitchFamily="18" charset="0"/>
              <a:cs typeface="Times New Roman" panose="02020603050405020304" pitchFamily="18" charset="0"/>
            </a:endParaRPr>
          </a:p>
          <a:p>
            <a:pPr marL="109728" indent="0" algn="ctr">
              <a:buNone/>
            </a:pPr>
            <a:endParaRPr lang="ru-RU" sz="2000" dirty="0">
              <a:solidFill>
                <a:srgbClr val="00B050"/>
              </a:solidFill>
              <a:latin typeface="Times New Roman" panose="02020603050405020304" pitchFamily="18" charset="0"/>
              <a:cs typeface="Times New Roman" panose="02020603050405020304" pitchFamily="18" charset="0"/>
            </a:endParaRPr>
          </a:p>
          <a:p>
            <a:pPr marL="109728" indent="0" algn="just">
              <a:buNone/>
            </a:pPr>
            <a:endParaRPr lang="ru-RU" sz="2000" dirty="0" smtClean="0">
              <a:latin typeface="Times New Roman" panose="02020603050405020304" pitchFamily="18" charset="0"/>
              <a:cs typeface="Times New Roman" panose="02020603050405020304" pitchFamily="18" charset="0"/>
            </a:endParaRPr>
          </a:p>
          <a:p>
            <a:pPr marL="109728" indent="0" algn="just">
              <a:buNone/>
            </a:pPr>
            <a:endParaRPr lang="ru-RU"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ru-RU" dirty="0"/>
          </a:p>
        </p:txBody>
      </p:sp>
      <p:sp>
        <p:nvSpPr>
          <p:cNvPr id="3" name="Заголовок 2"/>
          <p:cNvSpPr>
            <a:spLocks noGrp="1"/>
          </p:cNvSpPr>
          <p:nvPr>
            <p:ph type="title"/>
          </p:nvPr>
        </p:nvSpPr>
        <p:spPr>
          <a:xfrm>
            <a:off x="457200" y="188640"/>
            <a:ext cx="8229600" cy="720080"/>
          </a:xfrm>
        </p:spPr>
        <p:txBody>
          <a:bodyPr>
            <a:noAutofit/>
          </a:bodyPr>
          <a:lstStyle/>
          <a:p>
            <a:pPr algn="ctr"/>
            <a:r>
              <a:rPr lang="ru-RU" sz="2000" dirty="0" smtClean="0">
                <a:solidFill>
                  <a:srgbClr val="FF0000"/>
                </a:solidFill>
                <a:effectLst/>
                <a:latin typeface="Times New Roman" panose="02020603050405020304" pitchFamily="18" charset="0"/>
                <a:cs typeface="Times New Roman" panose="02020603050405020304" pitchFamily="18" charset="0"/>
              </a:rPr>
              <a:t>Предмет </a:t>
            </a:r>
            <a:r>
              <a:rPr lang="ru-RU" sz="2000" dirty="0">
                <a:solidFill>
                  <a:srgbClr val="FF0000"/>
                </a:solidFill>
                <a:effectLst/>
                <a:latin typeface="Times New Roman" panose="02020603050405020304" pitchFamily="18" charset="0"/>
                <a:cs typeface="Times New Roman" panose="02020603050405020304" pitchFamily="18" charset="0"/>
              </a:rPr>
              <a:t>доказывания по делам о картелях </a:t>
            </a:r>
            <a:r>
              <a:rPr lang="ru-RU" sz="2000" dirty="0" smtClean="0">
                <a:solidFill>
                  <a:srgbClr val="FF0000"/>
                </a:solidFill>
                <a:effectLst/>
                <a:latin typeface="Times New Roman" panose="02020603050405020304" pitchFamily="18" charset="0"/>
                <a:cs typeface="Times New Roman" panose="02020603050405020304" pitchFamily="18" charset="0"/>
              </a:rPr>
              <a:t/>
            </a:r>
            <a:br>
              <a:rPr lang="ru-RU" sz="2000" dirty="0" smtClean="0">
                <a:solidFill>
                  <a:srgbClr val="FF0000"/>
                </a:solidFill>
                <a:effectLst/>
                <a:latin typeface="Times New Roman" panose="02020603050405020304" pitchFamily="18" charset="0"/>
                <a:cs typeface="Times New Roman" panose="02020603050405020304" pitchFamily="18" charset="0"/>
              </a:rPr>
            </a:br>
            <a:r>
              <a:rPr lang="ru-RU" sz="2000" dirty="0" smtClean="0">
                <a:solidFill>
                  <a:srgbClr val="FF0000"/>
                </a:solidFill>
                <a:effectLst/>
                <a:latin typeface="Times New Roman" panose="02020603050405020304" pitchFamily="18" charset="0"/>
                <a:cs typeface="Times New Roman" panose="02020603050405020304" pitchFamily="18" charset="0"/>
              </a:rPr>
              <a:t>на </a:t>
            </a:r>
            <a:r>
              <a:rPr lang="ru-RU" sz="2000" dirty="0">
                <a:solidFill>
                  <a:srgbClr val="FF0000"/>
                </a:solidFill>
                <a:effectLst/>
                <a:latin typeface="Times New Roman" panose="02020603050405020304" pitchFamily="18" charset="0"/>
                <a:cs typeface="Times New Roman" panose="02020603050405020304" pitchFamily="18" charset="0"/>
              </a:rPr>
              <a:t>торгах состоит из следующих элементов:</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5819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8520" y="404664"/>
            <a:ext cx="9252520" cy="6984776"/>
          </a:xfrm>
        </p:spPr>
        <p:txBody>
          <a:bodyPr>
            <a:normAutofit/>
          </a:bodyPr>
          <a:lstStyle/>
          <a:p>
            <a:pPr algn="just">
              <a:buFont typeface="Wingdings" panose="05000000000000000000" pitchFamily="2" charset="2"/>
              <a:buChar char="Ø"/>
            </a:pPr>
            <a:r>
              <a:rPr lang="ru-RU" sz="1800" dirty="0" smtClean="0">
                <a:latin typeface="Times New Roman" panose="02020603050405020304" pitchFamily="18" charset="0"/>
                <a:cs typeface="Times New Roman" panose="02020603050405020304" pitchFamily="18" charset="0"/>
              </a:rPr>
              <a:t>анализ закупок, размещенных в Единой информационной системы в сфере закупок </a:t>
            </a:r>
            <a:r>
              <a:rPr lang="en-US" sz="1800" dirty="0" smtClean="0">
                <a:latin typeface="Times New Roman" panose="02020603050405020304" pitchFamily="18" charset="0"/>
                <a:cs typeface="Times New Roman" panose="02020603050405020304" pitchFamily="18" charset="0"/>
                <a:hlinkClick r:id="rId2"/>
              </a:rPr>
              <a:t>www.zakupki.gov.ru</a:t>
            </a:r>
            <a:r>
              <a:rPr lang="ru-RU" sz="1800" dirty="0" smtClean="0">
                <a:latin typeface="Times New Roman" panose="02020603050405020304" pitchFamily="18" charset="0"/>
                <a:cs typeface="Times New Roman" panose="02020603050405020304" pitchFamily="18" charset="0"/>
              </a:rPr>
              <a:t>, в том числе и с применением модуля «</a:t>
            </a:r>
            <a:r>
              <a:rPr lang="ru-RU" sz="1800" dirty="0" err="1" smtClean="0">
                <a:latin typeface="Times New Roman" panose="02020603050405020304" pitchFamily="18" charset="0"/>
                <a:cs typeface="Times New Roman" panose="02020603050405020304" pitchFamily="18" charset="0"/>
              </a:rPr>
              <a:t>Антикартель</a:t>
            </a:r>
            <a:r>
              <a:rPr lang="ru-RU" sz="1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ru-RU" sz="1800" dirty="0" smtClean="0">
                <a:latin typeface="Times New Roman" panose="02020603050405020304" pitchFamily="18" charset="0"/>
                <a:cs typeface="Times New Roman" panose="02020603050405020304" pitchFamily="18" charset="0"/>
              </a:rPr>
              <a:t>анализ сайтов коммерческих информационных систем и открытых сведений, содержащихся в сети Интернет (</a:t>
            </a:r>
            <a:r>
              <a:rPr lang="en-US" sz="1800" dirty="0" smtClean="0">
                <a:latin typeface="Times New Roman" panose="02020603050405020304" pitchFamily="18" charset="0"/>
                <a:cs typeface="Times New Roman" panose="02020603050405020304" pitchFamily="18" charset="0"/>
              </a:rPr>
              <a:t>spark-marketing.ru</a:t>
            </a:r>
            <a:r>
              <a:rPr lang="ru-RU" sz="1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basis.myseldon.com.ru</a:t>
            </a:r>
            <a:r>
              <a:rPr lang="ru-RU" sz="1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creditnet.ru</a:t>
            </a:r>
            <a:r>
              <a:rPr lang="ru-RU" sz="1800" dirty="0" smtClean="0">
                <a:latin typeface="Times New Roman" panose="02020603050405020304" pitchFamily="18" charset="0"/>
                <a:cs typeface="Times New Roman" panose="02020603050405020304" pitchFamily="18" charset="0"/>
              </a:rPr>
              <a:t>, платформа </a:t>
            </a:r>
            <a:r>
              <a:rPr lang="en-US" sz="1800" dirty="0" smtClean="0">
                <a:latin typeface="Times New Roman" panose="02020603050405020304" pitchFamily="18" charset="0"/>
                <a:cs typeface="Times New Roman" panose="02020603050405020304" pitchFamily="18" charset="0"/>
              </a:rPr>
              <a:t>Ditrix</a:t>
            </a:r>
            <a:r>
              <a:rPr lang="ru-RU" sz="1800" dirty="0" smtClean="0">
                <a:latin typeface="Times New Roman" panose="02020603050405020304" pitchFamily="18" charset="0"/>
                <a:cs typeface="Times New Roman" panose="02020603050405020304" pitchFamily="18" charset="0"/>
              </a:rPr>
              <a:t> периметр); </a:t>
            </a:r>
          </a:p>
          <a:p>
            <a:pPr algn="just">
              <a:buFont typeface="Wingdings" panose="05000000000000000000" pitchFamily="2" charset="2"/>
              <a:buChar char="Ø"/>
            </a:pPr>
            <a:r>
              <a:rPr lang="ru-RU" sz="1800" dirty="0" smtClean="0">
                <a:latin typeface="Times New Roman" panose="02020603050405020304" pitchFamily="18" charset="0"/>
                <a:cs typeface="Times New Roman" panose="02020603050405020304" pitchFamily="18" charset="0"/>
              </a:rPr>
              <a:t>направление запросов  на электронные торговые площадки и анализ поступившей информации (установление фактов использования  участниками торгов одного  </a:t>
            </a:r>
            <a:r>
              <a:rPr lang="en-US" sz="1800" dirty="0" smtClean="0">
                <a:latin typeface="Times New Roman" panose="02020603050405020304" pitchFamily="18" charset="0"/>
                <a:cs typeface="Times New Roman" panose="02020603050405020304" pitchFamily="18" charset="0"/>
              </a:rPr>
              <a:t>IP-</a:t>
            </a:r>
            <a:r>
              <a:rPr lang="ru-RU" sz="1800" dirty="0" smtClean="0">
                <a:latin typeface="Times New Roman" panose="02020603050405020304" pitchFamily="18" charset="0"/>
                <a:cs typeface="Times New Roman" panose="02020603050405020304" pitchFamily="18" charset="0"/>
              </a:rPr>
              <a:t>адреса компьютера, с которого осуществлялся вход на электронную площадку, подача заявок и ценовых предложений,  фактов создания (изменения) файлов заявок конкурентов, анализ свойств файлов заявок);</a:t>
            </a:r>
          </a:p>
          <a:p>
            <a:pPr algn="just">
              <a:buFont typeface="Wingdings" panose="05000000000000000000" pitchFamily="2" charset="2"/>
              <a:buChar char="Ø"/>
            </a:pPr>
            <a:r>
              <a:rPr lang="ru-RU" sz="1800" dirty="0">
                <a:latin typeface="Times New Roman" panose="02020603050405020304" pitchFamily="18" charset="0"/>
                <a:cs typeface="Times New Roman" panose="02020603050405020304" pitchFamily="18" charset="0"/>
              </a:rPr>
              <a:t>н</a:t>
            </a:r>
            <a:r>
              <a:rPr lang="ru-RU" sz="1800" dirty="0" smtClean="0">
                <a:latin typeface="Times New Roman" panose="02020603050405020304" pitchFamily="18" charset="0"/>
                <a:cs typeface="Times New Roman" panose="02020603050405020304" pitchFamily="18" charset="0"/>
              </a:rPr>
              <a:t>аправление запросов в налоговые органы и анализ поступившей информации (сведения о банках, в которых у участников открыты счета, финансовые отношения между организациями, перечисление сотрудникам заработной платы, сведения об аффилированности организаций, анализ договоров доверительного управления);</a:t>
            </a:r>
          </a:p>
          <a:p>
            <a:pPr algn="just">
              <a:buFont typeface="Wingdings" panose="05000000000000000000" pitchFamily="2" charset="2"/>
              <a:buChar char="Ø"/>
            </a:pPr>
            <a:r>
              <a:rPr lang="ru-RU" sz="1800" dirty="0" smtClean="0">
                <a:latin typeface="Times New Roman" panose="02020603050405020304" pitchFamily="18" charset="0"/>
                <a:cs typeface="Times New Roman" panose="02020603050405020304" pitchFamily="18" charset="0"/>
              </a:rPr>
              <a:t>направление запросов в </a:t>
            </a:r>
            <a:r>
              <a:rPr lang="ru-RU" sz="1800" dirty="0">
                <a:latin typeface="Times New Roman" panose="02020603050405020304" pitchFamily="18" charset="0"/>
                <a:cs typeface="Times New Roman" panose="02020603050405020304" pitchFamily="18" charset="0"/>
              </a:rPr>
              <a:t>банки и анализ поступившей информации (</a:t>
            </a:r>
            <a:r>
              <a:rPr lang="ru-RU" sz="1800" dirty="0" smtClean="0">
                <a:latin typeface="Times New Roman" panose="02020603050405020304" pitchFamily="18" charset="0"/>
                <a:cs typeface="Times New Roman" panose="02020603050405020304" pitchFamily="18" charset="0"/>
              </a:rPr>
              <a:t>информация о перечислении денежных средств для обеспечения заявки или контракта между участниками торгов, связи между организациями до и после проведения торгов, даты оплаты товаров, являющихся предметом торгов,  до объявления торгов, анализ сведений из программы «Банк-клиент» (представители, </a:t>
            </a:r>
            <a:r>
              <a:rPr lang="en-US" sz="1800" dirty="0" smtClean="0">
                <a:latin typeface="Times New Roman" panose="02020603050405020304" pitchFamily="18" charset="0"/>
                <a:cs typeface="Times New Roman" panose="02020603050405020304" pitchFamily="18" charset="0"/>
              </a:rPr>
              <a:t>IP-</a:t>
            </a:r>
            <a:r>
              <a:rPr lang="ru-RU" sz="1800" dirty="0" smtClean="0">
                <a:latin typeface="Times New Roman" panose="02020603050405020304" pitchFamily="18" charset="0"/>
                <a:cs typeface="Times New Roman" panose="02020603050405020304" pitchFamily="18" charset="0"/>
              </a:rPr>
              <a:t>адреса входов в программу);</a:t>
            </a:r>
          </a:p>
          <a:p>
            <a:pPr>
              <a:buFont typeface="Wingdings" panose="05000000000000000000" pitchFamily="2" charset="2"/>
              <a:buChar char="Ø"/>
            </a:pPr>
            <a:endParaRPr lang="ru-RU" sz="1400" dirty="0">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0" y="0"/>
            <a:ext cx="9144000" cy="418058"/>
          </a:xfrm>
        </p:spPr>
        <p:txBody>
          <a:bodyPr>
            <a:normAutofit/>
          </a:bodyPr>
          <a:lstStyle/>
          <a:p>
            <a:pPr algn="ctr"/>
            <a:r>
              <a:rPr lang="ru-RU" sz="1600" dirty="0" smtClean="0">
                <a:solidFill>
                  <a:srgbClr val="FF0000"/>
                </a:solidFill>
                <a:effectLst/>
                <a:latin typeface="Times New Roman" panose="02020603050405020304" pitchFamily="18" charset="0"/>
                <a:cs typeface="Times New Roman" panose="02020603050405020304" pitchFamily="18" charset="0"/>
              </a:rPr>
              <a:t>Способы получения доказательств заключения антиконкурентного соглашения - картеля:</a:t>
            </a:r>
            <a:endParaRPr lang="ru-RU" sz="160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561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420660"/>
            <a:ext cx="8928992" cy="5586631"/>
          </a:xfrm>
        </p:spPr>
        <p:txBody>
          <a:bodyPr>
            <a:normAutofit fontScale="92500" lnSpcReduction="10000"/>
          </a:bodyPr>
          <a:lstStyle/>
          <a:p>
            <a:pPr algn="just"/>
            <a:r>
              <a:rPr lang="ru-RU" sz="1900" dirty="0">
                <a:latin typeface="Times New Roman" panose="02020603050405020304" pitchFamily="18" charset="0"/>
                <a:cs typeface="Times New Roman" panose="02020603050405020304" pitchFamily="18" charset="0"/>
              </a:rPr>
              <a:t>направление запросов в </a:t>
            </a:r>
            <a:r>
              <a:rPr lang="ru-RU" sz="1900" dirty="0" err="1">
                <a:latin typeface="Times New Roman" panose="02020603050405020304" pitchFamily="18" charset="0"/>
                <a:cs typeface="Times New Roman" panose="02020603050405020304" pitchFamily="18" charset="0"/>
              </a:rPr>
              <a:t>Росфинмониторинг</a:t>
            </a:r>
            <a:r>
              <a:rPr lang="ru-RU" sz="1900" dirty="0">
                <a:latin typeface="Times New Roman" panose="02020603050405020304" pitchFamily="18" charset="0"/>
                <a:cs typeface="Times New Roman" panose="02020603050405020304" pitchFamily="18" charset="0"/>
              </a:rPr>
              <a:t> и анализ поступившей информации (сведения о всех финансовых операциях, являющихся объектом мониторинга, в том числе связанные с обезналичиванием денежных средств, выводом за рубеж, </a:t>
            </a:r>
            <a:r>
              <a:rPr lang="ru-RU" sz="1900" dirty="0" smtClean="0">
                <a:latin typeface="Times New Roman" panose="02020603050405020304" pitchFamily="18" charset="0"/>
                <a:cs typeface="Times New Roman" panose="02020603050405020304" pitchFamily="18" charset="0"/>
              </a:rPr>
              <a:t>перечисление безвозмездных займов);</a:t>
            </a:r>
            <a:endParaRPr lang="ru-RU" sz="1900" dirty="0">
              <a:latin typeface="Times New Roman" panose="02020603050405020304" pitchFamily="18" charset="0"/>
              <a:cs typeface="Times New Roman" panose="02020603050405020304" pitchFamily="18" charset="0"/>
            </a:endParaRPr>
          </a:p>
          <a:p>
            <a:pPr algn="just"/>
            <a:r>
              <a:rPr lang="ru-RU" sz="1900" dirty="0">
                <a:latin typeface="Times New Roman" panose="02020603050405020304" pitchFamily="18" charset="0"/>
                <a:cs typeface="Times New Roman" panose="02020603050405020304" pitchFamily="18" charset="0"/>
              </a:rPr>
              <a:t>направление запросов в различные органы контроля и анализ поступившей информации  (Федеральное казначейство и его территориальные органы,  </a:t>
            </a:r>
            <a:r>
              <a:rPr lang="ru-RU" sz="1900" dirty="0" smtClean="0">
                <a:latin typeface="Times New Roman" panose="02020603050405020304" pitchFamily="18" charset="0"/>
                <a:cs typeface="Times New Roman" panose="02020603050405020304" pitchFamily="18" charset="0"/>
              </a:rPr>
              <a:t>органы исполнительной власти субъекта Российской Федерации, наделенные полномочиями по контролю в сфере закупок,  </a:t>
            </a:r>
            <a:r>
              <a:rPr lang="ru-RU" sz="1900" dirty="0">
                <a:latin typeface="Times New Roman" panose="02020603050405020304" pitchFamily="18" charset="0"/>
                <a:cs typeface="Times New Roman" panose="02020603050405020304" pitchFamily="18" charset="0"/>
              </a:rPr>
              <a:t>контрольно-счетные палаты субъекта РФ и муниципальных образований и т.д.);</a:t>
            </a:r>
          </a:p>
          <a:p>
            <a:pPr algn="just"/>
            <a:r>
              <a:rPr lang="ru-RU" sz="1900" dirty="0">
                <a:latin typeface="Times New Roman" panose="02020603050405020304" pitchFamily="18" charset="0"/>
                <a:cs typeface="Times New Roman" panose="02020603050405020304" pitchFamily="18" charset="0"/>
              </a:rPr>
              <a:t>направление запросов заказчикам, провайдерам интернет-услуг,  в удостоверяющие центры,  внебюджетные фонды, ЗАГС, владельцам почтовых сервисов, проверка использования аукционных роботов;</a:t>
            </a:r>
          </a:p>
          <a:p>
            <a:pPr algn="just"/>
            <a:r>
              <a:rPr lang="ru-RU" sz="1900" dirty="0" smtClean="0">
                <a:solidFill>
                  <a:srgbClr val="B16DAB"/>
                </a:solidFill>
                <a:latin typeface="Times New Roman" panose="02020603050405020304" pitchFamily="18" charset="0"/>
                <a:cs typeface="Times New Roman" panose="02020603050405020304" pitchFamily="18" charset="0"/>
              </a:rPr>
              <a:t>взаимодействие  </a:t>
            </a:r>
            <a:r>
              <a:rPr lang="ru-RU" sz="1900" dirty="0">
                <a:solidFill>
                  <a:srgbClr val="B16DAB"/>
                </a:solidFill>
                <a:latin typeface="Times New Roman" panose="02020603050405020304" pitchFamily="18" charset="0"/>
                <a:cs typeface="Times New Roman" panose="02020603050405020304" pitchFamily="18" charset="0"/>
              </a:rPr>
              <a:t>с правоохранительными органами при проведении внеплановых выездных проверок, обмен материалами и информацией (материалы уголовных дел (стенограммы телефонных переговоров, электронная переписка, протоколы допроса подозреваемых, обвиняемых, протоколы обыска (выемки) и т.д.) предоставляются в порядке, предусмотренном статьей 161 УПК РФ), работа межведомственных рабочих групп по расследованию преступлений в сфере ограничивающих конкуренцию соглашений, созданных при органах прокуратуры</a:t>
            </a:r>
            <a:r>
              <a:rPr lang="ru-RU" sz="1900" dirty="0" smtClean="0">
                <a:solidFill>
                  <a:srgbClr val="B16DAB"/>
                </a:solidFill>
                <a:latin typeface="Times New Roman" panose="02020603050405020304" pitchFamily="18" charset="0"/>
                <a:cs typeface="Times New Roman" panose="02020603050405020304" pitchFamily="18" charset="0"/>
              </a:rPr>
              <a:t>);</a:t>
            </a:r>
            <a:endParaRPr lang="ru-RU" sz="1900" dirty="0">
              <a:solidFill>
                <a:srgbClr val="B16DAB"/>
              </a:solidFill>
              <a:latin typeface="Times New Roman" panose="02020603050405020304" pitchFamily="18" charset="0"/>
              <a:cs typeface="Times New Roman" panose="02020603050405020304" pitchFamily="18" charset="0"/>
            </a:endParaRPr>
          </a:p>
          <a:p>
            <a:pPr algn="just"/>
            <a:r>
              <a:rPr lang="ru-RU" sz="1900" dirty="0" smtClean="0">
                <a:solidFill>
                  <a:srgbClr val="B16DAB"/>
                </a:solidFill>
                <a:latin typeface="Times New Roman" panose="02020603050405020304" pitchFamily="18" charset="0"/>
                <a:cs typeface="Times New Roman" panose="02020603050405020304" pitchFamily="18" charset="0"/>
              </a:rPr>
              <a:t>проведение </a:t>
            </a:r>
            <a:r>
              <a:rPr lang="ru-RU" sz="1900" dirty="0">
                <a:solidFill>
                  <a:srgbClr val="B16DAB"/>
                </a:solidFill>
                <a:latin typeface="Times New Roman" panose="02020603050405020304" pitchFamily="18" charset="0"/>
                <a:cs typeface="Times New Roman" panose="02020603050405020304" pitchFamily="18" charset="0"/>
              </a:rPr>
              <a:t>внеплановой выездной </a:t>
            </a:r>
            <a:r>
              <a:rPr lang="ru-RU" sz="1900" dirty="0" smtClean="0">
                <a:solidFill>
                  <a:srgbClr val="B16DAB"/>
                </a:solidFill>
                <a:latin typeface="Times New Roman" panose="02020603050405020304" pitchFamily="18" charset="0"/>
                <a:cs typeface="Times New Roman" panose="02020603050405020304" pitchFamily="18" charset="0"/>
              </a:rPr>
              <a:t>проверки.</a:t>
            </a:r>
            <a:endParaRPr lang="ru-RU" sz="1900" dirty="0">
              <a:solidFill>
                <a:srgbClr val="B16DAB"/>
              </a:solidFill>
              <a:latin typeface="Times New Roman" panose="02020603050405020304" pitchFamily="18" charset="0"/>
              <a:cs typeface="Times New Roman" panose="02020603050405020304" pitchFamily="18" charset="0"/>
            </a:endParaRPr>
          </a:p>
          <a:p>
            <a:pPr algn="ctr"/>
            <a:endParaRPr lang="ru-RU" dirty="0"/>
          </a:p>
        </p:txBody>
      </p:sp>
      <p:pic>
        <p:nvPicPr>
          <p:cNvPr id="4" name="Рисунок 3"/>
          <p:cNvPicPr>
            <a:picLocks noChangeAspect="1"/>
          </p:cNvPicPr>
          <p:nvPr/>
        </p:nvPicPr>
        <p:blipFill>
          <a:blip r:embed="rId2"/>
          <a:stretch>
            <a:fillRect/>
          </a:stretch>
        </p:blipFill>
        <p:spPr>
          <a:xfrm>
            <a:off x="107504" y="0"/>
            <a:ext cx="9144793" cy="420660"/>
          </a:xfrm>
          <a:prstGeom prst="rect">
            <a:avLst/>
          </a:prstGeom>
        </p:spPr>
      </p:pic>
      <p:sp>
        <p:nvSpPr>
          <p:cNvPr id="5" name="Прямоугольник 4"/>
          <p:cNvSpPr/>
          <p:nvPr/>
        </p:nvSpPr>
        <p:spPr>
          <a:xfrm>
            <a:off x="683568" y="5443066"/>
            <a:ext cx="8876531" cy="984885"/>
          </a:xfrm>
          <a:prstGeom prst="rect">
            <a:avLst/>
          </a:prstGeom>
        </p:spPr>
        <p:txBody>
          <a:bodyPr wrap="square">
            <a:spAutoFit/>
          </a:bodyPr>
          <a:lstStyle/>
          <a:p>
            <a:pPr algn="ctr"/>
            <a:endParaRPr lang="ru-RU" sz="1600" dirty="0" smtClean="0">
              <a:solidFill>
                <a:srgbClr val="FF0000"/>
              </a:solidFill>
              <a:latin typeface="Times New Roman" panose="02020603050405020304" pitchFamily="18" charset="0"/>
              <a:cs typeface="Times New Roman" panose="02020603050405020304" pitchFamily="18" charset="0"/>
            </a:endParaRPr>
          </a:p>
          <a:p>
            <a:pPr algn="ctr"/>
            <a:r>
              <a:rPr lang="ru-RU" sz="1400" dirty="0" smtClean="0">
                <a:solidFill>
                  <a:srgbClr val="FF0000"/>
                </a:solidFill>
                <a:latin typeface="Times New Roman" panose="02020603050405020304" pitchFamily="18" charset="0"/>
                <a:cs typeface="Times New Roman" panose="02020603050405020304" pitchFamily="18" charset="0"/>
              </a:rPr>
              <a:t>Перечень доказательств </a:t>
            </a:r>
            <a:r>
              <a:rPr lang="ru-RU" sz="1400" dirty="0">
                <a:solidFill>
                  <a:srgbClr val="FF0000"/>
                </a:solidFill>
                <a:latin typeface="Times New Roman" panose="02020603050405020304" pitchFamily="18" charset="0"/>
                <a:cs typeface="Times New Roman" panose="02020603050405020304" pitchFamily="18" charset="0"/>
              </a:rPr>
              <a:t>не является исчерпывающим!!!</a:t>
            </a:r>
          </a:p>
          <a:p>
            <a:pPr algn="ctr"/>
            <a:r>
              <a:rPr lang="ru-RU" sz="1400" dirty="0">
                <a:latin typeface="Times New Roman" panose="02020603050405020304" pitchFamily="18" charset="0"/>
                <a:cs typeface="Times New Roman" panose="02020603050405020304" pitchFamily="18" charset="0"/>
              </a:rPr>
              <a:t>	 </a:t>
            </a:r>
            <a:r>
              <a:rPr lang="ru-RU" sz="1400" b="1" dirty="0">
                <a:solidFill>
                  <a:srgbClr val="00B050"/>
                </a:solidFill>
                <a:latin typeface="Times New Roman" panose="02020603050405020304" pitchFamily="18" charset="0"/>
                <a:cs typeface="Times New Roman" panose="02020603050405020304" pitchFamily="18" charset="0"/>
              </a:rPr>
              <a:t>Вывод о наличии антиконкурентного соглашения может быть сделан по результатам </a:t>
            </a:r>
            <a:endParaRPr lang="ru-RU" sz="1400" b="1" dirty="0" smtClean="0">
              <a:solidFill>
                <a:srgbClr val="00B050"/>
              </a:solidFill>
              <a:latin typeface="Times New Roman" panose="02020603050405020304" pitchFamily="18" charset="0"/>
              <a:cs typeface="Times New Roman" panose="02020603050405020304" pitchFamily="18" charset="0"/>
            </a:endParaRPr>
          </a:p>
          <a:p>
            <a:pPr algn="ctr"/>
            <a:r>
              <a:rPr lang="ru-RU" sz="1400" b="1" dirty="0" smtClean="0">
                <a:solidFill>
                  <a:srgbClr val="00B050"/>
                </a:solidFill>
                <a:latin typeface="Times New Roman" panose="02020603050405020304" pitchFamily="18" charset="0"/>
                <a:cs typeface="Times New Roman" panose="02020603050405020304" pitchFamily="18" charset="0"/>
              </a:rPr>
              <a:t>анализа </a:t>
            </a:r>
            <a:r>
              <a:rPr lang="ru-RU" sz="1400" b="1" dirty="0">
                <a:solidFill>
                  <a:srgbClr val="00B050"/>
                </a:solidFill>
                <a:latin typeface="Times New Roman" panose="02020603050405020304" pitchFamily="18" charset="0"/>
                <a:cs typeface="Times New Roman" panose="02020603050405020304" pitchFamily="18" charset="0"/>
              </a:rPr>
              <a:t>прямых и (или)  совокупности косвенных доказательств. </a:t>
            </a:r>
          </a:p>
        </p:txBody>
      </p:sp>
    </p:spTree>
    <p:extLst>
      <p:ext uri="{BB962C8B-B14F-4D97-AF65-F5344CB8AC3E}">
        <p14:creationId xmlns:p14="http://schemas.microsoft.com/office/powerpoint/2010/main" val="49713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21216"/>
            <a:ext cx="8229600" cy="490066"/>
          </a:xfrm>
        </p:spPr>
        <p:txBody>
          <a:bodyPr>
            <a:normAutofit fontScale="90000"/>
          </a:bodyPr>
          <a:lstStyle/>
          <a:p>
            <a:pPr algn="ctr"/>
            <a:r>
              <a:rPr lang="ru-RU" sz="1800" dirty="0" smtClean="0">
                <a:latin typeface="Times New Roman" panose="02020603050405020304" pitchFamily="18" charset="0"/>
                <a:cs typeface="Times New Roman" panose="02020603050405020304" pitchFamily="18" charset="0"/>
              </a:rPr>
              <a:t>Порядок проведения внеплановых выездных проверок</a:t>
            </a:r>
            <a:br>
              <a:rPr lang="ru-RU" sz="1800" dirty="0" smtClean="0">
                <a:latin typeface="Times New Roman" panose="02020603050405020304" pitchFamily="18" charset="0"/>
                <a:cs typeface="Times New Roman" panose="02020603050405020304" pitchFamily="18" charset="0"/>
              </a:rPr>
            </a:br>
            <a:r>
              <a:rPr lang="ru-RU" sz="1800" dirty="0" smtClean="0">
                <a:latin typeface="Times New Roman" panose="02020603050405020304" pitchFamily="18" charset="0"/>
                <a:cs typeface="Times New Roman" panose="02020603050405020304" pitchFamily="18" charset="0"/>
              </a:rPr>
              <a:t>(статья 25.1 Закона о </a:t>
            </a:r>
            <a:r>
              <a:rPr lang="ru-RU" sz="1800" dirty="0">
                <a:latin typeface="Times New Roman" panose="02020603050405020304" pitchFamily="18" charset="0"/>
                <a:cs typeface="Times New Roman" panose="02020603050405020304" pitchFamily="18" charset="0"/>
              </a:rPr>
              <a:t>защите конкуренции, </a:t>
            </a:r>
            <a:r>
              <a:rPr lang="ru-RU" sz="1800" dirty="0" smtClean="0">
                <a:latin typeface="Times New Roman" panose="02020603050405020304" pitchFamily="18" charset="0"/>
                <a:cs typeface="Times New Roman" panose="02020603050405020304" pitchFamily="18" charset="0"/>
              </a:rPr>
              <a:t>Приказ </a:t>
            </a:r>
            <a:r>
              <a:rPr lang="ru-RU" sz="1800" dirty="0">
                <a:latin typeface="Times New Roman" panose="02020603050405020304" pitchFamily="18" charset="0"/>
                <a:cs typeface="Times New Roman" panose="02020603050405020304" pitchFamily="18" charset="0"/>
              </a:rPr>
              <a:t>ФАС России от 25.05.2012 № </a:t>
            </a:r>
            <a:r>
              <a:rPr lang="ru-RU" sz="1800" dirty="0" smtClean="0">
                <a:latin typeface="Times New Roman" panose="02020603050405020304" pitchFamily="18" charset="0"/>
                <a:cs typeface="Times New Roman" panose="02020603050405020304" pitchFamily="18" charset="0"/>
              </a:rPr>
              <a:t>340)</a:t>
            </a:r>
            <a:endParaRPr lang="ru-RU" sz="18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07504" y="620687"/>
            <a:ext cx="2232248" cy="28083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smtClean="0">
              <a:solidFill>
                <a:schemeClr val="tx1"/>
              </a:solidFill>
              <a:latin typeface="Times New Roman" panose="02020603050405020304" pitchFamily="18" charset="0"/>
              <a:cs typeface="Times New Roman" panose="02020603050405020304" pitchFamily="18" charset="0"/>
            </a:endParaRPr>
          </a:p>
          <a:p>
            <a:pPr algn="ctr"/>
            <a:endParaRPr lang="ru-RU" sz="1200" dirty="0">
              <a:solidFill>
                <a:schemeClr val="tx1"/>
              </a:solidFill>
              <a:latin typeface="Times New Roman" panose="02020603050405020304" pitchFamily="18" charset="0"/>
              <a:cs typeface="Times New Roman" panose="02020603050405020304" pitchFamily="18" charset="0"/>
            </a:endParaRPr>
          </a:p>
          <a:p>
            <a:pPr algn="ctr"/>
            <a:r>
              <a:rPr lang="ru-RU" sz="1200" dirty="0" smtClean="0">
                <a:solidFill>
                  <a:schemeClr val="tx1"/>
                </a:solidFill>
                <a:latin typeface="Times New Roman" panose="02020603050405020304" pitchFamily="18" charset="0"/>
                <a:cs typeface="Times New Roman" panose="02020603050405020304" pitchFamily="18" charset="0"/>
              </a:rPr>
              <a:t>Возникновение оснований для проведения внеплановой проверки</a:t>
            </a:r>
          </a:p>
          <a:p>
            <a:pPr algn="ctr"/>
            <a:r>
              <a:rPr lang="ru-RU" sz="1200" dirty="0" smtClean="0">
                <a:solidFill>
                  <a:schemeClr val="tx1"/>
                </a:solidFill>
                <a:latin typeface="Times New Roman" panose="02020603050405020304" pitchFamily="18" charset="0"/>
                <a:cs typeface="Times New Roman" panose="02020603050405020304" pitchFamily="18" charset="0"/>
              </a:rPr>
              <a:t>(часть 4 статьи 25.1 Закона о защите конкуренции)</a:t>
            </a:r>
          </a:p>
          <a:p>
            <a:pPr algn="ctr"/>
            <a:endParaRPr lang="ru-RU" sz="1200" dirty="0">
              <a:solidFill>
                <a:schemeClr val="tx1"/>
              </a:solidFill>
              <a:latin typeface="Times New Roman" panose="02020603050405020304" pitchFamily="18" charset="0"/>
              <a:cs typeface="Times New Roman" panose="02020603050405020304" pitchFamily="18" charset="0"/>
            </a:endParaRPr>
          </a:p>
          <a:p>
            <a:pPr algn="ctr"/>
            <a:r>
              <a:rPr lang="ru-RU" sz="1200" dirty="0" smtClean="0">
                <a:solidFill>
                  <a:schemeClr val="tx1"/>
                </a:solidFill>
                <a:latin typeface="Times New Roman" panose="02020603050405020304" pitchFamily="18" charset="0"/>
                <a:cs typeface="Times New Roman" panose="02020603050405020304" pitchFamily="18" charset="0"/>
              </a:rPr>
              <a:t>По основаниям, указанным в пунктах 2 и 5 части 4 статьи 25.1 Закона о защите конкуренции, проверки в отношении СМП проводятся после согласования с органами прокуратуры, </a:t>
            </a:r>
            <a:r>
              <a:rPr lang="ru-RU" sz="1200" dirty="0" smtClean="0">
                <a:solidFill>
                  <a:srgbClr val="FF0000"/>
                </a:solidFill>
                <a:latin typeface="Times New Roman" panose="02020603050405020304" pitchFamily="18" charset="0"/>
                <a:cs typeface="Times New Roman" panose="02020603050405020304" pitchFamily="18" charset="0"/>
              </a:rPr>
              <a:t>за исключением проверок по части 1 статьи 11 Закона о защите конкуренции </a:t>
            </a:r>
          </a:p>
          <a:p>
            <a:pPr algn="ctr"/>
            <a:endParaRPr lang="ru-RU" sz="1300" dirty="0">
              <a:solidFill>
                <a:schemeClr val="tx1"/>
              </a:solidFill>
              <a:latin typeface="Times New Roman" panose="02020603050405020304" pitchFamily="18" charset="0"/>
              <a:cs typeface="Times New Roman" panose="02020603050405020304" pitchFamily="18" charset="0"/>
            </a:endParaRPr>
          </a:p>
          <a:p>
            <a:pPr algn="ctr"/>
            <a:endParaRPr lang="ru-RU" sz="1300" dirty="0">
              <a:solidFill>
                <a:schemeClr val="tx1"/>
              </a:solidFill>
              <a:latin typeface="Times New Roman" panose="02020603050405020304" pitchFamily="18" charset="0"/>
              <a:cs typeface="Times New Roman" panose="02020603050405020304" pitchFamily="18" charset="0"/>
            </a:endParaRPr>
          </a:p>
        </p:txBody>
      </p:sp>
      <p:sp>
        <p:nvSpPr>
          <p:cNvPr id="5" name="Стрелка вправо 4"/>
          <p:cNvSpPr/>
          <p:nvPr/>
        </p:nvSpPr>
        <p:spPr>
          <a:xfrm>
            <a:off x="5220072" y="1137890"/>
            <a:ext cx="978408" cy="31432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a:off x="5204616" y="2492896"/>
            <a:ext cx="978408" cy="31432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6372200" y="620688"/>
            <a:ext cx="2520280"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solidFill>
                  <a:schemeClr val="tx1"/>
                </a:solidFill>
                <a:latin typeface="Times New Roman" panose="02020603050405020304" pitchFamily="18" charset="0"/>
                <a:cs typeface="Times New Roman" panose="02020603050405020304" pitchFamily="18" charset="0"/>
              </a:rPr>
              <a:t>Проверяемое лицо уведомляется о проведении внеплановой проверки не менее чем за двадцать четыре часа до начала ее проведения любым доступным способом.</a:t>
            </a:r>
          </a:p>
        </p:txBody>
      </p:sp>
      <p:sp>
        <p:nvSpPr>
          <p:cNvPr id="8" name="Стрелка вправо 7"/>
          <p:cNvSpPr/>
          <p:nvPr/>
        </p:nvSpPr>
        <p:spPr>
          <a:xfrm>
            <a:off x="2429812" y="1730831"/>
            <a:ext cx="683975" cy="35330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3131840" y="603873"/>
            <a:ext cx="1944216" cy="28251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anose="02020603050405020304" pitchFamily="18" charset="0"/>
                <a:cs typeface="Times New Roman" panose="02020603050405020304" pitchFamily="18" charset="0"/>
              </a:rPr>
              <a:t>Приказ о проведении проверки (часть 7 статьи 25.1 Закона о защите конкуренции)</a:t>
            </a:r>
          </a:p>
          <a:p>
            <a:pPr algn="ctr"/>
            <a:endParaRPr lang="ru-RU" sz="1200" dirty="0">
              <a:solidFill>
                <a:schemeClr val="tx1"/>
              </a:solidFill>
              <a:latin typeface="Times New Roman" panose="02020603050405020304" pitchFamily="18" charset="0"/>
              <a:cs typeface="Times New Roman" panose="02020603050405020304" pitchFamily="18" charset="0"/>
            </a:endParaRPr>
          </a:p>
          <a:p>
            <a:pPr algn="ctr"/>
            <a:r>
              <a:rPr lang="ru-RU" sz="1200" dirty="0" smtClean="0">
                <a:solidFill>
                  <a:schemeClr val="tx1"/>
                </a:solidFill>
                <a:latin typeface="Times New Roman" panose="02020603050405020304" pitchFamily="18" charset="0"/>
                <a:cs typeface="Times New Roman" panose="02020603050405020304" pitchFamily="18" charset="0"/>
              </a:rPr>
              <a:t>Формирование состава инспекции (сотрудники антимонопольного органа, не менее 2). </a:t>
            </a:r>
          </a:p>
          <a:p>
            <a:pPr algn="ctr"/>
            <a:r>
              <a:rPr lang="ru-RU" sz="1200" dirty="0" smtClean="0">
                <a:solidFill>
                  <a:srgbClr val="FF0000"/>
                </a:solidFill>
                <a:latin typeface="Times New Roman" panose="02020603050405020304" pitchFamily="18" charset="0"/>
                <a:cs typeface="Times New Roman" panose="02020603050405020304" pitchFamily="18" charset="0"/>
              </a:rPr>
              <a:t>К проверке могут привлекаться специалисты (эксперты), в том числе и из правоохранительных органов. </a:t>
            </a:r>
            <a:endParaRPr lang="ru-RU" sz="1200" dirty="0">
              <a:solidFill>
                <a:srgbClr val="FF0000"/>
              </a:solidFill>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6327130" y="1730831"/>
            <a:ext cx="2550502" cy="15121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rgbClr val="FF0000"/>
                </a:solidFill>
                <a:latin typeface="Times New Roman" panose="02020603050405020304" pitchFamily="18" charset="0"/>
                <a:cs typeface="Times New Roman" panose="02020603050405020304" pitchFamily="18" charset="0"/>
              </a:rPr>
              <a:t>Предварительное </a:t>
            </a:r>
            <a:r>
              <a:rPr lang="ru-RU" sz="1200" dirty="0">
                <a:solidFill>
                  <a:srgbClr val="FF0000"/>
                </a:solidFill>
                <a:latin typeface="Times New Roman" panose="02020603050405020304" pitchFamily="18" charset="0"/>
                <a:cs typeface="Times New Roman" panose="02020603050405020304" pitchFamily="18" charset="0"/>
              </a:rPr>
              <a:t>уведомление проверяемого лица о начале проведения внеплановой проверки в случае проверки соблюдения требований статей 11 и </a:t>
            </a:r>
            <a:r>
              <a:rPr lang="ru-RU" sz="1200" dirty="0" smtClean="0">
                <a:solidFill>
                  <a:srgbClr val="FF0000"/>
                </a:solidFill>
                <a:latin typeface="Times New Roman" panose="02020603050405020304" pitchFamily="18" charset="0"/>
                <a:cs typeface="Times New Roman" panose="02020603050405020304" pitchFamily="18" charset="0"/>
              </a:rPr>
              <a:t>16 Закона о защите конкуренции</a:t>
            </a:r>
            <a:endParaRPr lang="ru-RU" sz="1200" dirty="0">
              <a:solidFill>
                <a:srgbClr val="FF0000"/>
              </a:solidFill>
            </a:endParaRPr>
          </a:p>
        </p:txBody>
      </p:sp>
      <p:sp>
        <p:nvSpPr>
          <p:cNvPr id="11" name="Прямоугольник 10"/>
          <p:cNvSpPr/>
          <p:nvPr/>
        </p:nvSpPr>
        <p:spPr>
          <a:xfrm>
            <a:off x="3636322" y="3542841"/>
            <a:ext cx="5256158" cy="2161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anose="02020603050405020304" pitchFamily="18" charset="0"/>
                <a:cs typeface="Times New Roman" panose="02020603050405020304" pitchFamily="18" charset="0"/>
              </a:rPr>
              <a:t>Оценка </a:t>
            </a:r>
            <a:r>
              <a:rPr lang="ru-RU" sz="1200" dirty="0">
                <a:solidFill>
                  <a:schemeClr val="tx1"/>
                </a:solidFill>
                <a:latin typeface="Times New Roman" panose="02020603050405020304" pitchFamily="18" charset="0"/>
                <a:cs typeface="Times New Roman" panose="02020603050405020304" pitchFamily="18" charset="0"/>
              </a:rPr>
              <a:t>документов и информации проверяемого лица, в том числе документов и информации в электронной форме; </a:t>
            </a:r>
            <a:r>
              <a:rPr lang="ru-RU" sz="1200" dirty="0">
                <a:solidFill>
                  <a:srgbClr val="FF0000"/>
                </a:solidFill>
                <a:latin typeface="Times New Roman" panose="02020603050405020304" pitchFamily="18" charset="0"/>
                <a:cs typeface="Times New Roman" panose="02020603050405020304" pitchFamily="18" charset="0"/>
              </a:rPr>
              <a:t>осмотр территорий, помещений, документов и предметов проверяемого лица, с производством при осуществлении осмотра фотосъемки и видеозаписи; копирование документов и информации проверяемого лица, в том числе документов и информации</a:t>
            </a:r>
          </a:p>
          <a:p>
            <a:pPr algn="ctr"/>
            <a:r>
              <a:rPr lang="ru-RU" sz="1200" dirty="0">
                <a:solidFill>
                  <a:srgbClr val="FF0000"/>
                </a:solidFill>
                <a:latin typeface="Times New Roman" panose="02020603050405020304" pitchFamily="18" charset="0"/>
                <a:cs typeface="Times New Roman" panose="02020603050405020304" pitchFamily="18" charset="0"/>
              </a:rPr>
              <a:t>в электронной форме; получение объяснений</a:t>
            </a:r>
            <a:r>
              <a:rPr lang="ru-RU" sz="1200" dirty="0">
                <a:solidFill>
                  <a:schemeClr val="tx1"/>
                </a:solidFill>
                <a:latin typeface="Times New Roman" panose="02020603050405020304" pitchFamily="18" charset="0"/>
                <a:cs typeface="Times New Roman" panose="02020603050405020304" pitchFamily="18" charset="0"/>
              </a:rPr>
              <a:t>; иные мероприятия по контролю, необходимые для достижения целей и задач проведения </a:t>
            </a:r>
            <a:r>
              <a:rPr lang="ru-RU" sz="1200" dirty="0" smtClean="0">
                <a:solidFill>
                  <a:schemeClr val="tx1"/>
                </a:solidFill>
                <a:latin typeface="Times New Roman" panose="02020603050405020304" pitchFamily="18" charset="0"/>
                <a:cs typeface="Times New Roman" panose="02020603050405020304" pitchFamily="18" charset="0"/>
              </a:rPr>
              <a:t>проверки.</a:t>
            </a:r>
          </a:p>
          <a:p>
            <a:pPr algn="ctr"/>
            <a:r>
              <a:rPr lang="ru-RU" sz="1200" dirty="0">
                <a:solidFill>
                  <a:schemeClr val="tx1"/>
                </a:solidFill>
                <a:latin typeface="Times New Roman" panose="02020603050405020304" pitchFamily="18" charset="0"/>
                <a:cs typeface="Times New Roman" panose="02020603050405020304" pitchFamily="18" charset="0"/>
              </a:rPr>
              <a:t>Осмотр территорий, помещений, документов и предметов проверяемого </a:t>
            </a:r>
            <a:r>
              <a:rPr lang="ru-RU" sz="1200" dirty="0" smtClean="0">
                <a:solidFill>
                  <a:schemeClr val="tx1"/>
                </a:solidFill>
                <a:latin typeface="Times New Roman" panose="02020603050405020304" pitchFamily="18" charset="0"/>
                <a:cs typeface="Times New Roman" panose="02020603050405020304" pitchFamily="18" charset="0"/>
              </a:rPr>
              <a:t>лица производится инспекцией в присутствии не менее 2 понятых и представителя проверяемого лица с составлением протокола осмотра</a:t>
            </a:r>
            <a:endParaRPr lang="ru-RU" sz="1200"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107504" y="3573016"/>
            <a:ext cx="2520280" cy="20162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anose="02020603050405020304" pitchFamily="18" charset="0"/>
                <a:cs typeface="Times New Roman" panose="02020603050405020304" pitchFamily="18" charset="0"/>
              </a:rPr>
              <a:t>Вручение приказа представителю проверяемого лица для ознакомления (на оригинале подпись, выдается копия), разъяснение прав.</a:t>
            </a:r>
            <a:endParaRPr lang="ru-RU" sz="1200" dirty="0">
              <a:solidFill>
                <a:schemeClr val="tx1"/>
              </a:solidFill>
              <a:latin typeface="Times New Roman" panose="02020603050405020304" pitchFamily="18" charset="0"/>
              <a:cs typeface="Times New Roman" panose="02020603050405020304" pitchFamily="18" charset="0"/>
            </a:endParaRPr>
          </a:p>
        </p:txBody>
      </p:sp>
      <p:sp>
        <p:nvSpPr>
          <p:cNvPr id="13" name="Стрелка вправо 12"/>
          <p:cNvSpPr/>
          <p:nvPr/>
        </p:nvSpPr>
        <p:spPr>
          <a:xfrm>
            <a:off x="2693807" y="3935465"/>
            <a:ext cx="839960" cy="3863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p:cNvSpPr/>
          <p:nvPr/>
        </p:nvSpPr>
        <p:spPr>
          <a:xfrm>
            <a:off x="4022971" y="6021288"/>
            <a:ext cx="978408"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Times New Roman" panose="02020603050405020304" pitchFamily="18" charset="0"/>
              <a:cs typeface="Times New Roman" panose="02020603050405020304" pitchFamily="18" charset="0"/>
            </a:endParaRPr>
          </a:p>
        </p:txBody>
      </p:sp>
      <p:sp>
        <p:nvSpPr>
          <p:cNvPr id="15" name="Прямоугольник 14"/>
          <p:cNvSpPr/>
          <p:nvPr/>
        </p:nvSpPr>
        <p:spPr>
          <a:xfrm>
            <a:off x="5204616" y="5903564"/>
            <a:ext cx="3744416"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00" dirty="0" smtClean="0">
                <a:solidFill>
                  <a:schemeClr val="tx1"/>
                </a:solidFill>
                <a:latin typeface="Times New Roman" panose="02020603050405020304" pitchFamily="18" charset="0"/>
                <a:cs typeface="Times New Roman" panose="02020603050405020304" pitchFamily="18" charset="0"/>
              </a:rPr>
              <a:t>Подготовка акта проверки и ознакомление проверяемого лица с таким актом, вручение экземпляра акта представителю проверяемого лица</a:t>
            </a:r>
            <a:endParaRPr lang="ru-RU" sz="1300" dirty="0">
              <a:solidFill>
                <a:schemeClr val="tx1"/>
              </a:solidFill>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07504" y="5704688"/>
            <a:ext cx="3240360" cy="110868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00" dirty="0" smtClean="0">
                <a:solidFill>
                  <a:schemeClr val="tx1"/>
                </a:solidFill>
                <a:latin typeface="Times New Roman" panose="02020603050405020304" pitchFamily="18" charset="0"/>
                <a:cs typeface="Times New Roman" panose="02020603050405020304" pitchFamily="18" charset="0"/>
              </a:rPr>
              <a:t>Срок внеплановой проверки составляет 1 месяц с даты начала проверки, указанной в приказе. Срок может быть продлен на 2 месяца.</a:t>
            </a:r>
            <a:endParaRPr lang="ru-RU" sz="13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2847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2284</TotalTime>
  <Words>2704</Words>
  <Application>Microsoft Office PowerPoint</Application>
  <PresentationFormat>Экран (4:3)</PresentationFormat>
  <Paragraphs>175</Paragraphs>
  <Slides>16</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16</vt:i4>
      </vt:variant>
    </vt:vector>
  </HeadingPairs>
  <TitlesOfParts>
    <vt:vector size="26" baseType="lpstr">
      <vt:lpstr>ＭＳ Ｐゴシック</vt:lpstr>
      <vt:lpstr>Arial</vt:lpstr>
      <vt:lpstr>Calibri</vt:lpstr>
      <vt:lpstr>Lucida Sans Unicode</vt:lpstr>
      <vt:lpstr>Times New Roman</vt:lpstr>
      <vt:lpstr>Verdana</vt:lpstr>
      <vt:lpstr>Wingdings</vt:lpstr>
      <vt:lpstr>Wingdings 2</vt:lpstr>
      <vt:lpstr>Wingdings 3</vt:lpstr>
      <vt:lpstr>Открытая</vt:lpstr>
      <vt:lpstr>Актуальные вопросы выявления и доказывания картелей на торгах, проводимых в соответствии с законодательством о контрактной системе: судебная практика, «стандарты» доказывания, взаимодействие с правоохранительными органами</vt:lpstr>
      <vt:lpstr>Принцип обеспечения конкуренции (статья 8 ФЗ № 44 от 05.04.2013)</vt:lpstr>
      <vt:lpstr>ЗАПРЕЩЕНЫ (часть 1 статьи 11 ФЗ № 135 от 26.07.2006)!!!  КАРТЕЛИ  соглашения между хозяйствующими субъектами-конкурентами, то есть между хозяйствующими субъектами, осуществляющими продажу товаров на одном товарном рынке, или между хозяйствующими субъектами, осуществляющими приобретение товаров на одном товарном рынке, если такие соглашения приводят или могут привести к: 1) установлению или поддержанию цен (тарифов), скидок, надбавок (доплат) и (или) наценок; 2) повышению, снижению или поддержанию цен на торгах; 3) разделу товарного рынка по территориальному принципу, объему продажи или покупки товаров, ассортименту реализуемых товаров либо составу продавцов или покупателей (заказчиков); 4) сокращению или прекращению производства товаров; 5) отказу от заключения договоров с определенными продавцами или покупателями (заказчиками).    </vt:lpstr>
      <vt:lpstr>Положения статьи 11 ФЗ № 135 от 26.07.2006  не распространяются на:</vt:lpstr>
      <vt:lpstr>Наиболее распространенные стратегии  реализации картелей на торгах</vt:lpstr>
      <vt:lpstr>Предмет доказывания по делам о картелях  на торгах состоит из следующих элементов: </vt:lpstr>
      <vt:lpstr>Способы получения доказательств заключения антиконкурентного соглашения - картеля:</vt:lpstr>
      <vt:lpstr>Презентация PowerPoint</vt:lpstr>
      <vt:lpstr>Порядок проведения внеплановых выездных проверок (статья 25.1 Закона о защите конкуренции, Приказ ФАС России от 25.05.2012 № 340)</vt:lpstr>
      <vt:lpstr>Примечание к статье 14.32 КоАП РФ</vt:lpstr>
      <vt:lpstr>Презентация PowerPoint</vt:lpstr>
      <vt:lpstr> Примеры судебных дел</vt:lpstr>
      <vt:lpstr> Пример судебного дела</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Типичные нарушения законодательства о контрактной системе. Административная и судебная практика</dc:title>
  <dc:creator>LENOVO</dc:creator>
  <cp:lastModifiedBy>Администратор</cp:lastModifiedBy>
  <cp:revision>267</cp:revision>
  <dcterms:created xsi:type="dcterms:W3CDTF">2015-02-12T15:17:47Z</dcterms:created>
  <dcterms:modified xsi:type="dcterms:W3CDTF">2021-09-10T02:27:04Z</dcterms:modified>
</cp:coreProperties>
</file>