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9.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6"/>
  </p:notesMasterIdLst>
  <p:handoutMasterIdLst>
    <p:handoutMasterId r:id="rId37"/>
  </p:handoutMasterIdLst>
  <p:sldIdLst>
    <p:sldId id="256" r:id="rId4"/>
    <p:sldId id="311" r:id="rId5"/>
    <p:sldId id="345" r:id="rId6"/>
    <p:sldId id="306" r:id="rId7"/>
    <p:sldId id="352" r:id="rId8"/>
    <p:sldId id="353" r:id="rId9"/>
    <p:sldId id="319" r:id="rId10"/>
    <p:sldId id="348" r:id="rId11"/>
    <p:sldId id="350" r:id="rId12"/>
    <p:sldId id="351" r:id="rId13"/>
    <p:sldId id="349" r:id="rId14"/>
    <p:sldId id="347" r:id="rId15"/>
    <p:sldId id="336" r:id="rId16"/>
    <p:sldId id="333" r:id="rId17"/>
    <p:sldId id="343" r:id="rId18"/>
    <p:sldId id="332" r:id="rId19"/>
    <p:sldId id="354" r:id="rId20"/>
    <p:sldId id="355" r:id="rId21"/>
    <p:sldId id="356" r:id="rId22"/>
    <p:sldId id="357" r:id="rId23"/>
    <p:sldId id="358" r:id="rId24"/>
    <p:sldId id="339" r:id="rId25"/>
    <p:sldId id="340" r:id="rId26"/>
    <p:sldId id="341" r:id="rId27"/>
    <p:sldId id="334" r:id="rId28"/>
    <p:sldId id="335" r:id="rId29"/>
    <p:sldId id="337" r:id="rId30"/>
    <p:sldId id="322" r:id="rId31"/>
    <p:sldId id="323" r:id="rId32"/>
    <p:sldId id="324" r:id="rId33"/>
    <p:sldId id="326" r:id="rId34"/>
    <p:sldId id="314" r:id="rId35"/>
  </p:sldIdLst>
  <p:sldSz cx="9144000" cy="6858000" type="screen4x3"/>
  <p:notesSz cx="6797675" cy="9872663"/>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4FF"/>
    <a:srgbClr val="F7DF95"/>
    <a:srgbClr val="F75E5E"/>
    <a:srgbClr val="00CD5C"/>
    <a:srgbClr val="5897D1"/>
    <a:srgbClr val="FBE397"/>
    <a:srgbClr val="FB6060"/>
    <a:srgbClr val="00CF5E"/>
    <a:srgbClr val="5A99D3"/>
    <a:srgbClr val="EE7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30" autoAdjust="0"/>
    <p:restoredTop sz="86647" autoAdjust="0"/>
  </p:normalViewPr>
  <p:slideViewPr>
    <p:cSldViewPr>
      <p:cViewPr varScale="1">
        <p:scale>
          <a:sx n="76" d="100"/>
          <a:sy n="76" d="100"/>
        </p:scale>
        <p:origin x="211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_____Microsoft_Excel7.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bataeva\Desktop\&#1087;&#1086;%20&#1090;&#1077;&#1084;&#1072;&#1090;&#1080;&#1082;&#1077;\1.%20&#1055;&#1088;&#1077;&#1092;&#1077;&#1088;&#1077;&#1085;&#1094;&#1080;&#1080;\&#1057;&#1090;&#1072;&#1090;&#1080;&#1089;&#1090;&#1080;&#1082;&#1072;\2019_1_&#1089;&#1074;&#1086;&#107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ataeva\Desktop\&#1087;&#1086;%20&#1090;&#1077;&#1084;&#1072;&#1090;&#1080;&#1082;&#1077;\1.%20&#1055;&#1088;&#1077;&#1092;&#1077;&#1088;&#1077;&#1085;&#1094;&#1080;&#1080;\&#1057;&#1090;&#1072;&#1090;&#1080;&#1089;&#1090;&#1080;&#1082;&#1072;\2019_1_&#1089;&#1074;&#1086;&#107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bataeva\Desktop\&#1087;&#1086;%20&#1090;&#1077;&#1084;&#1072;&#1090;&#1080;&#1082;&#1077;\1.%20&#1055;&#1088;&#1077;&#1092;&#1077;&#1088;&#1077;&#1085;&#1094;&#1080;&#1080;\&#1057;&#1090;&#1072;&#1090;&#1080;&#1089;&#1090;&#1080;&#1082;&#1072;\2019_1_&#1089;&#1074;&#1086;&#107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2.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3.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bataeva\Desktop\&#1087;&#1086;%20&#1090;&#1077;&#1084;&#1072;&#1090;&#1080;&#1082;&#1077;\1.%20&#1055;&#1088;&#1077;&#1092;&#1077;&#1088;&#1077;&#1085;&#1094;&#1080;&#1080;\&#1057;&#1090;&#1072;&#1090;&#1080;&#1089;&#1090;&#1080;&#1082;&#1072;\2019_1_&#1089;&#1074;&#1086;&#107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bataeva\Desktop\&#1087;&#1086;%20&#1090;&#1077;&#1084;&#1072;&#1090;&#1080;&#1082;&#1077;\1.%20&#1055;&#1088;&#1077;&#1092;&#1077;&#1088;&#1077;&#1085;&#1094;&#1080;&#1080;\&#1057;&#1090;&#1072;&#1090;&#1080;&#1089;&#1090;&#1080;&#1082;&#1072;\2019_1_&#1089;&#1074;&#1086;&#107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ataeva\Desktop\&#1087;&#1086;%20&#1090;&#1077;&#1084;&#1072;&#1090;&#1080;&#1082;&#1077;\1.%20&#1055;&#1088;&#1077;&#1092;&#1077;&#1088;&#1077;&#1085;&#1094;&#1080;&#1080;\&#1057;&#1090;&#1072;&#1090;&#1080;&#1089;&#1090;&#1080;&#1082;&#1072;\2019_1_&#1089;&#1074;&#1086;&#107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176679673778339E-3"/>
          <c:y val="4.6420254150674113E-2"/>
          <c:w val="0.98016486789098156"/>
          <c:h val="0.9513274352903702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rgbClr val="00D25F"/>
              </a:solidFill>
              <a:ln w="25400">
                <a:solidFill>
                  <a:schemeClr val="lt1"/>
                </a:solidFill>
              </a:ln>
              <a:effectLst/>
              <a:sp3d contourW="25400">
                <a:contourClr>
                  <a:schemeClr val="lt1"/>
                </a:contourClr>
              </a:sp3d>
            </c:spPr>
          </c:dPt>
          <c:dPt>
            <c:idx val="2"/>
            <c:bubble3D val="0"/>
            <c:spPr>
              <a:solidFill>
                <a:srgbClr val="FF6161"/>
              </a:solidFill>
              <a:ln w="25400">
                <a:solidFill>
                  <a:schemeClr val="lt1"/>
                </a:solidFill>
              </a:ln>
              <a:effectLst/>
              <a:sp3d contourW="25400">
                <a:contourClr>
                  <a:schemeClr val="lt1"/>
                </a:contourClr>
              </a:sp3d>
            </c:spPr>
          </c:dPt>
          <c:dPt>
            <c:idx val="3"/>
            <c:bubble3D val="0"/>
            <c:spPr>
              <a:solidFill>
                <a:schemeClr val="accent4">
                  <a:lumMod val="40000"/>
                  <a:lumOff val="60000"/>
                </a:schemeClr>
              </a:solidFill>
              <a:ln w="25400">
                <a:solidFill>
                  <a:schemeClr val="lt1"/>
                </a:solidFill>
              </a:ln>
              <a:effectLst/>
              <a:sp3d contourW="25400">
                <a:contourClr>
                  <a:schemeClr val="lt1"/>
                </a:contourClr>
              </a:sp3d>
            </c:spPr>
          </c:dPt>
          <c:dLbls>
            <c:dLbl>
              <c:idx val="1"/>
              <c:layout>
                <c:manualLayout>
                  <c:x val="0.23344757251917181"/>
                  <c:y val="-0.1663112765395999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2500022471514211"/>
                  <c:y val="6.19356959060361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Статистика!$K$4:$K$7</c:f>
              <c:strCache>
                <c:ptCount val="4"/>
                <c:pt idx="0">
                  <c:v>Решение о даче согласия с введением ограничений</c:v>
                </c:pt>
                <c:pt idx="1">
                  <c:v>Решение о даче согласия</c:v>
                </c:pt>
                <c:pt idx="2">
                  <c:v>Решение об отказе</c:v>
                </c:pt>
                <c:pt idx="3">
                  <c:v>Не требует согласования</c:v>
                </c:pt>
              </c:strCache>
            </c:strRef>
          </c:cat>
          <c:val>
            <c:numRef>
              <c:f>Статистика!$M$4:$M$7</c:f>
              <c:numCache>
                <c:formatCode>0%</c:formatCode>
                <c:ptCount val="4"/>
                <c:pt idx="0">
                  <c:v>0.27</c:v>
                </c:pt>
                <c:pt idx="1">
                  <c:v>0.52</c:v>
                </c:pt>
                <c:pt idx="2">
                  <c:v>0.12</c:v>
                </c:pt>
                <c:pt idx="3">
                  <c:v>0.08</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524459254470627E-4"/>
          <c:y val="2.2518909580491863E-3"/>
          <c:w val="0.98016486789098156"/>
          <c:h val="0.9513274352903702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rgbClr val="00D25F"/>
              </a:solidFill>
              <a:ln w="25400">
                <a:solidFill>
                  <a:schemeClr val="lt1"/>
                </a:solidFill>
              </a:ln>
              <a:effectLst/>
              <a:sp3d contourW="25400">
                <a:contourClr>
                  <a:schemeClr val="lt1"/>
                </a:contourClr>
              </a:sp3d>
            </c:spPr>
          </c:dPt>
          <c:dPt>
            <c:idx val="2"/>
            <c:bubble3D val="0"/>
            <c:spPr>
              <a:solidFill>
                <a:srgbClr val="FF6161"/>
              </a:solidFill>
              <a:ln w="25400">
                <a:solidFill>
                  <a:schemeClr val="lt1"/>
                </a:solidFill>
              </a:ln>
              <a:effectLst/>
              <a:sp3d contourW="25400">
                <a:contourClr>
                  <a:schemeClr val="lt1"/>
                </a:contourClr>
              </a:sp3d>
            </c:spPr>
          </c:dPt>
          <c:dPt>
            <c:idx val="3"/>
            <c:bubble3D val="0"/>
            <c:spPr>
              <a:solidFill>
                <a:schemeClr val="accent4">
                  <a:lumMod val="40000"/>
                  <a:lumOff val="60000"/>
                </a:schemeClr>
              </a:solidFill>
              <a:ln w="25400">
                <a:solidFill>
                  <a:schemeClr val="lt1"/>
                </a:solidFill>
              </a:ln>
              <a:effectLst/>
              <a:sp3d contourW="25400">
                <a:contourClr>
                  <a:schemeClr val="lt1"/>
                </a:contourClr>
              </a:sp3d>
            </c:spPr>
          </c:dPt>
          <c:dLbls>
            <c:dLbl>
              <c:idx val="1"/>
              <c:layout>
                <c:manualLayout>
                  <c:x val="0.11872150387283065"/>
                  <c:y val="-0.2031166518641787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307079893244128"/>
                  <c:y val="7.4358048053961914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Статистика!$K$4:$K$7</c:f>
              <c:strCache>
                <c:ptCount val="4"/>
                <c:pt idx="0">
                  <c:v>Решение о даче согласия с введением ограничений</c:v>
                </c:pt>
                <c:pt idx="1">
                  <c:v>Решение о даче согласия</c:v>
                </c:pt>
                <c:pt idx="2">
                  <c:v>Решение об отказе</c:v>
                </c:pt>
                <c:pt idx="3">
                  <c:v>Не требует согласования</c:v>
                </c:pt>
              </c:strCache>
            </c:strRef>
          </c:cat>
          <c:val>
            <c:numRef>
              <c:f>Статистика!$N$4:$N$7</c:f>
              <c:numCache>
                <c:formatCode>0%</c:formatCode>
                <c:ptCount val="4"/>
                <c:pt idx="0">
                  <c:v>0.49</c:v>
                </c:pt>
                <c:pt idx="1">
                  <c:v>0.03</c:v>
                </c:pt>
                <c:pt idx="2">
                  <c:v>0.37</c:v>
                </c:pt>
                <c:pt idx="3">
                  <c:v>0.11</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524459254470627E-4"/>
          <c:y val="2.2518909580491863E-3"/>
          <c:w val="0.98016486789098156"/>
          <c:h val="0.95132743529037023"/>
        </c:manualLayout>
      </c:layout>
      <c:pie3DChart>
        <c:varyColors val="1"/>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549768722855832E-2"/>
          <c:y val="0"/>
          <c:w val="0.98347115803349683"/>
          <c:h val="1"/>
        </c:manualLayout>
      </c:layout>
      <c:ofPieChart>
        <c:ofPieType val="pie"/>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dLbl>
              <c:idx val="0"/>
              <c:delete val="1"/>
              <c:extLst>
                <c:ext xmlns:c15="http://schemas.microsoft.com/office/drawing/2012/chart" uri="{CE6537A1-D6FC-4f65-9D91-7224C49458BB}"/>
              </c:extLst>
            </c:dLbl>
            <c:dLbl>
              <c:idx val="1"/>
              <c:layout>
                <c:manualLayout>
                  <c:x val="0.15630180196085355"/>
                  <c:y val="0.25053423947036457"/>
                </c:manualLayout>
              </c:layout>
              <c:tx>
                <c:rich>
                  <a:bodyPr/>
                  <a:lstStyle/>
                  <a:p>
                    <a:r>
                      <a:rPr lang="en-US" dirty="0" smtClean="0"/>
                      <a:t>35%</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Цели_Заявители!$G$8:$G$9</c:f>
              <c:strCache>
                <c:ptCount val="2"/>
                <c:pt idx="0">
                  <c:v>Положит реш</c:v>
                </c:pt>
                <c:pt idx="1">
                  <c:v>с введением огр</c:v>
                </c:pt>
              </c:strCache>
            </c:strRef>
          </c:cat>
          <c:val>
            <c:numRef>
              <c:f>Цели_Заявители!$H$8:$H$9</c:f>
              <c:numCache>
                <c:formatCode>General</c:formatCode>
                <c:ptCount val="2"/>
                <c:pt idx="0">
                  <c:v>1489</c:v>
                </c:pt>
                <c:pt idx="1">
                  <c:v>621</c:v>
                </c:pt>
              </c:numCache>
            </c:numRef>
          </c:val>
        </c:ser>
        <c:dLbls>
          <c:dLblPos val="bestFit"/>
          <c:showLegendKey val="0"/>
          <c:showVal val="1"/>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39305344679448E-2"/>
          <c:y val="0"/>
          <c:w val="0.98347115803349683"/>
          <c:h val="1"/>
        </c:manualLayout>
      </c:layout>
      <c:ofPieChart>
        <c:ofPieType val="pie"/>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dLbl>
              <c:idx val="0"/>
              <c:delete val="1"/>
              <c:extLst>
                <c:ext xmlns:c15="http://schemas.microsoft.com/office/drawing/2012/chart" uri="{CE6537A1-D6FC-4f65-9D91-7224C49458BB}"/>
              </c:extLst>
            </c:dLbl>
            <c:dLbl>
              <c:idx val="1"/>
              <c:layout>
                <c:manualLayout>
                  <c:x val="9.8532419994585882E-2"/>
                  <c:y val="0.28393543328621401"/>
                </c:manualLayout>
              </c:layout>
              <c:tx>
                <c:rich>
                  <a:bodyPr/>
                  <a:lstStyle/>
                  <a:p>
                    <a:r>
                      <a:rPr lang="en-US" dirty="0" smtClean="0"/>
                      <a:t>94%</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Цели_Заявители!$G$8:$G$9</c:f>
              <c:strCache>
                <c:ptCount val="2"/>
                <c:pt idx="0">
                  <c:v>Положит реш</c:v>
                </c:pt>
                <c:pt idx="1">
                  <c:v>с введением огр</c:v>
                </c:pt>
              </c:strCache>
            </c:strRef>
          </c:cat>
          <c:val>
            <c:numRef>
              <c:f>Цели_Заявители!$J$8:$J$9</c:f>
              <c:numCache>
                <c:formatCode>General</c:formatCode>
                <c:ptCount val="2"/>
                <c:pt idx="0">
                  <c:v>1148</c:v>
                </c:pt>
                <c:pt idx="1">
                  <c:v>760</c:v>
                </c:pt>
              </c:numCache>
            </c:numRef>
          </c:val>
        </c:ser>
        <c:dLbls>
          <c:dLblPos val="bestFit"/>
          <c:showLegendKey val="0"/>
          <c:showVal val="1"/>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1522309711286E-2"/>
          <c:y val="3.2407407407407406E-2"/>
          <c:w val="0.92088298337707786"/>
          <c:h val="0.85872666958296884"/>
        </c:manualLayout>
      </c:layout>
      <c:barChart>
        <c:barDir val="col"/>
        <c:grouping val="clustered"/>
        <c:varyColors val="0"/>
        <c:ser>
          <c:idx val="0"/>
          <c:order val="0"/>
          <c:spPr>
            <a:solidFill>
              <a:schemeClr val="accent1"/>
            </a:solidFill>
            <a:ln>
              <a:noFill/>
            </a:ln>
            <a:effectLst/>
          </c:spPr>
          <c:invertIfNegative val="0"/>
          <c:dLbls>
            <c:dLbl>
              <c:idx val="4"/>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5.6657223796033997E-3"/>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6657223796033303E-3"/>
                  <c:y val="0"/>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7771482530687944E-3"/>
                  <c:y val="-1.6405477894898245E-16"/>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9.5785411715868189E-3"/>
                  <c:y val="0"/>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Цели_Заявители!$A$49:$O$49</c:f>
              <c:strCache>
                <c:ptCount val="15"/>
                <c:pt idx="0">
                  <c:v>п. 1</c:v>
                </c:pt>
                <c:pt idx="1">
                  <c:v>п. 2</c:v>
                </c:pt>
                <c:pt idx="2">
                  <c:v>п. 3</c:v>
                </c:pt>
                <c:pt idx="3">
                  <c:v>п. 4</c:v>
                </c:pt>
                <c:pt idx="4">
                  <c:v>п. 5</c:v>
                </c:pt>
                <c:pt idx="5">
                  <c:v>п. 6</c:v>
                </c:pt>
                <c:pt idx="6">
                  <c:v>п. 7</c:v>
                </c:pt>
                <c:pt idx="7">
                  <c:v>п. 8</c:v>
                </c:pt>
                <c:pt idx="8">
                  <c:v>п. 9</c:v>
                </c:pt>
                <c:pt idx="9">
                  <c:v>п. 10</c:v>
                </c:pt>
                <c:pt idx="10">
                  <c:v>п. 11</c:v>
                </c:pt>
                <c:pt idx="11">
                  <c:v>п. 12</c:v>
                </c:pt>
                <c:pt idx="12">
                  <c:v>п. 13</c:v>
                </c:pt>
                <c:pt idx="13">
                  <c:v>п. 13.1</c:v>
                </c:pt>
                <c:pt idx="14">
                  <c:v>п. 14</c:v>
                </c:pt>
              </c:strCache>
            </c:strRef>
          </c:cat>
          <c:val>
            <c:numRef>
              <c:f>Цели_Заявители!$A$51:$O$51</c:f>
              <c:numCache>
                <c:formatCode>0.0%</c:formatCode>
                <c:ptCount val="15"/>
                <c:pt idx="0">
                  <c:v>6.9112627986348124E-2</c:v>
                </c:pt>
                <c:pt idx="1">
                  <c:v>0.2235494880546075</c:v>
                </c:pt>
                <c:pt idx="2">
                  <c:v>1.3651877133105802E-2</c:v>
                </c:pt>
                <c:pt idx="3">
                  <c:v>5.1194539249146756E-3</c:v>
                </c:pt>
                <c:pt idx="4">
                  <c:v>0</c:v>
                </c:pt>
                <c:pt idx="5">
                  <c:v>8.191126279863481E-2</c:v>
                </c:pt>
                <c:pt idx="6">
                  <c:v>4.9488054607508533E-2</c:v>
                </c:pt>
                <c:pt idx="7">
                  <c:v>1.2798634812286689E-2</c:v>
                </c:pt>
                <c:pt idx="8">
                  <c:v>7.252559726962457E-2</c:v>
                </c:pt>
                <c:pt idx="9">
                  <c:v>0.23549488054607509</c:v>
                </c:pt>
                <c:pt idx="10">
                  <c:v>5.1194539249146756E-3</c:v>
                </c:pt>
                <c:pt idx="11">
                  <c:v>9.0443686006825938E-2</c:v>
                </c:pt>
                <c:pt idx="12">
                  <c:v>9.9829351535836178E-2</c:v>
                </c:pt>
                <c:pt idx="13">
                  <c:v>3.6689419795221841E-2</c:v>
                </c:pt>
                <c:pt idx="14">
                  <c:v>4.2662116040955633E-3</c:v>
                </c:pt>
              </c:numCache>
            </c:numRef>
          </c:val>
        </c:ser>
        <c:dLbls>
          <c:showLegendKey val="0"/>
          <c:showVal val="1"/>
          <c:showCatName val="0"/>
          <c:showSerName val="0"/>
          <c:showPercent val="0"/>
          <c:showBubbleSize val="0"/>
        </c:dLbls>
        <c:gapWidth val="150"/>
        <c:axId val="191619152"/>
        <c:axId val="193236664"/>
      </c:barChart>
      <c:catAx>
        <c:axId val="191619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93236664"/>
        <c:crosses val="autoZero"/>
        <c:auto val="1"/>
        <c:lblAlgn val="ctr"/>
        <c:lblOffset val="100"/>
        <c:noMultiLvlLbl val="0"/>
      </c:catAx>
      <c:valAx>
        <c:axId val="1932366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91619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1522309711286E-2"/>
          <c:y val="3.2407407407407406E-2"/>
          <c:w val="0.92088298337707786"/>
          <c:h val="0.85872666958296884"/>
        </c:manualLayout>
      </c:layout>
      <c:barChart>
        <c:barDir val="col"/>
        <c:grouping val="clustered"/>
        <c:varyColors val="0"/>
        <c:ser>
          <c:idx val="0"/>
          <c:order val="0"/>
          <c:spPr>
            <a:solidFill>
              <a:schemeClr val="accent1"/>
            </a:solidFill>
            <a:ln>
              <a:noFill/>
            </a:ln>
            <a:effectLst/>
          </c:spPr>
          <c:invertIfNegative val="0"/>
          <c:dLbls>
            <c:dLbl>
              <c:idx val="4"/>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5.6657223796033997E-3"/>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6657223796033303E-3"/>
                  <c:y val="0"/>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7771482530687944E-3"/>
                  <c:y val="-1.6405477894898245E-16"/>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9.5785411715868189E-3"/>
                  <c:y val="0"/>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Цели_Заявители!$A$49:$O$49</c:f>
              <c:strCache>
                <c:ptCount val="15"/>
                <c:pt idx="0">
                  <c:v>п. 1</c:v>
                </c:pt>
                <c:pt idx="1">
                  <c:v>п. 2</c:v>
                </c:pt>
                <c:pt idx="2">
                  <c:v>п. 3</c:v>
                </c:pt>
                <c:pt idx="3">
                  <c:v>п. 4</c:v>
                </c:pt>
                <c:pt idx="4">
                  <c:v>п. 5</c:v>
                </c:pt>
                <c:pt idx="5">
                  <c:v>п. 6</c:v>
                </c:pt>
                <c:pt idx="6">
                  <c:v>п. 7</c:v>
                </c:pt>
                <c:pt idx="7">
                  <c:v>п. 8</c:v>
                </c:pt>
                <c:pt idx="8">
                  <c:v>п. 9</c:v>
                </c:pt>
                <c:pt idx="9">
                  <c:v>п. 10</c:v>
                </c:pt>
                <c:pt idx="10">
                  <c:v>п. 11</c:v>
                </c:pt>
                <c:pt idx="11">
                  <c:v>п. 12</c:v>
                </c:pt>
                <c:pt idx="12">
                  <c:v>п. 13</c:v>
                </c:pt>
                <c:pt idx="13">
                  <c:v>п. 13.1</c:v>
                </c:pt>
                <c:pt idx="14">
                  <c:v>п. 14</c:v>
                </c:pt>
              </c:strCache>
            </c:strRef>
          </c:cat>
          <c:val>
            <c:numRef>
              <c:f>Цели_Заявители!$A$51:$O$51</c:f>
              <c:numCache>
                <c:formatCode>0.0%</c:formatCode>
                <c:ptCount val="15"/>
                <c:pt idx="0">
                  <c:v>5.3400000000000003E-2</c:v>
                </c:pt>
                <c:pt idx="1">
                  <c:v>5.3400000000000003E-2</c:v>
                </c:pt>
                <c:pt idx="2">
                  <c:v>1.46E-2</c:v>
                </c:pt>
                <c:pt idx="3">
                  <c:v>1.46E-2</c:v>
                </c:pt>
                <c:pt idx="4">
                  <c:v>0.1019</c:v>
                </c:pt>
                <c:pt idx="5">
                  <c:v>7.7700000000000005E-2</c:v>
                </c:pt>
                <c:pt idx="6">
                  <c:v>9.2200000000000004E-2</c:v>
                </c:pt>
                <c:pt idx="7">
                  <c:v>5.3400000000000003E-2</c:v>
                </c:pt>
                <c:pt idx="8">
                  <c:v>9.7100000000000006E-2</c:v>
                </c:pt>
                <c:pt idx="9">
                  <c:v>0.1019</c:v>
                </c:pt>
                <c:pt idx="10">
                  <c:v>2.9100000000000001E-2</c:v>
                </c:pt>
                <c:pt idx="11">
                  <c:v>0.23300000000000001</c:v>
                </c:pt>
                <c:pt idx="12">
                  <c:v>2.9100000000000001E-2</c:v>
                </c:pt>
                <c:pt idx="13">
                  <c:v>3.8800000000000001E-2</c:v>
                </c:pt>
                <c:pt idx="14">
                  <c:v>9.7000000000000003E-3</c:v>
                </c:pt>
              </c:numCache>
            </c:numRef>
          </c:val>
        </c:ser>
        <c:dLbls>
          <c:showLegendKey val="0"/>
          <c:showVal val="1"/>
          <c:showCatName val="0"/>
          <c:showSerName val="0"/>
          <c:showPercent val="0"/>
          <c:showBubbleSize val="0"/>
        </c:dLbls>
        <c:gapWidth val="150"/>
        <c:axId val="193235880"/>
        <c:axId val="193236272"/>
      </c:barChart>
      <c:catAx>
        <c:axId val="193235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93236272"/>
        <c:crosses val="autoZero"/>
        <c:auto val="1"/>
        <c:lblAlgn val="ctr"/>
        <c:lblOffset val="100"/>
        <c:noMultiLvlLbl val="0"/>
      </c:catAx>
      <c:valAx>
        <c:axId val="1932362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932358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500" dirty="0"/>
              <a:t>1 полугодие 2021</a:t>
            </a:r>
          </a:p>
          <a:p>
            <a:pPr>
              <a:defRPr/>
            </a:pPr>
            <a:r>
              <a:rPr lang="ru-RU" sz="1500" b="0" u="none" dirty="0"/>
              <a:t>249 </a:t>
            </a:r>
            <a:r>
              <a:rPr lang="ru-RU" sz="1500" dirty="0"/>
              <a:t>рассмотренных заявлений </a:t>
            </a:r>
            <a:r>
              <a:rPr lang="ru-RU" sz="1500" b="0" i="0" u="none" strike="noStrike" baseline="0" dirty="0">
                <a:effectLst/>
              </a:rPr>
              <a:t>ТО ФАС России </a:t>
            </a:r>
            <a:r>
              <a:rPr lang="ru-RU" sz="1500" dirty="0"/>
              <a:t> </a:t>
            </a:r>
          </a:p>
        </c:rich>
      </c:tx>
      <c:layout>
        <c:manualLayout>
          <c:xMode val="edge"/>
          <c:yMode val="edge"/>
          <c:x val="0.20545286529986329"/>
          <c:y val="2.79009970100442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Pt>
            <c:idx val="18"/>
            <c:bubble3D val="0"/>
            <c:spPr>
              <a:solidFill>
                <a:schemeClr val="accent1">
                  <a:lumMod val="80000"/>
                </a:schemeClr>
              </a:solidFill>
              <a:ln w="19050">
                <a:solidFill>
                  <a:schemeClr val="lt1"/>
                </a:solidFill>
              </a:ln>
              <a:effectLst/>
            </c:spPr>
          </c:dPt>
          <c:dPt>
            <c:idx val="19"/>
            <c:bubble3D val="0"/>
            <c:spPr>
              <a:solidFill>
                <a:schemeClr val="accent2">
                  <a:lumMod val="80000"/>
                </a:schemeClr>
              </a:solidFill>
              <a:ln w="19050">
                <a:solidFill>
                  <a:schemeClr val="lt1"/>
                </a:solidFill>
              </a:ln>
              <a:effectLst/>
            </c:spPr>
          </c:dPt>
          <c:dPt>
            <c:idx val="20"/>
            <c:bubble3D val="0"/>
            <c:spPr>
              <a:solidFill>
                <a:schemeClr val="accent3">
                  <a:lumMod val="80000"/>
                </a:schemeClr>
              </a:solidFill>
              <a:ln w="19050">
                <a:solidFill>
                  <a:schemeClr val="lt1"/>
                </a:solidFill>
              </a:ln>
              <a:effectLst/>
            </c:spPr>
          </c:dPt>
          <c:dPt>
            <c:idx val="21"/>
            <c:bubble3D val="0"/>
            <c:spPr>
              <a:solidFill>
                <a:schemeClr val="accent4">
                  <a:lumMod val="80000"/>
                </a:schemeClr>
              </a:solidFill>
              <a:ln w="19050">
                <a:solidFill>
                  <a:schemeClr val="lt1"/>
                </a:solidFill>
              </a:ln>
              <a:effectLst/>
            </c:spPr>
          </c:dPt>
          <c:dPt>
            <c:idx val="22"/>
            <c:bubble3D val="0"/>
            <c:spPr>
              <a:solidFill>
                <a:schemeClr val="accent5">
                  <a:lumMod val="80000"/>
                </a:schemeClr>
              </a:solidFill>
              <a:ln w="19050">
                <a:solidFill>
                  <a:schemeClr val="lt1"/>
                </a:solidFill>
              </a:ln>
              <a:effectLst/>
            </c:spPr>
          </c:dPt>
          <c:dPt>
            <c:idx val="23"/>
            <c:bubble3D val="0"/>
            <c:spPr>
              <a:solidFill>
                <a:schemeClr val="accent6">
                  <a:lumMod val="80000"/>
                </a:schemeClr>
              </a:solidFill>
              <a:ln w="19050">
                <a:solidFill>
                  <a:schemeClr val="lt1"/>
                </a:solidFill>
              </a:ln>
              <a:effectLst/>
            </c:spPr>
          </c:dPt>
          <c:dPt>
            <c:idx val="24"/>
            <c:bubble3D val="0"/>
            <c:spPr>
              <a:solidFill>
                <a:schemeClr val="accent1">
                  <a:lumMod val="60000"/>
                  <a:lumOff val="40000"/>
                </a:schemeClr>
              </a:solidFill>
              <a:ln w="19050">
                <a:solidFill>
                  <a:schemeClr val="lt1"/>
                </a:solidFill>
              </a:ln>
              <a:effectLst/>
            </c:spPr>
          </c:dPt>
          <c:dPt>
            <c:idx val="25"/>
            <c:bubble3D val="0"/>
            <c:spPr>
              <a:solidFill>
                <a:schemeClr val="accent2">
                  <a:lumMod val="60000"/>
                  <a:lumOff val="40000"/>
                </a:schemeClr>
              </a:solidFill>
              <a:ln w="19050">
                <a:solidFill>
                  <a:schemeClr val="lt1"/>
                </a:solidFill>
              </a:ln>
              <a:effectLst/>
            </c:spPr>
          </c:dPt>
          <c:dPt>
            <c:idx val="26"/>
            <c:bubble3D val="0"/>
            <c:spPr>
              <a:solidFill>
                <a:schemeClr val="accent3">
                  <a:lumMod val="60000"/>
                  <a:lumOff val="40000"/>
                </a:schemeClr>
              </a:solidFill>
              <a:ln w="19050">
                <a:solidFill>
                  <a:schemeClr val="lt1"/>
                </a:solidFill>
              </a:ln>
              <a:effectLst/>
            </c:spPr>
          </c:dPt>
          <c:dPt>
            <c:idx val="27"/>
            <c:bubble3D val="0"/>
            <c:spPr>
              <a:solidFill>
                <a:schemeClr val="accent4">
                  <a:lumMod val="60000"/>
                  <a:lumOff val="40000"/>
                </a:schemeClr>
              </a:solidFill>
              <a:ln w="19050">
                <a:solidFill>
                  <a:schemeClr val="lt1"/>
                </a:solidFill>
              </a:ln>
              <a:effectLst/>
            </c:spPr>
          </c:dPt>
          <c:dPt>
            <c:idx val="28"/>
            <c:bubble3D val="0"/>
            <c:spPr>
              <a:solidFill>
                <a:schemeClr val="accent5">
                  <a:lumMod val="60000"/>
                  <a:lumOff val="40000"/>
                </a:schemeClr>
              </a:solidFill>
              <a:ln w="19050">
                <a:solidFill>
                  <a:schemeClr val="lt1"/>
                </a:solidFill>
              </a:ln>
              <a:effectLst/>
            </c:spPr>
          </c:dPt>
          <c:dPt>
            <c:idx val="29"/>
            <c:bubble3D val="0"/>
            <c:spPr>
              <a:solidFill>
                <a:schemeClr val="accent6">
                  <a:lumMod val="60000"/>
                  <a:lumOff val="40000"/>
                </a:schemeClr>
              </a:solidFill>
              <a:ln w="19050">
                <a:solidFill>
                  <a:schemeClr val="lt1"/>
                </a:solidFill>
              </a:ln>
              <a:effectLst/>
            </c:spPr>
          </c:dPt>
          <c:dPt>
            <c:idx val="30"/>
            <c:bubble3D val="0"/>
            <c:spPr>
              <a:solidFill>
                <a:schemeClr val="accent1">
                  <a:lumMod val="50000"/>
                </a:schemeClr>
              </a:solidFill>
              <a:ln w="19050">
                <a:solidFill>
                  <a:schemeClr val="lt1"/>
                </a:solidFill>
              </a:ln>
              <a:effectLst/>
            </c:spPr>
          </c:dPt>
          <c:dPt>
            <c:idx val="31"/>
            <c:bubble3D val="0"/>
            <c:spPr>
              <a:solidFill>
                <a:schemeClr val="accent2">
                  <a:lumMod val="50000"/>
                </a:schemeClr>
              </a:solidFill>
              <a:ln w="19050">
                <a:solidFill>
                  <a:schemeClr val="lt1"/>
                </a:solidFill>
              </a:ln>
              <a:effectLst/>
            </c:spPr>
          </c:dPt>
          <c:dPt>
            <c:idx val="32"/>
            <c:bubble3D val="0"/>
            <c:spPr>
              <a:solidFill>
                <a:schemeClr val="accent3">
                  <a:lumMod val="50000"/>
                </a:schemeClr>
              </a:solidFill>
              <a:ln w="19050">
                <a:solidFill>
                  <a:schemeClr val="lt1"/>
                </a:solidFill>
              </a:ln>
              <a:effectLst/>
            </c:spPr>
          </c:dPt>
          <c:dPt>
            <c:idx val="33"/>
            <c:bubble3D val="0"/>
            <c:spPr>
              <a:solidFill>
                <a:schemeClr val="accent4">
                  <a:lumMod val="50000"/>
                </a:schemeClr>
              </a:solidFill>
              <a:ln w="19050">
                <a:solidFill>
                  <a:schemeClr val="lt1"/>
                </a:solidFill>
              </a:ln>
              <a:effectLst/>
            </c:spPr>
          </c:dPt>
          <c:dPt>
            <c:idx val="34"/>
            <c:bubble3D val="0"/>
            <c:spPr>
              <a:solidFill>
                <a:schemeClr val="accent5">
                  <a:lumMod val="50000"/>
                </a:schemeClr>
              </a:solidFill>
              <a:ln w="19050">
                <a:solidFill>
                  <a:schemeClr val="lt1"/>
                </a:solidFill>
              </a:ln>
              <a:effectLst/>
            </c:spPr>
          </c:dPt>
          <c:dPt>
            <c:idx val="35"/>
            <c:bubble3D val="0"/>
            <c:spPr>
              <a:solidFill>
                <a:schemeClr val="accent6">
                  <a:lumMod val="50000"/>
                </a:schemeClr>
              </a:solidFill>
              <a:ln w="19050">
                <a:solidFill>
                  <a:schemeClr val="lt1"/>
                </a:solidFill>
              </a:ln>
              <a:effectLst/>
            </c:spPr>
          </c:dPt>
          <c:dPt>
            <c:idx val="36"/>
            <c:bubble3D val="0"/>
            <c:spPr>
              <a:solidFill>
                <a:schemeClr val="accent1">
                  <a:lumMod val="70000"/>
                  <a:lumOff val="30000"/>
                </a:schemeClr>
              </a:solidFill>
              <a:ln w="19050">
                <a:solidFill>
                  <a:schemeClr val="lt1"/>
                </a:solidFill>
              </a:ln>
              <a:effectLst/>
            </c:spPr>
          </c:dPt>
          <c:dPt>
            <c:idx val="37"/>
            <c:bubble3D val="0"/>
            <c:spPr>
              <a:solidFill>
                <a:schemeClr val="accent2">
                  <a:lumMod val="70000"/>
                  <a:lumOff val="30000"/>
                </a:schemeClr>
              </a:solidFill>
              <a:ln w="19050">
                <a:solidFill>
                  <a:schemeClr val="lt1"/>
                </a:solidFill>
              </a:ln>
              <a:effectLst/>
            </c:spPr>
          </c:dPt>
          <c:dPt>
            <c:idx val="38"/>
            <c:bubble3D val="0"/>
            <c:spPr>
              <a:solidFill>
                <a:schemeClr val="accent3">
                  <a:lumMod val="70000"/>
                  <a:lumOff val="30000"/>
                </a:schemeClr>
              </a:solidFill>
              <a:ln w="19050">
                <a:solidFill>
                  <a:schemeClr val="lt1"/>
                </a:solidFill>
              </a:ln>
              <a:effectLst/>
            </c:spPr>
          </c:dPt>
          <c:dPt>
            <c:idx val="39"/>
            <c:bubble3D val="0"/>
            <c:spPr>
              <a:solidFill>
                <a:schemeClr val="accent4">
                  <a:lumMod val="70000"/>
                  <a:lumOff val="30000"/>
                </a:schemeClr>
              </a:solidFill>
              <a:ln w="19050">
                <a:solidFill>
                  <a:schemeClr val="lt1"/>
                </a:solidFill>
              </a:ln>
              <a:effectLst/>
            </c:spPr>
          </c:dPt>
          <c:dPt>
            <c:idx val="40"/>
            <c:bubble3D val="0"/>
            <c:spPr>
              <a:solidFill>
                <a:schemeClr val="accent5">
                  <a:lumMod val="70000"/>
                  <a:lumOff val="30000"/>
                </a:schemeClr>
              </a:solidFill>
              <a:ln w="19050">
                <a:solidFill>
                  <a:schemeClr val="lt1"/>
                </a:solidFill>
              </a:ln>
              <a:effectLst/>
            </c:spPr>
          </c:dPt>
          <c:dPt>
            <c:idx val="41"/>
            <c:bubble3D val="0"/>
            <c:spPr>
              <a:solidFill>
                <a:schemeClr val="accent6">
                  <a:lumMod val="70000"/>
                  <a:lumOff val="30000"/>
                </a:schemeClr>
              </a:solidFill>
              <a:ln w="19050">
                <a:solidFill>
                  <a:schemeClr val="lt1"/>
                </a:solidFill>
              </a:ln>
              <a:effectLst/>
            </c:spPr>
          </c:dPt>
          <c:dPt>
            <c:idx val="42"/>
            <c:bubble3D val="0"/>
            <c:spPr>
              <a:solidFill>
                <a:schemeClr val="accent1">
                  <a:lumMod val="70000"/>
                </a:schemeClr>
              </a:solidFill>
              <a:ln w="19050">
                <a:solidFill>
                  <a:schemeClr val="lt1"/>
                </a:solidFill>
              </a:ln>
              <a:effectLst/>
            </c:spPr>
          </c:dPt>
          <c:dPt>
            <c:idx val="43"/>
            <c:bubble3D val="0"/>
            <c:spPr>
              <a:solidFill>
                <a:schemeClr val="accent2">
                  <a:lumMod val="70000"/>
                </a:schemeClr>
              </a:solidFill>
              <a:ln w="19050">
                <a:solidFill>
                  <a:schemeClr val="lt1"/>
                </a:solidFill>
              </a:ln>
              <a:effectLst/>
            </c:spPr>
          </c:dPt>
          <c:dPt>
            <c:idx val="44"/>
            <c:bubble3D val="0"/>
            <c:spPr>
              <a:solidFill>
                <a:schemeClr val="accent3">
                  <a:lumMod val="70000"/>
                </a:schemeClr>
              </a:solidFill>
              <a:ln w="19050">
                <a:solidFill>
                  <a:schemeClr val="lt1"/>
                </a:solidFill>
              </a:ln>
              <a:effectLst/>
            </c:spPr>
          </c:dPt>
          <c:dPt>
            <c:idx val="45"/>
            <c:bubble3D val="0"/>
            <c:spPr>
              <a:solidFill>
                <a:schemeClr val="accent4">
                  <a:lumMod val="70000"/>
                </a:schemeClr>
              </a:solidFill>
              <a:ln w="19050">
                <a:solidFill>
                  <a:schemeClr val="lt1"/>
                </a:solidFill>
              </a:ln>
              <a:effectLst/>
            </c:spPr>
          </c:dPt>
          <c:dPt>
            <c:idx val="46"/>
            <c:bubble3D val="0"/>
            <c:spPr>
              <a:solidFill>
                <a:schemeClr val="accent5">
                  <a:lumMod val="70000"/>
                </a:schemeClr>
              </a:solidFill>
              <a:ln w="19050">
                <a:solidFill>
                  <a:schemeClr val="lt1"/>
                </a:solidFill>
              </a:ln>
              <a:effectLst/>
            </c:spPr>
          </c:dPt>
          <c:dPt>
            <c:idx val="47"/>
            <c:bubble3D val="0"/>
            <c:spPr>
              <a:solidFill>
                <a:schemeClr val="accent6">
                  <a:lumMod val="70000"/>
                </a:schemeClr>
              </a:solidFill>
              <a:ln w="19050">
                <a:solidFill>
                  <a:schemeClr val="lt1"/>
                </a:solidFill>
              </a:ln>
              <a:effectLst/>
            </c:spPr>
          </c:dPt>
          <c:dPt>
            <c:idx val="48"/>
            <c:bubble3D val="0"/>
            <c:spPr>
              <a:solidFill>
                <a:schemeClr val="accent1">
                  <a:lumMod val="50000"/>
                  <a:lumOff val="50000"/>
                </a:schemeClr>
              </a:solidFill>
              <a:ln w="19050">
                <a:solidFill>
                  <a:schemeClr val="lt1"/>
                </a:solidFill>
              </a:ln>
              <a:effectLst/>
            </c:spPr>
          </c:dPt>
          <c:dPt>
            <c:idx val="49"/>
            <c:bubble3D val="0"/>
            <c:spPr>
              <a:solidFill>
                <a:schemeClr val="accent2">
                  <a:lumMod val="50000"/>
                  <a:lumOff val="50000"/>
                </a:schemeClr>
              </a:solidFill>
              <a:ln w="19050">
                <a:solidFill>
                  <a:schemeClr val="lt1"/>
                </a:solidFill>
              </a:ln>
              <a:effectLst/>
            </c:spPr>
          </c:dPt>
          <c:dPt>
            <c:idx val="50"/>
            <c:bubble3D val="0"/>
            <c:spPr>
              <a:solidFill>
                <a:schemeClr val="accent3">
                  <a:lumMod val="50000"/>
                  <a:lumOff val="50000"/>
                </a:schemeClr>
              </a:solidFill>
              <a:ln w="19050">
                <a:solidFill>
                  <a:schemeClr val="lt1"/>
                </a:solidFill>
              </a:ln>
              <a:effectLst/>
            </c:spPr>
          </c:dPt>
          <c:dPt>
            <c:idx val="51"/>
            <c:bubble3D val="0"/>
            <c:spPr>
              <a:solidFill>
                <a:schemeClr val="accent4">
                  <a:lumMod val="50000"/>
                  <a:lumOff val="50000"/>
                </a:schemeClr>
              </a:solidFill>
              <a:ln w="19050">
                <a:solidFill>
                  <a:schemeClr val="lt1"/>
                </a:solidFill>
              </a:ln>
              <a:effectLst/>
            </c:spPr>
          </c:dPt>
          <c:dPt>
            <c:idx val="52"/>
            <c:bubble3D val="0"/>
            <c:spPr>
              <a:solidFill>
                <a:schemeClr val="accent5">
                  <a:lumMod val="50000"/>
                  <a:lumOff val="50000"/>
                </a:schemeClr>
              </a:solidFill>
              <a:ln w="19050">
                <a:solidFill>
                  <a:schemeClr val="lt1"/>
                </a:solidFill>
              </a:ln>
              <a:effectLst/>
            </c:spPr>
          </c:dPt>
          <c:dPt>
            <c:idx val="53"/>
            <c:bubble3D val="0"/>
            <c:spPr>
              <a:solidFill>
                <a:schemeClr val="accent6">
                  <a:lumMod val="50000"/>
                  <a:lumOff val="50000"/>
                </a:schemeClr>
              </a:solidFill>
              <a:ln w="19050">
                <a:solidFill>
                  <a:schemeClr val="lt1"/>
                </a:solidFill>
              </a:ln>
              <a:effectLst/>
            </c:spPr>
          </c:dPt>
          <c:dPt>
            <c:idx val="54"/>
            <c:bubble3D val="0"/>
            <c:spPr>
              <a:solidFill>
                <a:schemeClr val="accent1"/>
              </a:solidFill>
              <a:ln w="19050">
                <a:solidFill>
                  <a:schemeClr val="lt1"/>
                </a:solidFill>
              </a:ln>
              <a:effectLst/>
            </c:spPr>
          </c:dPt>
          <c:dLbls>
            <c:dLbl>
              <c:idx val="0"/>
              <c:layout>
                <c:manualLayout>
                  <c:x val="1.8352560142703524E-3"/>
                  <c:y val="1.3890347039953338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r>
                      <a:rPr lang="ru-RU" sz="800" dirty="0"/>
                      <a:t>Санкт-Петербургское УФАС России </a:t>
                    </a:r>
                  </a:p>
                  <a:p>
                    <a:pPr>
                      <a:defRPr sz="800"/>
                    </a:pPr>
                    <a:fld id="{3D387947-9C7B-4AAD-9B73-D264FA65C606}" type="VALUE">
                      <a:rPr lang="ru-RU" sz="800" b="1"/>
                      <a:pPr>
                        <a:defRPr sz="800"/>
                      </a:pPr>
                      <a:t>[ЗНАЧЕНИЕ]</a:t>
                    </a:fld>
                    <a:r>
                      <a:rPr lang="ru-RU" sz="800" b="1" dirty="0"/>
                      <a:t> (19%)</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9.8740395984182255E-17"/>
                  <c:y val="0.20920155915231789"/>
                </c:manualLayout>
              </c:layout>
              <c:tx>
                <c:rich>
                  <a:bodyPr/>
                  <a:lstStyle/>
                  <a:p>
                    <a:r>
                      <a:rPr lang="ru-RU" dirty="0"/>
                      <a:t>Ямало-Ненецкое УФАС России</a:t>
                    </a:r>
                  </a:p>
                  <a:p>
                    <a:fld id="{0277BE39-C236-494E-B2FB-174CA4C29473}" type="VALUE">
                      <a:rPr lang="ru-RU" b="1"/>
                      <a:pPr/>
                      <a:t>[ЗНАЧЕНИЕ]</a:t>
                    </a:fld>
                    <a:r>
                      <a:rPr lang="ru-RU" b="1" dirty="0"/>
                      <a:t> (18%)</a:t>
                    </a:r>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2.3055477335105594E-3"/>
                  <c:y val="3.2763148030811824E-2"/>
                </c:manualLayout>
              </c:layout>
              <c:tx>
                <c:rich>
                  <a:bodyPr/>
                  <a:lstStyle/>
                  <a:p>
                    <a:r>
                      <a:rPr lang="ru-RU"/>
                      <a:t>Курское УФАС России</a:t>
                    </a:r>
                  </a:p>
                  <a:p>
                    <a:fld id="{FB493A0C-FCFE-4159-BA0A-DA6737CF69A8}" type="VALUE">
                      <a:rPr lang="ru-RU" b="1"/>
                      <a:pPr/>
                      <a:t>[ЗНАЧЕНИЕ]</a:t>
                    </a:fld>
                    <a:r>
                      <a:rPr lang="ru-RU" b="1"/>
                      <a:t> (16%)</a:t>
                    </a:r>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0"/>
                </c:ext>
              </c:extLst>
            </c:dLbl>
            <c:dLbl>
              <c:idx val="32"/>
              <c:layout>
                <c:manualLayout>
                  <c:x val="0"/>
                  <c:y val="-5.6806638135684734E-2"/>
                </c:manualLayout>
              </c:layout>
              <c:tx>
                <c:rich>
                  <a:bodyPr/>
                  <a:lstStyle/>
                  <a:p>
                    <a:r>
                      <a:rPr lang="ru-RU" dirty="0"/>
                      <a:t>Остальные </a:t>
                    </a:r>
                    <a:r>
                      <a:rPr lang="ru-RU" baseline="0" dirty="0"/>
                      <a:t>ТО ФАС России </a:t>
                    </a:r>
                  </a:p>
                  <a:p>
                    <a:r>
                      <a:rPr lang="ru-RU" b="1" baseline="0" dirty="0"/>
                      <a:t>116 (47%</a:t>
                    </a:r>
                    <a:r>
                      <a:rPr lang="ru-RU" baseline="0" dirty="0"/>
                      <a:t>)</a:t>
                    </a:r>
                    <a:endParaRPr lang="ru-RU" dirty="0"/>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0"/>
            <c:showCatName val="0"/>
            <c:showSerName val="0"/>
            <c:showPercent val="0"/>
            <c:showBubbleSize val="0"/>
            <c:extLst>
              <c:ext xmlns:c15="http://schemas.microsoft.com/office/drawing/2012/chart" uri="{CE6537A1-D6FC-4f65-9D91-7224C49458BB}"/>
            </c:extLst>
          </c:dLbls>
          <c:val>
            <c:numRef>
              <c:f>'[Рассмотренные террами заявления за  1пол.2021.xlsx]Лист1'!$C$1:$C$55</c:f>
              <c:numCache>
                <c:formatCode>General</c:formatCode>
                <c:ptCount val="55"/>
                <c:pt idx="0">
                  <c:v>47</c:v>
                </c:pt>
                <c:pt idx="1">
                  <c:v>45</c:v>
                </c:pt>
                <c:pt idx="2">
                  <c:v>41</c:v>
                </c:pt>
                <c:pt idx="3">
                  <c:v>6</c:v>
                </c:pt>
                <c:pt idx="4">
                  <c:v>3</c:v>
                </c:pt>
                <c:pt idx="5">
                  <c:v>1</c:v>
                </c:pt>
                <c:pt idx="6">
                  <c:v>2</c:v>
                </c:pt>
                <c:pt idx="7">
                  <c:v>4</c:v>
                </c:pt>
                <c:pt idx="8">
                  <c:v>1</c:v>
                </c:pt>
                <c:pt idx="9">
                  <c:v>4</c:v>
                </c:pt>
                <c:pt idx="10">
                  <c:v>2</c:v>
                </c:pt>
                <c:pt idx="11">
                  <c:v>1</c:v>
                </c:pt>
                <c:pt idx="12">
                  <c:v>2</c:v>
                </c:pt>
                <c:pt idx="13">
                  <c:v>2</c:v>
                </c:pt>
                <c:pt idx="14">
                  <c:v>2</c:v>
                </c:pt>
                <c:pt idx="15">
                  <c:v>1</c:v>
                </c:pt>
                <c:pt idx="16">
                  <c:v>1</c:v>
                </c:pt>
                <c:pt idx="17">
                  <c:v>1</c:v>
                </c:pt>
                <c:pt idx="18">
                  <c:v>1</c:v>
                </c:pt>
                <c:pt idx="19">
                  <c:v>7</c:v>
                </c:pt>
                <c:pt idx="20">
                  <c:v>1</c:v>
                </c:pt>
                <c:pt idx="21">
                  <c:v>2</c:v>
                </c:pt>
                <c:pt idx="22">
                  <c:v>1</c:v>
                </c:pt>
                <c:pt idx="23">
                  <c:v>1</c:v>
                </c:pt>
                <c:pt idx="24">
                  <c:v>4</c:v>
                </c:pt>
                <c:pt idx="25">
                  <c:v>1</c:v>
                </c:pt>
                <c:pt idx="26">
                  <c:v>2</c:v>
                </c:pt>
                <c:pt idx="27">
                  <c:v>5</c:v>
                </c:pt>
                <c:pt idx="28">
                  <c:v>2</c:v>
                </c:pt>
                <c:pt idx="29">
                  <c:v>1</c:v>
                </c:pt>
                <c:pt idx="30">
                  <c:v>3</c:v>
                </c:pt>
                <c:pt idx="31">
                  <c:v>3</c:v>
                </c:pt>
                <c:pt idx="32">
                  <c:v>4</c:v>
                </c:pt>
                <c:pt idx="33">
                  <c:v>3</c:v>
                </c:pt>
                <c:pt idx="34">
                  <c:v>4</c:v>
                </c:pt>
                <c:pt idx="35">
                  <c:v>1</c:v>
                </c:pt>
                <c:pt idx="36">
                  <c:v>3</c:v>
                </c:pt>
                <c:pt idx="37">
                  <c:v>2</c:v>
                </c:pt>
                <c:pt idx="38">
                  <c:v>4</c:v>
                </c:pt>
                <c:pt idx="39">
                  <c:v>4</c:v>
                </c:pt>
                <c:pt idx="40">
                  <c:v>4</c:v>
                </c:pt>
                <c:pt idx="41">
                  <c:v>4</c:v>
                </c:pt>
                <c:pt idx="42">
                  <c:v>2</c:v>
                </c:pt>
                <c:pt idx="43">
                  <c:v>1</c:v>
                </c:pt>
                <c:pt idx="44">
                  <c:v>1</c:v>
                </c:pt>
                <c:pt idx="45">
                  <c:v>4</c:v>
                </c:pt>
                <c:pt idx="46">
                  <c:v>1</c:v>
                </c:pt>
                <c:pt idx="47">
                  <c:v>1</c:v>
                </c:pt>
                <c:pt idx="48">
                  <c:v>1</c:v>
                </c:pt>
                <c:pt idx="49">
                  <c:v>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600" b="0" i="0" baseline="0" dirty="0">
                <a:effectLst/>
              </a:rPr>
              <a:t>2020 год</a:t>
            </a:r>
            <a:endParaRPr lang="ru-RU" sz="1600" dirty="0">
              <a:effectLst/>
            </a:endParaRPr>
          </a:p>
          <a:p>
            <a:pPr>
              <a:defRPr/>
            </a:pPr>
            <a:r>
              <a:rPr lang="ru-RU" sz="1600" b="0" i="0" baseline="0" dirty="0">
                <a:effectLst/>
              </a:rPr>
              <a:t>1442 рассмотренных заявлений ТО ФАС России</a:t>
            </a:r>
            <a:endParaRPr lang="ru-RU" sz="1600" dirty="0"/>
          </a:p>
        </c:rich>
      </c:tx>
      <c:layout>
        <c:manualLayout>
          <c:xMode val="edge"/>
          <c:yMode val="edge"/>
          <c:x val="0.16223105773565721"/>
          <c:y val="2.94056566438082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Pt>
            <c:idx val="18"/>
            <c:bubble3D val="0"/>
            <c:spPr>
              <a:solidFill>
                <a:schemeClr val="accent1">
                  <a:lumMod val="80000"/>
                </a:schemeClr>
              </a:solidFill>
              <a:ln w="19050">
                <a:solidFill>
                  <a:schemeClr val="lt1"/>
                </a:solidFill>
              </a:ln>
              <a:effectLst/>
            </c:spPr>
          </c:dPt>
          <c:dPt>
            <c:idx val="19"/>
            <c:bubble3D val="0"/>
            <c:spPr>
              <a:solidFill>
                <a:schemeClr val="accent2">
                  <a:lumMod val="80000"/>
                </a:schemeClr>
              </a:solidFill>
              <a:ln w="19050">
                <a:solidFill>
                  <a:schemeClr val="lt1"/>
                </a:solidFill>
              </a:ln>
              <a:effectLst/>
            </c:spPr>
          </c:dPt>
          <c:dPt>
            <c:idx val="20"/>
            <c:bubble3D val="0"/>
            <c:spPr>
              <a:solidFill>
                <a:schemeClr val="accent3">
                  <a:lumMod val="80000"/>
                </a:schemeClr>
              </a:solidFill>
              <a:ln w="19050">
                <a:solidFill>
                  <a:schemeClr val="lt1"/>
                </a:solidFill>
              </a:ln>
              <a:effectLst/>
            </c:spPr>
          </c:dPt>
          <c:dPt>
            <c:idx val="21"/>
            <c:bubble3D val="0"/>
            <c:spPr>
              <a:solidFill>
                <a:schemeClr val="accent4">
                  <a:lumMod val="80000"/>
                </a:schemeClr>
              </a:solidFill>
              <a:ln w="19050">
                <a:solidFill>
                  <a:schemeClr val="lt1"/>
                </a:solidFill>
              </a:ln>
              <a:effectLst/>
            </c:spPr>
          </c:dPt>
          <c:dPt>
            <c:idx val="22"/>
            <c:bubble3D val="0"/>
            <c:spPr>
              <a:solidFill>
                <a:schemeClr val="accent5">
                  <a:lumMod val="80000"/>
                </a:schemeClr>
              </a:solidFill>
              <a:ln w="19050">
                <a:solidFill>
                  <a:schemeClr val="lt1"/>
                </a:solidFill>
              </a:ln>
              <a:effectLst/>
            </c:spPr>
          </c:dPt>
          <c:dPt>
            <c:idx val="23"/>
            <c:bubble3D val="0"/>
            <c:spPr>
              <a:solidFill>
                <a:schemeClr val="accent6">
                  <a:lumMod val="80000"/>
                </a:schemeClr>
              </a:solidFill>
              <a:ln w="19050">
                <a:solidFill>
                  <a:schemeClr val="lt1"/>
                </a:solidFill>
              </a:ln>
              <a:effectLst/>
            </c:spPr>
          </c:dPt>
          <c:dPt>
            <c:idx val="24"/>
            <c:bubble3D val="0"/>
            <c:spPr>
              <a:solidFill>
                <a:schemeClr val="accent1">
                  <a:lumMod val="60000"/>
                  <a:lumOff val="40000"/>
                </a:schemeClr>
              </a:solidFill>
              <a:ln w="19050">
                <a:solidFill>
                  <a:schemeClr val="lt1"/>
                </a:solidFill>
              </a:ln>
              <a:effectLst/>
            </c:spPr>
          </c:dPt>
          <c:dPt>
            <c:idx val="25"/>
            <c:bubble3D val="0"/>
            <c:spPr>
              <a:solidFill>
                <a:schemeClr val="accent2">
                  <a:lumMod val="60000"/>
                  <a:lumOff val="40000"/>
                </a:schemeClr>
              </a:solidFill>
              <a:ln w="19050">
                <a:solidFill>
                  <a:schemeClr val="lt1"/>
                </a:solidFill>
              </a:ln>
              <a:effectLst/>
            </c:spPr>
          </c:dPt>
          <c:dPt>
            <c:idx val="26"/>
            <c:bubble3D val="0"/>
            <c:spPr>
              <a:solidFill>
                <a:schemeClr val="accent3">
                  <a:lumMod val="60000"/>
                  <a:lumOff val="40000"/>
                </a:schemeClr>
              </a:solidFill>
              <a:ln w="19050">
                <a:solidFill>
                  <a:schemeClr val="lt1"/>
                </a:solidFill>
              </a:ln>
              <a:effectLst/>
            </c:spPr>
          </c:dPt>
          <c:dPt>
            <c:idx val="27"/>
            <c:bubble3D val="0"/>
            <c:spPr>
              <a:solidFill>
                <a:schemeClr val="accent4">
                  <a:lumMod val="60000"/>
                  <a:lumOff val="40000"/>
                </a:schemeClr>
              </a:solidFill>
              <a:ln w="19050">
                <a:solidFill>
                  <a:schemeClr val="lt1"/>
                </a:solidFill>
              </a:ln>
              <a:effectLst/>
            </c:spPr>
          </c:dPt>
          <c:dPt>
            <c:idx val="28"/>
            <c:bubble3D val="0"/>
            <c:spPr>
              <a:solidFill>
                <a:schemeClr val="accent5">
                  <a:lumMod val="60000"/>
                  <a:lumOff val="40000"/>
                </a:schemeClr>
              </a:solidFill>
              <a:ln w="19050">
                <a:solidFill>
                  <a:schemeClr val="lt1"/>
                </a:solidFill>
              </a:ln>
              <a:effectLst/>
            </c:spPr>
          </c:dPt>
          <c:dPt>
            <c:idx val="29"/>
            <c:bubble3D val="0"/>
            <c:spPr>
              <a:solidFill>
                <a:schemeClr val="accent6">
                  <a:lumMod val="60000"/>
                  <a:lumOff val="40000"/>
                </a:schemeClr>
              </a:solidFill>
              <a:ln w="19050">
                <a:solidFill>
                  <a:schemeClr val="lt1"/>
                </a:solidFill>
              </a:ln>
              <a:effectLst/>
            </c:spPr>
          </c:dPt>
          <c:dPt>
            <c:idx val="30"/>
            <c:bubble3D val="0"/>
            <c:spPr>
              <a:solidFill>
                <a:schemeClr val="accent1">
                  <a:lumMod val="50000"/>
                </a:schemeClr>
              </a:solidFill>
              <a:ln w="19050">
                <a:solidFill>
                  <a:schemeClr val="lt1"/>
                </a:solidFill>
              </a:ln>
              <a:effectLst/>
            </c:spPr>
          </c:dPt>
          <c:dPt>
            <c:idx val="31"/>
            <c:bubble3D val="0"/>
            <c:spPr>
              <a:solidFill>
                <a:schemeClr val="accent2">
                  <a:lumMod val="50000"/>
                </a:schemeClr>
              </a:solidFill>
              <a:ln w="19050">
                <a:solidFill>
                  <a:schemeClr val="lt1"/>
                </a:solidFill>
              </a:ln>
              <a:effectLst/>
            </c:spPr>
          </c:dPt>
          <c:dPt>
            <c:idx val="32"/>
            <c:bubble3D val="0"/>
            <c:spPr>
              <a:solidFill>
                <a:schemeClr val="accent3">
                  <a:lumMod val="50000"/>
                </a:schemeClr>
              </a:solidFill>
              <a:ln w="19050">
                <a:solidFill>
                  <a:schemeClr val="lt1"/>
                </a:solidFill>
              </a:ln>
              <a:effectLst/>
            </c:spPr>
          </c:dPt>
          <c:dPt>
            <c:idx val="33"/>
            <c:bubble3D val="0"/>
            <c:spPr>
              <a:solidFill>
                <a:schemeClr val="accent4">
                  <a:lumMod val="50000"/>
                </a:schemeClr>
              </a:solidFill>
              <a:ln w="19050">
                <a:solidFill>
                  <a:schemeClr val="lt1"/>
                </a:solidFill>
              </a:ln>
              <a:effectLst/>
            </c:spPr>
          </c:dPt>
          <c:dPt>
            <c:idx val="34"/>
            <c:bubble3D val="0"/>
            <c:spPr>
              <a:solidFill>
                <a:schemeClr val="accent5">
                  <a:lumMod val="50000"/>
                </a:schemeClr>
              </a:solidFill>
              <a:ln w="19050">
                <a:solidFill>
                  <a:schemeClr val="lt1"/>
                </a:solidFill>
              </a:ln>
              <a:effectLst/>
            </c:spPr>
          </c:dPt>
          <c:dPt>
            <c:idx val="35"/>
            <c:bubble3D val="0"/>
            <c:spPr>
              <a:solidFill>
                <a:schemeClr val="accent6">
                  <a:lumMod val="50000"/>
                </a:schemeClr>
              </a:solidFill>
              <a:ln w="19050">
                <a:solidFill>
                  <a:schemeClr val="lt1"/>
                </a:solidFill>
              </a:ln>
              <a:effectLst/>
            </c:spPr>
          </c:dPt>
          <c:dPt>
            <c:idx val="36"/>
            <c:bubble3D val="0"/>
            <c:spPr>
              <a:solidFill>
                <a:schemeClr val="accent1">
                  <a:lumMod val="70000"/>
                  <a:lumOff val="30000"/>
                </a:schemeClr>
              </a:solidFill>
              <a:ln w="19050">
                <a:solidFill>
                  <a:schemeClr val="lt1"/>
                </a:solidFill>
              </a:ln>
              <a:effectLst/>
            </c:spPr>
          </c:dPt>
          <c:dPt>
            <c:idx val="37"/>
            <c:bubble3D val="0"/>
            <c:spPr>
              <a:solidFill>
                <a:schemeClr val="accent2">
                  <a:lumMod val="70000"/>
                  <a:lumOff val="30000"/>
                </a:schemeClr>
              </a:solidFill>
              <a:ln w="19050">
                <a:solidFill>
                  <a:schemeClr val="lt1"/>
                </a:solidFill>
              </a:ln>
              <a:effectLst/>
            </c:spPr>
          </c:dPt>
          <c:dPt>
            <c:idx val="38"/>
            <c:bubble3D val="0"/>
            <c:spPr>
              <a:solidFill>
                <a:schemeClr val="accent3">
                  <a:lumMod val="70000"/>
                  <a:lumOff val="30000"/>
                </a:schemeClr>
              </a:solidFill>
              <a:ln w="19050">
                <a:solidFill>
                  <a:schemeClr val="lt1"/>
                </a:solidFill>
              </a:ln>
              <a:effectLst/>
            </c:spPr>
          </c:dPt>
          <c:dPt>
            <c:idx val="39"/>
            <c:bubble3D val="0"/>
            <c:spPr>
              <a:solidFill>
                <a:schemeClr val="accent4">
                  <a:lumMod val="70000"/>
                  <a:lumOff val="30000"/>
                </a:schemeClr>
              </a:solidFill>
              <a:ln w="19050">
                <a:solidFill>
                  <a:schemeClr val="lt1"/>
                </a:solidFill>
              </a:ln>
              <a:effectLst/>
            </c:spPr>
          </c:dPt>
          <c:dPt>
            <c:idx val="40"/>
            <c:bubble3D val="0"/>
            <c:spPr>
              <a:solidFill>
                <a:schemeClr val="accent5">
                  <a:lumMod val="70000"/>
                  <a:lumOff val="30000"/>
                </a:schemeClr>
              </a:solidFill>
              <a:ln w="19050">
                <a:solidFill>
                  <a:schemeClr val="lt1"/>
                </a:solidFill>
              </a:ln>
              <a:effectLst/>
            </c:spPr>
          </c:dPt>
          <c:dPt>
            <c:idx val="41"/>
            <c:bubble3D val="0"/>
            <c:spPr>
              <a:solidFill>
                <a:schemeClr val="accent6">
                  <a:lumMod val="70000"/>
                  <a:lumOff val="30000"/>
                </a:schemeClr>
              </a:solidFill>
              <a:ln w="19050">
                <a:solidFill>
                  <a:schemeClr val="lt1"/>
                </a:solidFill>
              </a:ln>
              <a:effectLst/>
            </c:spPr>
          </c:dPt>
          <c:dPt>
            <c:idx val="42"/>
            <c:bubble3D val="0"/>
            <c:spPr>
              <a:solidFill>
                <a:schemeClr val="accent1">
                  <a:lumMod val="70000"/>
                </a:schemeClr>
              </a:solidFill>
              <a:ln w="19050">
                <a:solidFill>
                  <a:schemeClr val="lt1"/>
                </a:solidFill>
              </a:ln>
              <a:effectLst/>
            </c:spPr>
          </c:dPt>
          <c:dPt>
            <c:idx val="43"/>
            <c:bubble3D val="0"/>
            <c:spPr>
              <a:solidFill>
                <a:schemeClr val="accent2">
                  <a:lumMod val="70000"/>
                </a:schemeClr>
              </a:solidFill>
              <a:ln w="19050">
                <a:solidFill>
                  <a:schemeClr val="lt1"/>
                </a:solidFill>
              </a:ln>
              <a:effectLst/>
            </c:spPr>
          </c:dPt>
          <c:dPt>
            <c:idx val="44"/>
            <c:bubble3D val="0"/>
            <c:spPr>
              <a:solidFill>
                <a:schemeClr val="accent3">
                  <a:lumMod val="70000"/>
                </a:schemeClr>
              </a:solidFill>
              <a:ln w="19050">
                <a:solidFill>
                  <a:schemeClr val="lt1"/>
                </a:solidFill>
              </a:ln>
              <a:effectLst/>
            </c:spPr>
          </c:dPt>
          <c:dPt>
            <c:idx val="45"/>
            <c:bubble3D val="0"/>
            <c:spPr>
              <a:solidFill>
                <a:schemeClr val="accent4">
                  <a:lumMod val="70000"/>
                </a:schemeClr>
              </a:solidFill>
              <a:ln w="19050">
                <a:solidFill>
                  <a:schemeClr val="lt1"/>
                </a:solidFill>
              </a:ln>
              <a:effectLst/>
            </c:spPr>
          </c:dPt>
          <c:dPt>
            <c:idx val="46"/>
            <c:bubble3D val="0"/>
            <c:spPr>
              <a:solidFill>
                <a:schemeClr val="accent5">
                  <a:lumMod val="70000"/>
                </a:schemeClr>
              </a:solidFill>
              <a:ln w="19050">
                <a:solidFill>
                  <a:schemeClr val="lt1"/>
                </a:solidFill>
              </a:ln>
              <a:effectLst/>
            </c:spPr>
          </c:dPt>
          <c:dPt>
            <c:idx val="47"/>
            <c:bubble3D val="0"/>
            <c:spPr>
              <a:solidFill>
                <a:schemeClr val="accent6">
                  <a:lumMod val="70000"/>
                </a:schemeClr>
              </a:solidFill>
              <a:ln w="19050">
                <a:solidFill>
                  <a:schemeClr val="lt1"/>
                </a:solidFill>
              </a:ln>
              <a:effectLst/>
            </c:spPr>
          </c:dPt>
          <c:dPt>
            <c:idx val="48"/>
            <c:bubble3D val="0"/>
            <c:spPr>
              <a:solidFill>
                <a:schemeClr val="accent1">
                  <a:lumMod val="50000"/>
                  <a:lumOff val="50000"/>
                </a:schemeClr>
              </a:solidFill>
              <a:ln w="19050">
                <a:solidFill>
                  <a:schemeClr val="lt1"/>
                </a:solidFill>
              </a:ln>
              <a:effectLst/>
            </c:spPr>
          </c:dPt>
          <c:dPt>
            <c:idx val="49"/>
            <c:bubble3D val="0"/>
            <c:spPr>
              <a:solidFill>
                <a:schemeClr val="accent2">
                  <a:lumMod val="50000"/>
                  <a:lumOff val="50000"/>
                </a:schemeClr>
              </a:solidFill>
              <a:ln w="19050">
                <a:solidFill>
                  <a:schemeClr val="lt1"/>
                </a:solidFill>
              </a:ln>
              <a:effectLst/>
            </c:spPr>
          </c:dPt>
          <c:dPt>
            <c:idx val="50"/>
            <c:bubble3D val="0"/>
            <c:spPr>
              <a:solidFill>
                <a:schemeClr val="accent3">
                  <a:lumMod val="50000"/>
                  <a:lumOff val="50000"/>
                </a:schemeClr>
              </a:solidFill>
              <a:ln w="19050">
                <a:solidFill>
                  <a:schemeClr val="lt1"/>
                </a:solidFill>
              </a:ln>
              <a:effectLst/>
            </c:spPr>
          </c:dPt>
          <c:dPt>
            <c:idx val="51"/>
            <c:bubble3D val="0"/>
            <c:spPr>
              <a:solidFill>
                <a:schemeClr val="accent4">
                  <a:lumMod val="50000"/>
                  <a:lumOff val="50000"/>
                </a:schemeClr>
              </a:solidFill>
              <a:ln w="19050">
                <a:solidFill>
                  <a:schemeClr val="lt1"/>
                </a:solidFill>
              </a:ln>
              <a:effectLst/>
            </c:spPr>
          </c:dPt>
          <c:dPt>
            <c:idx val="52"/>
            <c:bubble3D val="0"/>
            <c:spPr>
              <a:solidFill>
                <a:schemeClr val="accent5">
                  <a:lumMod val="50000"/>
                  <a:lumOff val="50000"/>
                </a:schemeClr>
              </a:solidFill>
              <a:ln w="19050">
                <a:solidFill>
                  <a:schemeClr val="lt1"/>
                </a:solidFill>
              </a:ln>
              <a:effectLst/>
            </c:spPr>
          </c:dPt>
          <c:dPt>
            <c:idx val="53"/>
            <c:bubble3D val="0"/>
            <c:spPr>
              <a:solidFill>
                <a:schemeClr val="accent6">
                  <a:lumMod val="50000"/>
                  <a:lumOff val="50000"/>
                </a:schemeClr>
              </a:solidFill>
              <a:ln w="19050">
                <a:solidFill>
                  <a:schemeClr val="lt1"/>
                </a:solidFill>
              </a:ln>
              <a:effectLst/>
            </c:spPr>
          </c:dPt>
          <c:dPt>
            <c:idx val="54"/>
            <c:bubble3D val="0"/>
            <c:spPr>
              <a:solidFill>
                <a:schemeClr val="accent1"/>
              </a:solidFill>
              <a:ln w="19050">
                <a:solidFill>
                  <a:schemeClr val="lt1"/>
                </a:solidFill>
              </a:ln>
              <a:effectLst/>
            </c:spPr>
          </c:dPt>
          <c:dPt>
            <c:idx val="55"/>
            <c:bubble3D val="0"/>
            <c:spPr>
              <a:solidFill>
                <a:schemeClr val="accent2"/>
              </a:solidFill>
              <a:ln w="19050">
                <a:solidFill>
                  <a:schemeClr val="lt1"/>
                </a:solidFill>
              </a:ln>
              <a:effectLst/>
            </c:spPr>
          </c:dPt>
          <c:dPt>
            <c:idx val="56"/>
            <c:bubble3D val="0"/>
            <c:spPr>
              <a:solidFill>
                <a:schemeClr val="accent3"/>
              </a:solidFill>
              <a:ln w="19050">
                <a:solidFill>
                  <a:schemeClr val="lt1"/>
                </a:solidFill>
              </a:ln>
              <a:effectLst/>
            </c:spPr>
          </c:dPt>
          <c:dPt>
            <c:idx val="57"/>
            <c:bubble3D val="0"/>
            <c:spPr>
              <a:solidFill>
                <a:schemeClr val="accent4"/>
              </a:solidFill>
              <a:ln w="19050">
                <a:solidFill>
                  <a:schemeClr val="lt1"/>
                </a:solidFill>
              </a:ln>
              <a:effectLst/>
            </c:spPr>
          </c:dPt>
          <c:dPt>
            <c:idx val="58"/>
            <c:bubble3D val="0"/>
            <c:spPr>
              <a:solidFill>
                <a:schemeClr val="accent5"/>
              </a:solidFill>
              <a:ln w="19050">
                <a:solidFill>
                  <a:schemeClr val="lt1"/>
                </a:solidFill>
              </a:ln>
              <a:effectLst/>
            </c:spPr>
          </c:dPt>
          <c:dPt>
            <c:idx val="59"/>
            <c:bubble3D val="0"/>
            <c:spPr>
              <a:solidFill>
                <a:schemeClr val="accent6"/>
              </a:solidFill>
              <a:ln w="19050">
                <a:solidFill>
                  <a:schemeClr val="lt1"/>
                </a:solidFill>
              </a:ln>
              <a:effectLst/>
            </c:spPr>
          </c:dPt>
          <c:dPt>
            <c:idx val="60"/>
            <c:bubble3D val="0"/>
            <c:spPr>
              <a:solidFill>
                <a:schemeClr val="accent1">
                  <a:lumMod val="60000"/>
                </a:schemeClr>
              </a:solidFill>
              <a:ln w="19050">
                <a:solidFill>
                  <a:schemeClr val="lt1"/>
                </a:solidFill>
              </a:ln>
              <a:effectLst/>
            </c:spPr>
          </c:dPt>
          <c:dPt>
            <c:idx val="61"/>
            <c:bubble3D val="0"/>
            <c:spPr>
              <a:solidFill>
                <a:schemeClr val="accent2">
                  <a:lumMod val="60000"/>
                </a:schemeClr>
              </a:solidFill>
              <a:ln w="19050">
                <a:solidFill>
                  <a:schemeClr val="lt1"/>
                </a:solidFill>
              </a:ln>
              <a:effectLst/>
            </c:spPr>
          </c:dPt>
          <c:dPt>
            <c:idx val="62"/>
            <c:bubble3D val="0"/>
            <c:spPr>
              <a:solidFill>
                <a:schemeClr val="accent3">
                  <a:lumMod val="60000"/>
                </a:schemeClr>
              </a:solidFill>
              <a:ln w="19050">
                <a:solidFill>
                  <a:schemeClr val="lt1"/>
                </a:solidFill>
              </a:ln>
              <a:effectLst/>
            </c:spPr>
          </c:dPt>
          <c:dPt>
            <c:idx val="63"/>
            <c:bubble3D val="0"/>
            <c:spPr>
              <a:solidFill>
                <a:schemeClr val="accent4">
                  <a:lumMod val="60000"/>
                </a:schemeClr>
              </a:solidFill>
              <a:ln w="19050">
                <a:solidFill>
                  <a:schemeClr val="lt1"/>
                </a:solidFill>
              </a:ln>
              <a:effectLst/>
            </c:spPr>
          </c:dPt>
          <c:dPt>
            <c:idx val="64"/>
            <c:bubble3D val="0"/>
            <c:spPr>
              <a:solidFill>
                <a:schemeClr val="accent5">
                  <a:lumMod val="60000"/>
                </a:schemeClr>
              </a:solidFill>
              <a:ln w="19050">
                <a:solidFill>
                  <a:schemeClr val="lt1"/>
                </a:solidFill>
              </a:ln>
              <a:effectLst/>
            </c:spPr>
          </c:dPt>
          <c:dPt>
            <c:idx val="65"/>
            <c:bubble3D val="0"/>
            <c:spPr>
              <a:solidFill>
                <a:schemeClr val="accent6">
                  <a:lumMod val="60000"/>
                </a:schemeClr>
              </a:solidFill>
              <a:ln w="19050">
                <a:solidFill>
                  <a:schemeClr val="lt1"/>
                </a:solidFill>
              </a:ln>
              <a:effectLst/>
            </c:spPr>
          </c:dPt>
          <c:dPt>
            <c:idx val="66"/>
            <c:bubble3D val="0"/>
            <c:spPr>
              <a:solidFill>
                <a:schemeClr val="accent1">
                  <a:lumMod val="80000"/>
                  <a:lumOff val="20000"/>
                </a:schemeClr>
              </a:solidFill>
              <a:ln w="19050">
                <a:solidFill>
                  <a:schemeClr val="lt1"/>
                </a:solidFill>
              </a:ln>
              <a:effectLst/>
            </c:spPr>
          </c:dPt>
          <c:dPt>
            <c:idx val="67"/>
            <c:bubble3D val="0"/>
            <c:spPr>
              <a:solidFill>
                <a:schemeClr val="accent2">
                  <a:lumMod val="80000"/>
                  <a:lumOff val="20000"/>
                </a:schemeClr>
              </a:solidFill>
              <a:ln w="19050">
                <a:solidFill>
                  <a:schemeClr val="lt1"/>
                </a:solidFill>
              </a:ln>
              <a:effectLst/>
            </c:spPr>
          </c:dPt>
          <c:dPt>
            <c:idx val="68"/>
            <c:bubble3D val="0"/>
            <c:spPr>
              <a:solidFill>
                <a:schemeClr val="accent3">
                  <a:lumMod val="80000"/>
                  <a:lumOff val="20000"/>
                </a:schemeClr>
              </a:solidFill>
              <a:ln w="19050">
                <a:solidFill>
                  <a:schemeClr val="lt1"/>
                </a:solidFill>
              </a:ln>
              <a:effectLst/>
            </c:spPr>
          </c:dPt>
          <c:dPt>
            <c:idx val="69"/>
            <c:bubble3D val="0"/>
            <c:spPr>
              <a:solidFill>
                <a:schemeClr val="accent4">
                  <a:lumMod val="80000"/>
                  <a:lumOff val="20000"/>
                </a:schemeClr>
              </a:solidFill>
              <a:ln w="19050">
                <a:solidFill>
                  <a:schemeClr val="lt1"/>
                </a:solidFill>
              </a:ln>
              <a:effectLst/>
            </c:spPr>
          </c:dPt>
          <c:dPt>
            <c:idx val="70"/>
            <c:bubble3D val="0"/>
            <c:spPr>
              <a:solidFill>
                <a:schemeClr val="accent5">
                  <a:lumMod val="80000"/>
                  <a:lumOff val="20000"/>
                </a:schemeClr>
              </a:solidFill>
              <a:ln w="19050">
                <a:solidFill>
                  <a:schemeClr val="lt1"/>
                </a:solidFill>
              </a:ln>
              <a:effectLst/>
            </c:spPr>
          </c:dPt>
          <c:dPt>
            <c:idx val="71"/>
            <c:bubble3D val="0"/>
            <c:spPr>
              <a:solidFill>
                <a:schemeClr val="accent6">
                  <a:lumMod val="80000"/>
                  <a:lumOff val="20000"/>
                </a:schemeClr>
              </a:solidFill>
              <a:ln w="19050">
                <a:solidFill>
                  <a:schemeClr val="lt1"/>
                </a:solidFill>
              </a:ln>
              <a:effectLst/>
            </c:spPr>
          </c:dPt>
          <c:dPt>
            <c:idx val="72"/>
            <c:bubble3D val="0"/>
            <c:spPr>
              <a:solidFill>
                <a:schemeClr val="accent1">
                  <a:lumMod val="80000"/>
                </a:schemeClr>
              </a:solidFill>
              <a:ln w="19050">
                <a:solidFill>
                  <a:schemeClr val="lt1"/>
                </a:solidFill>
              </a:ln>
              <a:effectLst/>
            </c:spPr>
          </c:dPt>
          <c:dPt>
            <c:idx val="73"/>
            <c:bubble3D val="0"/>
            <c:spPr>
              <a:solidFill>
                <a:schemeClr val="accent2">
                  <a:lumMod val="80000"/>
                </a:schemeClr>
              </a:solidFill>
              <a:ln w="19050">
                <a:solidFill>
                  <a:schemeClr val="lt1"/>
                </a:solidFill>
              </a:ln>
              <a:effectLst/>
            </c:spPr>
          </c:dPt>
          <c:dPt>
            <c:idx val="74"/>
            <c:bubble3D val="0"/>
            <c:spPr>
              <a:solidFill>
                <a:schemeClr val="accent3">
                  <a:lumMod val="80000"/>
                </a:schemeClr>
              </a:solidFill>
              <a:ln w="19050">
                <a:solidFill>
                  <a:schemeClr val="lt1"/>
                </a:solidFill>
              </a:ln>
              <a:effectLst/>
            </c:spPr>
          </c:dPt>
          <c:dPt>
            <c:idx val="75"/>
            <c:bubble3D val="0"/>
            <c:spPr>
              <a:solidFill>
                <a:schemeClr val="accent4">
                  <a:lumMod val="80000"/>
                </a:schemeClr>
              </a:solidFill>
              <a:ln w="19050">
                <a:solidFill>
                  <a:schemeClr val="lt1"/>
                </a:solidFill>
              </a:ln>
              <a:effectLst/>
            </c:spPr>
          </c:dPt>
          <c:dPt>
            <c:idx val="76"/>
            <c:bubble3D val="0"/>
            <c:spPr>
              <a:solidFill>
                <a:schemeClr val="accent5">
                  <a:lumMod val="80000"/>
                </a:schemeClr>
              </a:solidFill>
              <a:ln w="19050">
                <a:solidFill>
                  <a:schemeClr val="lt1"/>
                </a:solidFill>
              </a:ln>
              <a:effectLst/>
            </c:spPr>
          </c:dPt>
          <c:dPt>
            <c:idx val="77"/>
            <c:bubble3D val="0"/>
            <c:spPr>
              <a:solidFill>
                <a:schemeClr val="accent6">
                  <a:lumMod val="80000"/>
                </a:schemeClr>
              </a:solidFill>
              <a:ln w="19050">
                <a:solidFill>
                  <a:schemeClr val="lt1"/>
                </a:solidFill>
              </a:ln>
              <a:effectLst/>
            </c:spPr>
          </c:dPt>
          <c:dPt>
            <c:idx val="78"/>
            <c:bubble3D val="0"/>
            <c:spPr>
              <a:solidFill>
                <a:schemeClr val="accent1">
                  <a:lumMod val="60000"/>
                  <a:lumOff val="40000"/>
                </a:schemeClr>
              </a:solidFill>
              <a:ln w="19050">
                <a:solidFill>
                  <a:schemeClr val="lt1"/>
                </a:solidFill>
              </a:ln>
              <a:effectLst/>
            </c:spPr>
          </c:dPt>
          <c:dPt>
            <c:idx val="79"/>
            <c:bubble3D val="0"/>
            <c:spPr>
              <a:solidFill>
                <a:schemeClr val="accent2">
                  <a:lumMod val="60000"/>
                  <a:lumOff val="40000"/>
                </a:schemeClr>
              </a:solidFill>
              <a:ln w="19050">
                <a:solidFill>
                  <a:schemeClr val="lt1"/>
                </a:solidFill>
              </a:ln>
              <a:effectLst/>
            </c:spPr>
          </c:dPt>
          <c:dPt>
            <c:idx val="80"/>
            <c:bubble3D val="0"/>
            <c:spPr>
              <a:solidFill>
                <a:schemeClr val="accent3">
                  <a:lumMod val="60000"/>
                  <a:lumOff val="40000"/>
                </a:schemeClr>
              </a:solidFill>
              <a:ln w="19050">
                <a:solidFill>
                  <a:schemeClr val="lt1"/>
                </a:solidFill>
              </a:ln>
              <a:effectLst/>
            </c:spPr>
          </c:dPt>
          <c:dPt>
            <c:idx val="81"/>
            <c:bubble3D val="0"/>
            <c:spPr>
              <a:solidFill>
                <a:schemeClr val="accent4">
                  <a:lumMod val="60000"/>
                  <a:lumOff val="40000"/>
                </a:schemeClr>
              </a:solidFill>
              <a:ln w="19050">
                <a:solidFill>
                  <a:schemeClr val="lt1"/>
                </a:solidFill>
              </a:ln>
              <a:effectLst/>
            </c:spPr>
          </c:dPt>
          <c:dPt>
            <c:idx val="82"/>
            <c:bubble3D val="0"/>
            <c:spPr>
              <a:solidFill>
                <a:schemeClr val="accent5">
                  <a:lumMod val="60000"/>
                  <a:lumOff val="40000"/>
                </a:schemeClr>
              </a:solidFill>
              <a:ln w="19050">
                <a:solidFill>
                  <a:schemeClr val="lt1"/>
                </a:solidFill>
              </a:ln>
              <a:effectLst/>
            </c:spPr>
          </c:dPt>
          <c:dPt>
            <c:idx val="83"/>
            <c:bubble3D val="0"/>
            <c:spPr>
              <a:solidFill>
                <a:schemeClr val="accent6">
                  <a:lumMod val="60000"/>
                  <a:lumOff val="40000"/>
                </a:schemeClr>
              </a:solidFill>
              <a:ln w="19050">
                <a:solidFill>
                  <a:schemeClr val="lt1"/>
                </a:solidFill>
              </a:ln>
              <a:effectLst/>
            </c:spPr>
          </c:dPt>
          <c:dLbls>
            <c:dLbl>
              <c:idx val="1"/>
              <c:layout>
                <c:manualLayout>
                  <c:x val="-5.511637778054887E-2"/>
                  <c:y val="-8.8923881204709315E-2"/>
                </c:manualLayout>
              </c:layout>
              <c:tx>
                <c:rich>
                  <a:bodyPr/>
                  <a:lstStyle/>
                  <a:p>
                    <a:r>
                      <a:rPr lang="ru-RU" sz="900" b="0" i="0" u="none" strike="noStrike" kern="1200" baseline="0">
                        <a:solidFill>
                          <a:sysClr val="windowText" lastClr="000000">
                            <a:lumMod val="75000"/>
                            <a:lumOff val="25000"/>
                          </a:sysClr>
                        </a:solidFill>
                      </a:rPr>
                      <a:t>Новгородское УФАС России </a:t>
                    </a:r>
                  </a:p>
                  <a:p>
                    <a:fld id="{3D387947-9C7B-4AAD-9B73-D264FA65C606}" type="VALUE">
                      <a:rPr lang="ru-RU" sz="1000" b="1" i="0" u="none" strike="noStrike" kern="1200" baseline="0">
                        <a:solidFill>
                          <a:sysClr val="windowText" lastClr="000000">
                            <a:lumMod val="75000"/>
                            <a:lumOff val="25000"/>
                          </a:sysClr>
                        </a:solidFill>
                      </a:rPr>
                      <a:pPr/>
                      <a:t>[ЗНАЧЕНИЕ]</a:t>
                    </a:fld>
                    <a:r>
                      <a:rPr lang="ru-RU" sz="1000" b="1" i="0" u="none" strike="noStrike" kern="1200" baseline="0">
                        <a:solidFill>
                          <a:sysClr val="windowText" lastClr="000000">
                            <a:lumMod val="75000"/>
                            <a:lumOff val="25000"/>
                          </a:sysClr>
                        </a:solidFill>
                      </a:rPr>
                      <a:t> (29%)</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1.6966709208894513E-2"/>
                  <c:y val="6.6129830302221845E-2"/>
                </c:manualLayout>
              </c:layout>
              <c:tx>
                <c:rich>
                  <a:bodyPr/>
                  <a:lstStyle/>
                  <a:p>
                    <a:r>
                      <a:rPr lang="ru-RU" sz="900" b="0" i="0" u="none" strike="noStrike" kern="1200" baseline="0" dirty="0">
                        <a:solidFill>
                          <a:sysClr val="windowText" lastClr="000000">
                            <a:lumMod val="75000"/>
                            <a:lumOff val="25000"/>
                          </a:sysClr>
                        </a:solidFill>
                      </a:rPr>
                      <a:t>Санкт-Петербургское УФАС России </a:t>
                    </a:r>
                  </a:p>
                  <a:p>
                    <a:fld id="{3D387947-9C7B-4AAD-9B73-D264FA65C606}" type="VALUE">
                      <a:rPr lang="ru-RU" sz="1000" b="1" i="0" u="none" strike="noStrike" kern="1200" baseline="0">
                        <a:solidFill>
                          <a:sysClr val="windowText" lastClr="000000">
                            <a:lumMod val="75000"/>
                            <a:lumOff val="25000"/>
                          </a:sysClr>
                        </a:solidFill>
                      </a:rPr>
                      <a:pPr/>
                      <a:t>[ЗНАЧЕНИЕ]</a:t>
                    </a:fld>
                    <a:r>
                      <a:rPr lang="ru-RU" sz="1000" b="1" i="0" u="none" strike="noStrike" kern="1200" baseline="0" dirty="0">
                        <a:solidFill>
                          <a:sysClr val="windowText" lastClr="000000">
                            <a:lumMod val="75000"/>
                            <a:lumOff val="25000"/>
                          </a:sysClr>
                        </a:solidFill>
                      </a:rPr>
                      <a:t> (16%)</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layout>
                <c:manualLayout>
                  <c:x val="5.7815520613915344E-2"/>
                  <c:y val="-8.5073483071738041E-8"/>
                </c:manualLayout>
              </c:layout>
              <c:tx>
                <c:rich>
                  <a:bodyPr/>
                  <a:lstStyle/>
                  <a:p>
                    <a:r>
                      <a:rPr lang="ru-RU" sz="900" b="0" i="0" u="none" strike="noStrike" kern="1200" baseline="0">
                        <a:solidFill>
                          <a:sysClr val="windowText" lastClr="000000">
                            <a:lumMod val="75000"/>
                            <a:lumOff val="25000"/>
                          </a:sysClr>
                        </a:solidFill>
                      </a:rPr>
                      <a:t>Ямало-Ненецкое УФАС России</a:t>
                    </a:r>
                  </a:p>
                  <a:p>
                    <a:fld id="{0277BE39-C236-494E-B2FB-174CA4C29473}" type="VALUE">
                      <a:rPr lang="ru-RU" sz="900" b="1" i="0" u="none" strike="noStrike" kern="1200" baseline="0">
                        <a:solidFill>
                          <a:sysClr val="windowText" lastClr="000000">
                            <a:lumMod val="75000"/>
                            <a:lumOff val="25000"/>
                          </a:sysClr>
                        </a:solidFill>
                      </a:rPr>
                      <a:pPr/>
                      <a:t>[ЗНАЧЕНИЕ]</a:t>
                    </a:fld>
                    <a:r>
                      <a:rPr lang="ru-RU" sz="900" b="1" i="0" u="none" strike="noStrike" kern="1200" baseline="0">
                        <a:solidFill>
                          <a:sysClr val="windowText" lastClr="000000">
                            <a:lumMod val="75000"/>
                            <a:lumOff val="25000"/>
                          </a:sysClr>
                        </a:solidFill>
                      </a:rPr>
                      <a:t> (11%)</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0024227245907977"/>
                      <c:h val="0.1039914370790419"/>
                    </c:manualLayout>
                  </c15:layout>
                  <c15:dlblFieldTable/>
                  <c15:showDataLabelsRange val="0"/>
                </c:ext>
              </c:extLst>
            </c:dLbl>
            <c:dLbl>
              <c:idx val="4"/>
              <c:layout>
                <c:manualLayout>
                  <c:x val="1.3325811423071881E-2"/>
                  <c:y val="4.0862820029188202E-2"/>
                </c:manualLayout>
              </c:layout>
              <c:tx>
                <c:rich>
                  <a:bodyPr/>
                  <a:lstStyle/>
                  <a:p>
                    <a:r>
                      <a:rPr lang="ru-RU" sz="900" b="0" i="0" u="none" strike="noStrike" kern="1200" baseline="0" dirty="0">
                        <a:solidFill>
                          <a:sysClr val="windowText" lastClr="000000">
                            <a:lumMod val="75000"/>
                            <a:lumOff val="25000"/>
                          </a:sysClr>
                        </a:solidFill>
                      </a:rPr>
                      <a:t>Курское УФАС России</a:t>
                    </a:r>
                  </a:p>
                  <a:p>
                    <a:fld id="{0277BE39-C236-494E-B2FB-174CA4C29473}" type="VALUE">
                      <a:rPr lang="ru-RU" sz="900" b="1" i="0" u="none" strike="noStrike" kern="1200" baseline="0">
                        <a:solidFill>
                          <a:sysClr val="windowText" lastClr="000000">
                            <a:lumMod val="75000"/>
                            <a:lumOff val="25000"/>
                          </a:sysClr>
                        </a:solidFill>
                      </a:rPr>
                      <a:pPr/>
                      <a:t>[ЗНАЧЕНИЕ]</a:t>
                    </a:fld>
                    <a:r>
                      <a:rPr lang="ru-RU" sz="900" b="1" i="0" u="none" strike="noStrike" kern="1200" baseline="0" dirty="0">
                        <a:solidFill>
                          <a:sysClr val="windowText" lastClr="000000">
                            <a:lumMod val="75000"/>
                            <a:lumOff val="25000"/>
                          </a:sysClr>
                        </a:solidFill>
                      </a:rPr>
                      <a:t> (6%)</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2.075363474583334E-2"/>
                  <c:y val="1.6918053137577955E-2"/>
                </c:manualLayout>
              </c:layout>
              <c:tx>
                <c:rich>
                  <a:bodyPr/>
                  <a:lstStyle/>
                  <a:p>
                    <a:r>
                      <a:rPr lang="ru-RU" sz="900" b="0" i="0" u="none" strike="noStrike" kern="1200" baseline="0" dirty="0">
                        <a:solidFill>
                          <a:sysClr val="windowText" lastClr="000000">
                            <a:lumMod val="75000"/>
                            <a:lumOff val="25000"/>
                          </a:sysClr>
                        </a:solidFill>
                      </a:rPr>
                      <a:t>Краснодарское</a:t>
                    </a:r>
                  </a:p>
                  <a:p>
                    <a:r>
                      <a:rPr lang="ru-RU" sz="900" b="0" i="0" u="none" strike="noStrike" kern="1200" baseline="0" dirty="0">
                        <a:solidFill>
                          <a:sysClr val="windowText" lastClr="000000">
                            <a:lumMod val="75000"/>
                            <a:lumOff val="25000"/>
                          </a:sysClr>
                        </a:solidFill>
                      </a:rPr>
                      <a:t> УФАС России</a:t>
                    </a:r>
                  </a:p>
                  <a:p>
                    <a:fld id="{0277BE39-C236-494E-B2FB-174CA4C29473}" type="VALUE">
                      <a:rPr lang="ru-RU" sz="900" b="1" i="0" u="none" strike="noStrike" kern="1200" baseline="0">
                        <a:solidFill>
                          <a:sysClr val="windowText" lastClr="000000">
                            <a:lumMod val="75000"/>
                            <a:lumOff val="25000"/>
                          </a:sysClr>
                        </a:solidFill>
                      </a:rPr>
                      <a:pPr/>
                      <a:t>[ЗНАЧЕНИЕ]</a:t>
                    </a:fld>
                    <a:r>
                      <a:rPr lang="ru-RU" sz="900" b="1" i="0" u="none" strike="noStrike" kern="1200" baseline="0" dirty="0">
                        <a:solidFill>
                          <a:sysClr val="windowText" lastClr="000000">
                            <a:lumMod val="75000"/>
                            <a:lumOff val="25000"/>
                          </a:sysClr>
                        </a:solidFill>
                      </a:rPr>
                      <a:t> (4%)</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7"/>
              <c:layout>
                <c:manualLayout>
                  <c:x val="4.314506975152916E-2"/>
                  <c:y val="-8.7362763212686434E-2"/>
                </c:manualLayout>
              </c:layout>
              <c:tx>
                <c:rich>
                  <a:bodyPr/>
                  <a:lstStyle/>
                  <a:p>
                    <a:r>
                      <a:rPr lang="ru-RU" sz="900" b="0" i="0" u="none" strike="noStrike" kern="1200" baseline="0">
                        <a:solidFill>
                          <a:sysClr val="windowText" lastClr="000000">
                            <a:lumMod val="75000"/>
                            <a:lumOff val="25000"/>
                          </a:sysClr>
                        </a:solidFill>
                      </a:rPr>
                      <a:t>Остальные ТО ФАС России </a:t>
                    </a:r>
                  </a:p>
                  <a:p>
                    <a:r>
                      <a:rPr lang="ru-RU" sz="900" b="1" i="0" u="none" strike="noStrike" kern="1200" baseline="0">
                        <a:solidFill>
                          <a:sysClr val="windowText" lastClr="000000">
                            <a:lumMod val="75000"/>
                            <a:lumOff val="25000"/>
                          </a:sysClr>
                        </a:solidFill>
                      </a:rPr>
                      <a:t>494 (34%</a:t>
                    </a:r>
                    <a:r>
                      <a:rPr lang="ru-RU" sz="900" b="0" i="0" u="none" strike="noStrike" kern="1200" baseline="0">
                        <a:solidFill>
                          <a:sysClr val="windowText" lastClr="000000">
                            <a:lumMod val="75000"/>
                            <a:lumOff val="25000"/>
                          </a:sysClr>
                        </a:solidFill>
                      </a:rPr>
                      <a:t>)</a:t>
                    </a:r>
                    <a:endParaRPr lang="ru-RU"/>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0"/>
            <c:showCatName val="0"/>
            <c:showSerName val="0"/>
            <c:showPercent val="0"/>
            <c:showBubbleSize val="0"/>
            <c:extLst>
              <c:ext xmlns:c15="http://schemas.microsoft.com/office/drawing/2012/chart" uri="{CE6537A1-D6FC-4f65-9D91-7224C49458BB}"/>
            </c:extLst>
          </c:dLbls>
          <c:val>
            <c:numRef>
              <c:f>'[Рассмотренные террами заявления за 2020 год.xlsx]2020'!$B$3:$B$86</c:f>
              <c:numCache>
                <c:formatCode>General</c:formatCode>
                <c:ptCount val="84"/>
                <c:pt idx="0">
                  <c:v>0</c:v>
                </c:pt>
                <c:pt idx="1">
                  <c:v>417</c:v>
                </c:pt>
                <c:pt idx="2">
                  <c:v>232</c:v>
                </c:pt>
                <c:pt idx="3">
                  <c:v>161</c:v>
                </c:pt>
                <c:pt idx="4">
                  <c:v>80</c:v>
                </c:pt>
                <c:pt idx="5">
                  <c:v>58</c:v>
                </c:pt>
                <c:pt idx="6">
                  <c:v>34</c:v>
                </c:pt>
                <c:pt idx="7">
                  <c:v>32</c:v>
                </c:pt>
                <c:pt idx="8">
                  <c:v>31</c:v>
                </c:pt>
                <c:pt idx="9">
                  <c:v>30</c:v>
                </c:pt>
                <c:pt idx="10">
                  <c:v>26</c:v>
                </c:pt>
                <c:pt idx="11">
                  <c:v>22</c:v>
                </c:pt>
                <c:pt idx="12">
                  <c:v>18</c:v>
                </c:pt>
                <c:pt idx="13">
                  <c:v>18</c:v>
                </c:pt>
                <c:pt idx="14">
                  <c:v>17</c:v>
                </c:pt>
                <c:pt idx="15">
                  <c:v>14</c:v>
                </c:pt>
                <c:pt idx="16">
                  <c:v>11</c:v>
                </c:pt>
                <c:pt idx="17">
                  <c:v>11</c:v>
                </c:pt>
                <c:pt idx="18">
                  <c:v>10</c:v>
                </c:pt>
                <c:pt idx="19">
                  <c:v>10</c:v>
                </c:pt>
                <c:pt idx="20">
                  <c:v>10</c:v>
                </c:pt>
                <c:pt idx="21">
                  <c:v>10</c:v>
                </c:pt>
                <c:pt idx="22">
                  <c:v>7</c:v>
                </c:pt>
                <c:pt idx="23">
                  <c:v>7</c:v>
                </c:pt>
                <c:pt idx="24">
                  <c:v>7</c:v>
                </c:pt>
                <c:pt idx="25">
                  <c:v>6</c:v>
                </c:pt>
                <c:pt idx="26">
                  <c:v>6</c:v>
                </c:pt>
                <c:pt idx="27">
                  <c:v>6</c:v>
                </c:pt>
                <c:pt idx="28">
                  <c:v>6</c:v>
                </c:pt>
                <c:pt idx="29">
                  <c:v>6</c:v>
                </c:pt>
                <c:pt idx="30">
                  <c:v>6</c:v>
                </c:pt>
                <c:pt idx="31">
                  <c:v>5</c:v>
                </c:pt>
                <c:pt idx="32">
                  <c:v>5</c:v>
                </c:pt>
                <c:pt idx="33">
                  <c:v>5</c:v>
                </c:pt>
                <c:pt idx="34">
                  <c:v>5</c:v>
                </c:pt>
                <c:pt idx="35">
                  <c:v>5</c:v>
                </c:pt>
                <c:pt idx="36">
                  <c:v>5</c:v>
                </c:pt>
                <c:pt idx="37">
                  <c:v>5</c:v>
                </c:pt>
                <c:pt idx="38">
                  <c:v>4</c:v>
                </c:pt>
                <c:pt idx="39">
                  <c:v>4</c:v>
                </c:pt>
                <c:pt idx="40">
                  <c:v>4</c:v>
                </c:pt>
                <c:pt idx="41">
                  <c:v>4</c:v>
                </c:pt>
                <c:pt idx="42">
                  <c:v>4</c:v>
                </c:pt>
                <c:pt idx="43">
                  <c:v>4</c:v>
                </c:pt>
                <c:pt idx="44">
                  <c:v>3</c:v>
                </c:pt>
                <c:pt idx="45">
                  <c:v>3</c:v>
                </c:pt>
                <c:pt idx="46">
                  <c:v>3</c:v>
                </c:pt>
                <c:pt idx="47">
                  <c:v>3</c:v>
                </c:pt>
                <c:pt idx="48">
                  <c:v>3</c:v>
                </c:pt>
                <c:pt idx="49">
                  <c:v>3</c:v>
                </c:pt>
                <c:pt idx="50">
                  <c:v>3</c:v>
                </c:pt>
                <c:pt idx="51">
                  <c:v>3</c:v>
                </c:pt>
                <c:pt idx="52">
                  <c:v>2</c:v>
                </c:pt>
                <c:pt idx="53">
                  <c:v>2</c:v>
                </c:pt>
                <c:pt idx="54">
                  <c:v>2</c:v>
                </c:pt>
                <c:pt idx="55">
                  <c:v>2</c:v>
                </c:pt>
                <c:pt idx="56">
                  <c:v>2</c:v>
                </c:pt>
                <c:pt idx="57">
                  <c:v>2</c:v>
                </c:pt>
                <c:pt idx="58">
                  <c:v>2</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0</c:v>
                </c:pt>
                <c:pt idx="76">
                  <c:v>0</c:v>
                </c:pt>
                <c:pt idx="77">
                  <c:v>0</c:v>
                </c:pt>
                <c:pt idx="78">
                  <c:v>0</c:v>
                </c:pt>
                <c:pt idx="79">
                  <c:v>0</c:v>
                </c:pt>
                <c:pt idx="80">
                  <c:v>0</c:v>
                </c:pt>
                <c:pt idx="81">
                  <c:v>0</c:v>
                </c:pt>
                <c:pt idx="82">
                  <c:v>0</c:v>
                </c:pt>
                <c:pt idx="83">
                  <c:v>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ru-RU" sz="1800" b="0" i="0" u="none" strike="noStrike" kern="1200" spc="0" baseline="0" dirty="0">
                <a:solidFill>
                  <a:prstClr val="black">
                    <a:lumMod val="65000"/>
                    <a:lumOff val="35000"/>
                  </a:prstClr>
                </a:solidFill>
                <a:effectLst/>
                <a:latin typeface="+mn-lt"/>
                <a:ea typeface="+mn-ea"/>
                <a:cs typeface="+mn-cs"/>
              </a:defRPr>
            </a:pPr>
            <a:r>
              <a:rPr lang="ru-RU" sz="1700" b="0" i="0" baseline="0" dirty="0" smtClean="0">
                <a:effectLst/>
              </a:rPr>
              <a:t>1 полугодие 2021 года</a:t>
            </a:r>
            <a:endParaRPr lang="ru-RU" sz="1700" dirty="0" smtClean="0">
              <a:effectLst/>
            </a:endParaRPr>
          </a:p>
          <a:p>
            <a:pPr algn="ctr" rtl="0">
              <a:defRPr lang="ru-RU" sz="1800" dirty="0">
                <a:solidFill>
                  <a:prstClr val="black">
                    <a:lumMod val="65000"/>
                    <a:lumOff val="35000"/>
                  </a:prstClr>
                </a:solidFill>
                <a:effectLst/>
              </a:defRPr>
            </a:pPr>
            <a:r>
              <a:rPr lang="ru-RU" sz="1700" b="0" i="0" baseline="0" dirty="0" smtClean="0">
                <a:effectLst/>
              </a:rPr>
              <a:t>ФАС России рассмотрено 142 заявления</a:t>
            </a:r>
            <a:endParaRPr lang="ru-RU" sz="1700" dirty="0">
              <a:effectLst/>
            </a:endParaRPr>
          </a:p>
        </c:rich>
      </c:tx>
      <c:layout>
        <c:manualLayout>
          <c:xMode val="edge"/>
          <c:yMode val="edge"/>
          <c:x val="0.21259500787798891"/>
          <c:y val="0"/>
        </c:manualLayout>
      </c:layout>
      <c:overlay val="0"/>
      <c:spPr>
        <a:noFill/>
        <a:ln>
          <a:noFill/>
        </a:ln>
        <a:effectLst/>
      </c:spPr>
      <c:txPr>
        <a:bodyPr rot="0" spcFirstLastPara="1" vertOverflow="ellipsis" vert="horz" wrap="square" anchor="ctr" anchorCtr="1"/>
        <a:lstStyle/>
        <a:p>
          <a:pPr algn="ctr" rtl="0">
            <a:defRPr lang="ru-RU" sz="1800" b="0" i="0" u="none" strike="noStrike" kern="1200" spc="0" baseline="0" dirty="0">
              <a:solidFill>
                <a:prstClr val="black">
                  <a:lumMod val="65000"/>
                  <a:lumOff val="35000"/>
                </a:prstClr>
              </a:solidFill>
              <a:effectLst/>
              <a:latin typeface="+mn-lt"/>
              <a:ea typeface="+mn-ea"/>
              <a:cs typeface="+mn-cs"/>
            </a:defRPr>
          </a:pPr>
          <a:endParaRPr lang="ru-RU"/>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Pt>
            <c:idx val="18"/>
            <c:bubble3D val="0"/>
            <c:spPr>
              <a:solidFill>
                <a:schemeClr val="accent1">
                  <a:lumMod val="80000"/>
                </a:schemeClr>
              </a:solidFill>
              <a:ln w="19050">
                <a:solidFill>
                  <a:schemeClr val="lt1"/>
                </a:solidFill>
              </a:ln>
              <a:effectLst/>
            </c:spPr>
          </c:dPt>
          <c:dPt>
            <c:idx val="19"/>
            <c:bubble3D val="0"/>
            <c:spPr>
              <a:solidFill>
                <a:schemeClr val="accent2">
                  <a:lumMod val="80000"/>
                </a:schemeClr>
              </a:solidFill>
              <a:ln w="19050">
                <a:solidFill>
                  <a:schemeClr val="lt1"/>
                </a:solidFill>
              </a:ln>
              <a:effectLst/>
            </c:spPr>
          </c:dPt>
          <c:dPt>
            <c:idx val="20"/>
            <c:bubble3D val="0"/>
            <c:spPr>
              <a:solidFill>
                <a:schemeClr val="accent3">
                  <a:lumMod val="80000"/>
                </a:schemeClr>
              </a:solidFill>
              <a:ln w="19050">
                <a:solidFill>
                  <a:schemeClr val="lt1"/>
                </a:solidFill>
              </a:ln>
              <a:effectLst/>
            </c:spPr>
          </c:dPt>
          <c:dPt>
            <c:idx val="21"/>
            <c:bubble3D val="0"/>
            <c:spPr>
              <a:solidFill>
                <a:schemeClr val="accent4">
                  <a:lumMod val="80000"/>
                </a:schemeClr>
              </a:solidFill>
              <a:ln w="19050">
                <a:solidFill>
                  <a:schemeClr val="lt1"/>
                </a:solidFill>
              </a:ln>
              <a:effectLst/>
            </c:spPr>
          </c:dPt>
          <c:dPt>
            <c:idx val="22"/>
            <c:bubble3D val="0"/>
            <c:spPr>
              <a:solidFill>
                <a:schemeClr val="accent5">
                  <a:lumMod val="80000"/>
                </a:schemeClr>
              </a:solidFill>
              <a:ln w="19050">
                <a:solidFill>
                  <a:schemeClr val="lt1"/>
                </a:solidFill>
              </a:ln>
              <a:effectLst/>
            </c:spPr>
          </c:dPt>
          <c:dPt>
            <c:idx val="23"/>
            <c:bubble3D val="0"/>
            <c:spPr>
              <a:solidFill>
                <a:schemeClr val="accent6">
                  <a:lumMod val="80000"/>
                </a:schemeClr>
              </a:solidFill>
              <a:ln w="19050">
                <a:solidFill>
                  <a:schemeClr val="lt1"/>
                </a:solidFill>
              </a:ln>
              <a:effectLst/>
            </c:spPr>
          </c:dPt>
          <c:dPt>
            <c:idx val="24"/>
            <c:bubble3D val="0"/>
            <c:spPr>
              <a:solidFill>
                <a:schemeClr val="accent1">
                  <a:lumMod val="60000"/>
                  <a:lumOff val="40000"/>
                </a:schemeClr>
              </a:solidFill>
              <a:ln w="19050">
                <a:solidFill>
                  <a:schemeClr val="lt1"/>
                </a:solidFill>
              </a:ln>
              <a:effectLst/>
            </c:spPr>
          </c:dPt>
          <c:dPt>
            <c:idx val="25"/>
            <c:bubble3D val="0"/>
            <c:spPr>
              <a:solidFill>
                <a:schemeClr val="accent2">
                  <a:lumMod val="60000"/>
                  <a:lumOff val="40000"/>
                </a:schemeClr>
              </a:solidFill>
              <a:ln w="19050">
                <a:solidFill>
                  <a:schemeClr val="lt1"/>
                </a:solidFill>
              </a:ln>
              <a:effectLst/>
            </c:spPr>
          </c:dPt>
          <c:dPt>
            <c:idx val="26"/>
            <c:bubble3D val="0"/>
            <c:spPr>
              <a:solidFill>
                <a:schemeClr val="accent3">
                  <a:lumMod val="60000"/>
                  <a:lumOff val="40000"/>
                </a:schemeClr>
              </a:solidFill>
              <a:ln w="19050">
                <a:solidFill>
                  <a:schemeClr val="lt1"/>
                </a:solidFill>
              </a:ln>
              <a:effectLst/>
            </c:spPr>
          </c:dPt>
          <c:dPt>
            <c:idx val="27"/>
            <c:bubble3D val="0"/>
            <c:spPr>
              <a:solidFill>
                <a:schemeClr val="accent4">
                  <a:lumMod val="60000"/>
                  <a:lumOff val="40000"/>
                </a:schemeClr>
              </a:solidFill>
              <a:ln w="19050">
                <a:solidFill>
                  <a:schemeClr val="lt1"/>
                </a:solidFill>
              </a:ln>
              <a:effectLst/>
            </c:spPr>
          </c:dPt>
          <c:dPt>
            <c:idx val="28"/>
            <c:bubble3D val="0"/>
            <c:spPr>
              <a:solidFill>
                <a:schemeClr val="accent5">
                  <a:lumMod val="60000"/>
                  <a:lumOff val="40000"/>
                </a:schemeClr>
              </a:solidFill>
              <a:ln w="19050">
                <a:solidFill>
                  <a:schemeClr val="lt1"/>
                </a:solidFill>
              </a:ln>
              <a:effectLst/>
            </c:spPr>
          </c:dPt>
          <c:dPt>
            <c:idx val="29"/>
            <c:bubble3D val="0"/>
            <c:spPr>
              <a:solidFill>
                <a:schemeClr val="accent6">
                  <a:lumMod val="60000"/>
                  <a:lumOff val="40000"/>
                </a:schemeClr>
              </a:solidFill>
              <a:ln w="19050">
                <a:solidFill>
                  <a:schemeClr val="lt1"/>
                </a:solidFill>
              </a:ln>
              <a:effectLst/>
            </c:spPr>
          </c:dPt>
          <c:dPt>
            <c:idx val="30"/>
            <c:bubble3D val="0"/>
            <c:spPr>
              <a:solidFill>
                <a:schemeClr val="accent1">
                  <a:lumMod val="50000"/>
                </a:schemeClr>
              </a:solidFill>
              <a:ln w="19050">
                <a:solidFill>
                  <a:schemeClr val="lt1"/>
                </a:solidFill>
              </a:ln>
              <a:effectLst/>
            </c:spPr>
          </c:dPt>
          <c:dPt>
            <c:idx val="31"/>
            <c:bubble3D val="0"/>
            <c:spPr>
              <a:solidFill>
                <a:schemeClr val="accent2">
                  <a:lumMod val="50000"/>
                </a:schemeClr>
              </a:solidFill>
              <a:ln w="19050">
                <a:solidFill>
                  <a:schemeClr val="lt1"/>
                </a:solidFill>
              </a:ln>
              <a:effectLst/>
            </c:spPr>
          </c:dPt>
          <c:dPt>
            <c:idx val="32"/>
            <c:bubble3D val="0"/>
            <c:spPr>
              <a:solidFill>
                <a:schemeClr val="accent3">
                  <a:lumMod val="50000"/>
                </a:schemeClr>
              </a:solidFill>
              <a:ln w="19050">
                <a:solidFill>
                  <a:schemeClr val="lt1"/>
                </a:solidFill>
              </a:ln>
              <a:effectLst/>
            </c:spPr>
          </c:dPt>
          <c:dPt>
            <c:idx val="33"/>
            <c:bubble3D val="0"/>
            <c:spPr>
              <a:solidFill>
                <a:schemeClr val="accent4">
                  <a:lumMod val="50000"/>
                </a:schemeClr>
              </a:solidFill>
              <a:ln w="19050">
                <a:solidFill>
                  <a:schemeClr val="lt1"/>
                </a:solidFill>
              </a:ln>
              <a:effectLst/>
            </c:spPr>
          </c:dPt>
          <c:dLbls>
            <c:dLbl>
              <c:idx val="0"/>
              <c:layout>
                <c:manualLayout>
                  <c:x val="-2.8425492126824138E-2"/>
                  <c:y val="-2.7110289587184228E-2"/>
                </c:manualLayout>
              </c:layout>
              <c:tx>
                <c:rich>
                  <a:bodyPr/>
                  <a:lstStyle/>
                  <a:p>
                    <a:r>
                      <a:rPr lang="ru-RU" sz="800" b="0" i="0" u="none" strike="noStrike" kern="1200" baseline="0" dirty="0">
                        <a:solidFill>
                          <a:sysClr val="windowText" lastClr="000000">
                            <a:lumMod val="75000"/>
                            <a:lumOff val="25000"/>
                          </a:sysClr>
                        </a:solidFill>
                      </a:rPr>
                      <a:t>направленные </a:t>
                    </a:r>
                    <a:r>
                      <a:rPr lang="ru-RU" sz="800" b="0" i="0" u="none" strike="noStrike" kern="1200" baseline="0" dirty="0" smtClean="0">
                        <a:solidFill>
                          <a:sysClr val="windowText" lastClr="000000">
                            <a:lumMod val="75000"/>
                            <a:lumOff val="25000"/>
                          </a:sysClr>
                        </a:solidFill>
                      </a:rPr>
                      <a:t>Санкт-Петербургским</a:t>
                    </a:r>
                  </a:p>
                  <a:p>
                    <a:r>
                      <a:rPr lang="ru-RU" sz="800" b="0" i="0" u="none" strike="noStrike" kern="1200" baseline="0" dirty="0" smtClean="0">
                        <a:solidFill>
                          <a:sysClr val="windowText" lastClr="000000">
                            <a:lumMod val="75000"/>
                            <a:lumOff val="25000"/>
                          </a:sysClr>
                        </a:solidFill>
                      </a:rPr>
                      <a:t> </a:t>
                    </a:r>
                    <a:r>
                      <a:rPr lang="ru-RU" sz="800" b="0" i="0" u="none" strike="noStrike" kern="1200" baseline="0" dirty="0">
                        <a:solidFill>
                          <a:sysClr val="windowText" lastClr="000000">
                            <a:lumMod val="75000"/>
                            <a:lumOff val="25000"/>
                          </a:sysClr>
                        </a:solidFill>
                      </a:rPr>
                      <a:t>УФАС России </a:t>
                    </a:r>
                  </a:p>
                  <a:p>
                    <a:fld id="{B144E925-5EBA-4838-8D84-4B41FCB4C003}" type="VALUE">
                      <a:rPr lang="ru-RU" sz="800" b="1" i="0" u="none" strike="noStrike" kern="1200" baseline="0">
                        <a:solidFill>
                          <a:sysClr val="windowText" lastClr="000000">
                            <a:lumMod val="75000"/>
                            <a:lumOff val="25000"/>
                          </a:sysClr>
                        </a:solidFill>
                      </a:rPr>
                      <a:pPr/>
                      <a:t>[ЗНАЧЕНИЕ]</a:t>
                    </a:fld>
                    <a:r>
                      <a:rPr lang="ru-RU" sz="800" b="0" i="0" u="none" strike="noStrike" kern="1200" baseline="0" dirty="0">
                        <a:solidFill>
                          <a:sysClr val="windowText" lastClr="000000">
                            <a:lumMod val="75000"/>
                            <a:lumOff val="25000"/>
                          </a:sysClr>
                        </a:solidFill>
                      </a:rPr>
                      <a:t> (27%)</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0"/>
                  <c:y val="8.0556715422416617E-2"/>
                </c:manualLayout>
              </c:layout>
              <c:tx>
                <c:rich>
                  <a:bodyPr/>
                  <a:lstStyle/>
                  <a:p>
                    <a:r>
                      <a:rPr lang="ru-RU" sz="800" b="0" i="0" u="none" strike="noStrike" kern="1200" baseline="0" dirty="0">
                        <a:solidFill>
                          <a:prstClr val="black">
                            <a:lumMod val="75000"/>
                            <a:lumOff val="25000"/>
                          </a:prstClr>
                        </a:solidFill>
                      </a:rPr>
                      <a:t>направленные</a:t>
                    </a:r>
                  </a:p>
                  <a:p>
                    <a:r>
                      <a:rPr lang="ru-RU" sz="800" b="0" i="0" u="none" strike="noStrike" kern="1200" baseline="0" dirty="0">
                        <a:solidFill>
                          <a:prstClr val="black">
                            <a:lumMod val="75000"/>
                            <a:lumOff val="25000"/>
                          </a:prstClr>
                        </a:solidFill>
                      </a:rPr>
                      <a:t>Брянским </a:t>
                    </a:r>
                  </a:p>
                  <a:p>
                    <a:r>
                      <a:rPr lang="ru-RU" sz="800" b="0" i="0" u="none" strike="noStrike" kern="1200" baseline="0" dirty="0">
                        <a:solidFill>
                          <a:prstClr val="black">
                            <a:lumMod val="75000"/>
                            <a:lumOff val="25000"/>
                          </a:prstClr>
                        </a:solidFill>
                      </a:rPr>
                      <a:t>УФАС России</a:t>
                    </a:r>
                  </a:p>
                  <a:p>
                    <a:fld id="{1721F962-FC88-41AD-9037-754F2B34420D}" type="VALUE">
                      <a:rPr lang="ru-RU" sz="800" b="1" i="0" u="none" strike="noStrike" kern="1200" baseline="0">
                        <a:solidFill>
                          <a:prstClr val="black">
                            <a:lumMod val="75000"/>
                            <a:lumOff val="25000"/>
                          </a:prstClr>
                        </a:solidFill>
                      </a:rPr>
                      <a:pPr/>
                      <a:t>[ЗНАЧЕНИЕ]</a:t>
                    </a:fld>
                    <a:r>
                      <a:rPr lang="ru-RU" sz="800" b="0" i="0" u="none" strike="noStrike" kern="1200" baseline="0" dirty="0">
                        <a:solidFill>
                          <a:prstClr val="black">
                            <a:lumMod val="75000"/>
                            <a:lumOff val="25000"/>
                          </a:prstClr>
                        </a:solidFill>
                      </a:rPr>
                      <a:t> (13%)</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1.7765932579264436E-3"/>
                  <c:y val="-4.9291435613062233E-3"/>
                </c:manualLayout>
              </c:layout>
              <c:tx>
                <c:rich>
                  <a:bodyPr/>
                  <a:lstStyle/>
                  <a:p>
                    <a:r>
                      <a:rPr lang="ru-RU" sz="800" b="0" i="0" u="none" strike="noStrike" kern="1200" baseline="0" dirty="0">
                        <a:solidFill>
                          <a:prstClr val="black">
                            <a:lumMod val="75000"/>
                            <a:lumOff val="25000"/>
                          </a:prstClr>
                        </a:solidFill>
                      </a:rPr>
                      <a:t>направленные</a:t>
                    </a:r>
                  </a:p>
                  <a:p>
                    <a:r>
                      <a:rPr lang="ru-RU" sz="800" b="0" i="0" u="none" strike="noStrike" kern="1200" baseline="0" dirty="0">
                        <a:solidFill>
                          <a:prstClr val="black">
                            <a:lumMod val="75000"/>
                            <a:lumOff val="25000"/>
                          </a:prstClr>
                        </a:solidFill>
                      </a:rPr>
                      <a:t>Ямало-Ненецким</a:t>
                    </a:r>
                  </a:p>
                  <a:p>
                    <a:r>
                      <a:rPr lang="ru-RU" sz="800" b="0" i="0" u="none" strike="noStrike" kern="1200" baseline="0" dirty="0">
                        <a:solidFill>
                          <a:prstClr val="black">
                            <a:lumMod val="75000"/>
                            <a:lumOff val="25000"/>
                          </a:prstClr>
                        </a:solidFill>
                      </a:rPr>
                      <a:t> УФАС России</a:t>
                    </a:r>
                  </a:p>
                  <a:p>
                    <a:r>
                      <a:rPr lang="ru-RU" sz="800" b="0" i="0" u="none" strike="noStrike" kern="1200" baseline="0" dirty="0">
                        <a:solidFill>
                          <a:prstClr val="black">
                            <a:lumMod val="75000"/>
                            <a:lumOff val="25000"/>
                          </a:prstClr>
                        </a:solidFill>
                      </a:rPr>
                      <a:t> </a:t>
                    </a:r>
                    <a:fld id="{87DA4917-3D4E-4571-8128-C2963A3453BF}" type="VALUE">
                      <a:rPr lang="ru-RU" sz="800" b="1" i="0" u="none" strike="noStrike" kern="1200" baseline="0">
                        <a:solidFill>
                          <a:prstClr val="black">
                            <a:lumMod val="75000"/>
                            <a:lumOff val="25000"/>
                          </a:prstClr>
                        </a:solidFill>
                      </a:rPr>
                      <a:pPr/>
                      <a:t>[ЗНАЧЕНИЕ]</a:t>
                    </a:fld>
                    <a:r>
                      <a:rPr lang="ru-RU" sz="800" b="0" i="0" u="none" strike="noStrike" kern="1200" baseline="0" dirty="0">
                        <a:solidFill>
                          <a:prstClr val="black">
                            <a:lumMod val="75000"/>
                            <a:lumOff val="25000"/>
                          </a:prstClr>
                        </a:solidFill>
                      </a:rPr>
                      <a:t> (11%)</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layout>
                <c:manualLayout>
                  <c:x val="-9.8389439986098656E-2"/>
                  <c:y val="-6.5630090207783832E-3"/>
                </c:manualLayout>
              </c:layout>
              <c:tx>
                <c:rich>
                  <a:bodyPr/>
                  <a:lstStyle/>
                  <a:p>
                    <a:r>
                      <a:rPr lang="ru-RU" sz="800" b="0" i="0" u="none" strike="noStrike" kern="1200" baseline="0" dirty="0">
                        <a:solidFill>
                          <a:prstClr val="black">
                            <a:lumMod val="75000"/>
                            <a:lumOff val="25000"/>
                          </a:prstClr>
                        </a:solidFill>
                      </a:rPr>
                      <a:t>направленные</a:t>
                    </a:r>
                  </a:p>
                  <a:p>
                    <a:r>
                      <a:rPr lang="ru-RU" sz="800" b="0" i="0" u="none" strike="noStrike" kern="1200" baseline="0" dirty="0">
                        <a:solidFill>
                          <a:prstClr val="black">
                            <a:lumMod val="75000"/>
                            <a:lumOff val="25000"/>
                          </a:prstClr>
                        </a:solidFill>
                      </a:rPr>
                      <a:t>Амурским </a:t>
                    </a:r>
                  </a:p>
                  <a:p>
                    <a:r>
                      <a:rPr lang="ru-RU" sz="800" b="0" i="0" u="none" strike="noStrike" kern="1200" baseline="0" dirty="0">
                        <a:solidFill>
                          <a:prstClr val="black">
                            <a:lumMod val="75000"/>
                            <a:lumOff val="25000"/>
                          </a:prstClr>
                        </a:solidFill>
                      </a:rPr>
                      <a:t>УФАС России</a:t>
                    </a:r>
                  </a:p>
                  <a:p>
                    <a:r>
                      <a:rPr lang="ru-RU" sz="800" b="0" i="0" u="none" strike="noStrike" kern="1200" baseline="0" dirty="0">
                        <a:solidFill>
                          <a:prstClr val="black">
                            <a:lumMod val="75000"/>
                            <a:lumOff val="25000"/>
                          </a:prstClr>
                        </a:solidFill>
                      </a:rPr>
                      <a:t> </a:t>
                    </a:r>
                    <a:fld id="{CF827BC0-2A8D-4E6F-8398-6AA5EB2543E9}" type="VALUE">
                      <a:rPr lang="ru-RU" sz="800" b="1" i="0" u="none" strike="noStrike" kern="1200" baseline="0">
                        <a:solidFill>
                          <a:prstClr val="black">
                            <a:lumMod val="75000"/>
                            <a:lumOff val="25000"/>
                          </a:prstClr>
                        </a:solidFill>
                      </a:rPr>
                      <a:pPr/>
                      <a:t>[ЗНАЧЕНИЕ]</a:t>
                    </a:fld>
                    <a:r>
                      <a:rPr lang="ru-RU" sz="800" b="0" i="0" u="none" strike="noStrike" kern="1200" baseline="0" dirty="0">
                        <a:solidFill>
                          <a:prstClr val="black">
                            <a:lumMod val="75000"/>
                            <a:lumOff val="25000"/>
                          </a:prstClr>
                        </a:solidFill>
                      </a:rPr>
                      <a:t> (4%)</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layout>
                <c:manualLayout>
                  <c:x val="-4.9809900702252122E-2"/>
                  <c:y val="6.5270588900005241E-2"/>
                </c:manualLayout>
              </c:layout>
              <c:tx>
                <c:rich>
                  <a:bodyPr/>
                  <a:lstStyle/>
                  <a:p>
                    <a:r>
                      <a:rPr lang="ru-RU" sz="900" b="1" i="1" u="none" strike="noStrike" kern="1200" baseline="0" dirty="0" smtClean="0">
                        <a:solidFill>
                          <a:srgbClr val="C00000"/>
                        </a:solidFill>
                      </a:rPr>
                      <a:t>направленные</a:t>
                    </a:r>
                  </a:p>
                  <a:p>
                    <a:r>
                      <a:rPr lang="ru-RU" sz="900" b="1" i="1" u="none" strike="noStrike" kern="1200" baseline="0" dirty="0" smtClean="0">
                        <a:solidFill>
                          <a:srgbClr val="C00000"/>
                        </a:solidFill>
                      </a:rPr>
                      <a:t>напрямую</a:t>
                    </a:r>
                  </a:p>
                  <a:p>
                    <a:r>
                      <a:rPr lang="ru-RU" sz="900" b="1" i="1" u="none" strike="noStrike" kern="1200" baseline="0" dirty="0" smtClean="0">
                        <a:solidFill>
                          <a:srgbClr val="C00000"/>
                        </a:solidFill>
                      </a:rPr>
                      <a:t>в ФАС России </a:t>
                    </a:r>
                  </a:p>
                  <a:p>
                    <a:fld id="{058F8DDE-D63F-4BE6-9653-3A05FED2C3F5}" type="VALUE">
                      <a:rPr lang="ru-RU" sz="900" b="1" i="1" u="none" strike="noStrike" kern="1200" baseline="0" smtClean="0">
                        <a:solidFill>
                          <a:srgbClr val="C00000"/>
                        </a:solidFill>
                      </a:rPr>
                      <a:pPr/>
                      <a:t>[ЗНАЧЕНИЕ]</a:t>
                    </a:fld>
                    <a:r>
                      <a:rPr lang="ru-RU" sz="900" b="1" i="1" u="none" strike="noStrike" kern="1200" baseline="0" dirty="0" smtClean="0">
                        <a:solidFill>
                          <a:srgbClr val="C00000"/>
                        </a:solidFill>
                      </a:rPr>
                      <a:t> (15%)</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4"/>
              <c:layout>
                <c:manualLayout>
                  <c:x val="2.3095712353044612E-2"/>
                  <c:y val="-3.6968576709796717E-2"/>
                </c:manualLayout>
              </c:layout>
              <c:tx>
                <c:rich>
                  <a:bodyPr/>
                  <a:lstStyle/>
                  <a:p>
                    <a:r>
                      <a:rPr lang="ru-RU" sz="900" b="0" i="0" u="none" strike="noStrike" kern="1200" baseline="0" dirty="0">
                        <a:solidFill>
                          <a:prstClr val="black">
                            <a:lumMod val="75000"/>
                            <a:lumOff val="25000"/>
                          </a:prstClr>
                        </a:solidFill>
                      </a:rPr>
                      <a:t>направленные остальными</a:t>
                    </a:r>
                  </a:p>
                  <a:p>
                    <a:r>
                      <a:rPr lang="ru-RU" sz="900" b="0" i="0" u="none" strike="noStrike" kern="1200" baseline="0" dirty="0">
                        <a:solidFill>
                          <a:prstClr val="black">
                            <a:lumMod val="75000"/>
                            <a:lumOff val="25000"/>
                          </a:prstClr>
                        </a:solidFill>
                      </a:rPr>
                      <a:t> ТО ФАС России</a:t>
                    </a:r>
                  </a:p>
                  <a:p>
                    <a:r>
                      <a:rPr lang="ru-RU" sz="900" b="1" i="0" u="none" strike="noStrike" kern="1200" baseline="0" dirty="0">
                        <a:solidFill>
                          <a:prstClr val="black">
                            <a:lumMod val="75000"/>
                            <a:lumOff val="25000"/>
                          </a:prstClr>
                        </a:solidFill>
                      </a:rPr>
                      <a:t>43</a:t>
                    </a:r>
                    <a:r>
                      <a:rPr lang="ru-RU" sz="900" b="0" i="0" u="none" strike="noStrike" kern="1200" baseline="0" dirty="0">
                        <a:solidFill>
                          <a:prstClr val="black">
                            <a:lumMod val="75000"/>
                            <a:lumOff val="25000"/>
                          </a:prstClr>
                        </a:solidFill>
                      </a:rPr>
                      <a:t> (30%)</a:t>
                    </a:r>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0"/>
            <c:showCatName val="0"/>
            <c:showSerName val="0"/>
            <c:showPercent val="0"/>
            <c:showBubbleSize val="0"/>
            <c:extLst>
              <c:ext xmlns:c15="http://schemas.microsoft.com/office/drawing/2012/chart" uri="{CE6537A1-D6FC-4f65-9D91-7224C49458BB}"/>
            </c:extLst>
          </c:dLbls>
          <c:val>
            <c:numRef>
              <c:f>'[Заявления направленные на рассм. ЦА 1пол.2021.xlsx]Лист1'!$E$1:$E$34</c:f>
              <c:numCache>
                <c:formatCode>General</c:formatCode>
                <c:ptCount val="34"/>
                <c:pt idx="0">
                  <c:v>39</c:v>
                </c:pt>
                <c:pt idx="1">
                  <c:v>18</c:v>
                </c:pt>
                <c:pt idx="2">
                  <c:v>15</c:v>
                </c:pt>
                <c:pt idx="3">
                  <c:v>6</c:v>
                </c:pt>
                <c:pt idx="4">
                  <c:v>21</c:v>
                </c:pt>
                <c:pt idx="5">
                  <c:v>1</c:v>
                </c:pt>
                <c:pt idx="6">
                  <c:v>2</c:v>
                </c:pt>
                <c:pt idx="7">
                  <c:v>1</c:v>
                </c:pt>
                <c:pt idx="8">
                  <c:v>4</c:v>
                </c:pt>
                <c:pt idx="9">
                  <c:v>2</c:v>
                </c:pt>
                <c:pt idx="10">
                  <c:v>1</c:v>
                </c:pt>
                <c:pt idx="11">
                  <c:v>5</c:v>
                </c:pt>
                <c:pt idx="12">
                  <c:v>3</c:v>
                </c:pt>
                <c:pt idx="13">
                  <c:v>2</c:v>
                </c:pt>
                <c:pt idx="14">
                  <c:v>3</c:v>
                </c:pt>
                <c:pt idx="15">
                  <c:v>1</c:v>
                </c:pt>
                <c:pt idx="16">
                  <c:v>2</c:v>
                </c:pt>
                <c:pt idx="17">
                  <c:v>1</c:v>
                </c:pt>
                <c:pt idx="18">
                  <c:v>1</c:v>
                </c:pt>
                <c:pt idx="19">
                  <c:v>2</c:v>
                </c:pt>
                <c:pt idx="20">
                  <c:v>1</c:v>
                </c:pt>
                <c:pt idx="21">
                  <c:v>1</c:v>
                </c:pt>
                <c:pt idx="22">
                  <c:v>1</c:v>
                </c:pt>
                <c:pt idx="23">
                  <c:v>1</c:v>
                </c:pt>
                <c:pt idx="24">
                  <c:v>1</c:v>
                </c:pt>
                <c:pt idx="25">
                  <c:v>1</c:v>
                </c:pt>
                <c:pt idx="26">
                  <c:v>2</c:v>
                </c:pt>
                <c:pt idx="27">
                  <c:v>2</c:v>
                </c:pt>
                <c:pt idx="28">
                  <c:v>1</c:v>
                </c:pt>
                <c:pt idx="29">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ru-RU" sz="1700" b="0" i="0" u="none" strike="noStrike" kern="1200" spc="0" baseline="0" dirty="0" smtClean="0">
                <a:solidFill>
                  <a:prstClr val="black">
                    <a:lumMod val="65000"/>
                    <a:lumOff val="35000"/>
                  </a:prstClr>
                </a:solidFill>
                <a:effectLst/>
                <a:latin typeface="+mn-lt"/>
                <a:ea typeface="+mn-ea"/>
                <a:cs typeface="+mn-cs"/>
              </a:defRPr>
            </a:pPr>
            <a:r>
              <a:rPr lang="ru-RU" sz="1700" b="0" i="0" u="none" strike="noStrike" kern="1200" spc="0" baseline="0" smtClean="0">
                <a:solidFill>
                  <a:prstClr val="black">
                    <a:lumMod val="65000"/>
                    <a:lumOff val="35000"/>
                  </a:prstClr>
                </a:solidFill>
                <a:effectLst/>
                <a:latin typeface="+mn-lt"/>
                <a:ea typeface="+mn-ea"/>
                <a:cs typeface="+mn-cs"/>
              </a:rPr>
              <a:t>2020 год</a:t>
            </a:r>
            <a:endParaRPr lang="ru-RU" sz="1700" b="0" i="0" u="none" strike="noStrike" kern="1200" spc="0" baseline="0" dirty="0" smtClean="0">
              <a:solidFill>
                <a:prstClr val="black">
                  <a:lumMod val="65000"/>
                  <a:lumOff val="35000"/>
                </a:prstClr>
              </a:solidFill>
              <a:effectLst/>
              <a:latin typeface="+mn-lt"/>
              <a:ea typeface="+mn-ea"/>
              <a:cs typeface="+mn-cs"/>
            </a:endParaRPr>
          </a:p>
          <a:p>
            <a:pPr algn="ctr" rtl="0">
              <a:defRPr sz="1700" b="0" i="0" dirty="0" smtClean="0">
                <a:solidFill>
                  <a:prstClr val="black">
                    <a:lumMod val="65000"/>
                    <a:lumOff val="35000"/>
                  </a:prstClr>
                </a:solidFill>
                <a:effectLst/>
              </a:defRPr>
            </a:pPr>
            <a:r>
              <a:rPr lang="ru-RU" sz="1700" b="0" i="0" u="none" strike="noStrike" kern="1200" spc="0" baseline="0" dirty="0" smtClean="0">
                <a:solidFill>
                  <a:prstClr val="black">
                    <a:lumMod val="65000"/>
                    <a:lumOff val="35000"/>
                  </a:prstClr>
                </a:solidFill>
                <a:effectLst/>
                <a:latin typeface="+mn-lt"/>
                <a:ea typeface="+mn-ea"/>
                <a:cs typeface="+mn-cs"/>
              </a:rPr>
              <a:t>ФАС России рассмотрено 180 заявлений</a:t>
            </a:r>
          </a:p>
        </c:rich>
      </c:tx>
      <c:layout>
        <c:manualLayout>
          <c:xMode val="edge"/>
          <c:yMode val="edge"/>
          <c:x val="0.12494864157977702"/>
          <c:y val="2.1835258647235237E-3"/>
        </c:manualLayout>
      </c:layout>
      <c:overlay val="0"/>
      <c:spPr>
        <a:noFill/>
        <a:ln>
          <a:noFill/>
        </a:ln>
        <a:effectLst/>
      </c:spPr>
      <c:txPr>
        <a:bodyPr rot="0" spcFirstLastPara="1" vertOverflow="ellipsis" vert="horz" wrap="square" anchor="ctr" anchorCtr="1"/>
        <a:lstStyle/>
        <a:p>
          <a:pPr algn="ctr" rtl="0">
            <a:defRPr lang="ru-RU" sz="1700" b="0" i="0" u="none" strike="noStrike" kern="1200" spc="0" baseline="0" dirty="0" smtClean="0">
              <a:solidFill>
                <a:prstClr val="black">
                  <a:lumMod val="65000"/>
                  <a:lumOff val="35000"/>
                </a:prstClr>
              </a:solidFill>
              <a:effectLst/>
              <a:latin typeface="+mn-lt"/>
              <a:ea typeface="+mn-ea"/>
              <a:cs typeface="+mn-cs"/>
            </a:defRPr>
          </a:pPr>
          <a:endParaRPr lang="ru-RU"/>
        </a:p>
      </c:txPr>
    </c:title>
    <c:autoTitleDeleted val="0"/>
    <c:plotArea>
      <c:layout>
        <c:manualLayout>
          <c:layoutTarget val="inner"/>
          <c:xMode val="edge"/>
          <c:yMode val="edge"/>
          <c:x val="0.1490786564724223"/>
          <c:y val="0.21612227458202146"/>
          <c:w val="0.70184288651469973"/>
          <c:h val="0.70189496638458337"/>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Pt>
            <c:idx val="18"/>
            <c:bubble3D val="0"/>
            <c:spPr>
              <a:solidFill>
                <a:schemeClr val="accent1">
                  <a:lumMod val="80000"/>
                </a:schemeClr>
              </a:solidFill>
              <a:ln w="19050">
                <a:solidFill>
                  <a:schemeClr val="lt1"/>
                </a:solidFill>
              </a:ln>
              <a:effectLst/>
            </c:spPr>
          </c:dPt>
          <c:dPt>
            <c:idx val="19"/>
            <c:bubble3D val="0"/>
            <c:spPr>
              <a:solidFill>
                <a:schemeClr val="accent2">
                  <a:lumMod val="80000"/>
                </a:schemeClr>
              </a:solidFill>
              <a:ln w="19050">
                <a:solidFill>
                  <a:schemeClr val="lt1"/>
                </a:solidFill>
              </a:ln>
              <a:effectLst/>
            </c:spPr>
          </c:dPt>
          <c:dPt>
            <c:idx val="20"/>
            <c:bubble3D val="0"/>
            <c:spPr>
              <a:solidFill>
                <a:schemeClr val="accent3">
                  <a:lumMod val="80000"/>
                </a:schemeClr>
              </a:solidFill>
              <a:ln w="19050">
                <a:solidFill>
                  <a:schemeClr val="lt1"/>
                </a:solidFill>
              </a:ln>
              <a:effectLst/>
            </c:spPr>
          </c:dPt>
          <c:dPt>
            <c:idx val="21"/>
            <c:bubble3D val="0"/>
            <c:spPr>
              <a:solidFill>
                <a:schemeClr val="accent4">
                  <a:lumMod val="80000"/>
                </a:schemeClr>
              </a:solidFill>
              <a:ln w="19050">
                <a:solidFill>
                  <a:schemeClr val="lt1"/>
                </a:solidFill>
              </a:ln>
              <a:effectLst/>
            </c:spPr>
          </c:dPt>
          <c:dPt>
            <c:idx val="22"/>
            <c:bubble3D val="0"/>
            <c:spPr>
              <a:solidFill>
                <a:schemeClr val="accent5">
                  <a:lumMod val="80000"/>
                </a:schemeClr>
              </a:solidFill>
              <a:ln w="19050">
                <a:solidFill>
                  <a:schemeClr val="lt1"/>
                </a:solidFill>
              </a:ln>
              <a:effectLst/>
            </c:spPr>
          </c:dPt>
          <c:dPt>
            <c:idx val="23"/>
            <c:bubble3D val="0"/>
            <c:spPr>
              <a:solidFill>
                <a:schemeClr val="accent6">
                  <a:lumMod val="80000"/>
                </a:schemeClr>
              </a:solidFill>
              <a:ln w="19050">
                <a:solidFill>
                  <a:schemeClr val="lt1"/>
                </a:solidFill>
              </a:ln>
              <a:effectLst/>
            </c:spPr>
          </c:dPt>
          <c:dPt>
            <c:idx val="24"/>
            <c:bubble3D val="0"/>
            <c:spPr>
              <a:solidFill>
                <a:schemeClr val="accent1">
                  <a:lumMod val="60000"/>
                  <a:lumOff val="40000"/>
                </a:schemeClr>
              </a:solidFill>
              <a:ln w="19050">
                <a:solidFill>
                  <a:schemeClr val="lt1"/>
                </a:solidFill>
              </a:ln>
              <a:effectLst/>
            </c:spPr>
          </c:dPt>
          <c:dPt>
            <c:idx val="25"/>
            <c:bubble3D val="0"/>
            <c:spPr>
              <a:solidFill>
                <a:schemeClr val="accent2">
                  <a:lumMod val="60000"/>
                  <a:lumOff val="40000"/>
                </a:schemeClr>
              </a:solidFill>
              <a:ln w="19050">
                <a:solidFill>
                  <a:schemeClr val="lt1"/>
                </a:solidFill>
              </a:ln>
              <a:effectLst/>
            </c:spPr>
          </c:dPt>
          <c:dPt>
            <c:idx val="26"/>
            <c:bubble3D val="0"/>
            <c:spPr>
              <a:solidFill>
                <a:schemeClr val="accent3">
                  <a:lumMod val="60000"/>
                  <a:lumOff val="40000"/>
                </a:schemeClr>
              </a:solidFill>
              <a:ln w="19050">
                <a:solidFill>
                  <a:schemeClr val="lt1"/>
                </a:solidFill>
              </a:ln>
              <a:effectLst/>
            </c:spPr>
          </c:dPt>
          <c:dPt>
            <c:idx val="27"/>
            <c:bubble3D val="0"/>
            <c:spPr>
              <a:solidFill>
                <a:schemeClr val="accent4">
                  <a:lumMod val="60000"/>
                  <a:lumOff val="40000"/>
                </a:schemeClr>
              </a:solidFill>
              <a:ln w="19050">
                <a:solidFill>
                  <a:schemeClr val="lt1"/>
                </a:solidFill>
              </a:ln>
              <a:effectLst/>
            </c:spPr>
          </c:dPt>
          <c:dPt>
            <c:idx val="28"/>
            <c:bubble3D val="0"/>
            <c:spPr>
              <a:solidFill>
                <a:schemeClr val="accent5">
                  <a:lumMod val="60000"/>
                  <a:lumOff val="40000"/>
                </a:schemeClr>
              </a:solidFill>
              <a:ln w="19050">
                <a:solidFill>
                  <a:schemeClr val="lt1"/>
                </a:solidFill>
              </a:ln>
              <a:effectLst/>
            </c:spPr>
          </c:dPt>
          <c:dPt>
            <c:idx val="29"/>
            <c:bubble3D val="0"/>
            <c:spPr>
              <a:solidFill>
                <a:schemeClr val="accent6">
                  <a:lumMod val="60000"/>
                  <a:lumOff val="40000"/>
                </a:schemeClr>
              </a:solidFill>
              <a:ln w="19050">
                <a:solidFill>
                  <a:schemeClr val="lt1"/>
                </a:solidFill>
              </a:ln>
              <a:effectLst/>
            </c:spPr>
          </c:dPt>
          <c:dLbls>
            <c:dLbl>
              <c:idx val="0"/>
              <c:layout>
                <c:manualLayout>
                  <c:x val="-3.3115071402527618E-2"/>
                  <c:y val="-3.3138529586173707E-2"/>
                </c:manualLayout>
              </c:layout>
              <c:tx>
                <c:rich>
                  <a:bodyPr/>
                  <a:lstStyle/>
                  <a:p>
                    <a:r>
                      <a:rPr lang="ru-RU" sz="900" b="1" i="1" u="none" strike="noStrike" kern="1200" baseline="0" dirty="0">
                        <a:solidFill>
                          <a:srgbClr val="C00000"/>
                        </a:solidFill>
                      </a:rPr>
                      <a:t>направленные</a:t>
                    </a:r>
                  </a:p>
                  <a:p>
                    <a:r>
                      <a:rPr lang="ru-RU" sz="900" b="1" i="1" u="none" strike="noStrike" kern="1200" baseline="0" dirty="0">
                        <a:solidFill>
                          <a:srgbClr val="C00000"/>
                        </a:solidFill>
                      </a:rPr>
                      <a:t>напрямую</a:t>
                    </a:r>
                  </a:p>
                  <a:p>
                    <a:r>
                      <a:rPr lang="ru-RU" sz="900" b="1" i="1" u="none" strike="noStrike" kern="1200" baseline="0" dirty="0">
                        <a:solidFill>
                          <a:srgbClr val="C00000"/>
                        </a:solidFill>
                      </a:rPr>
                      <a:t>в ФАС России </a:t>
                    </a:r>
                  </a:p>
                  <a:p>
                    <a:fld id="{058F8DDE-D63F-4BE6-9653-3A05FED2C3F5}" type="VALUE">
                      <a:rPr lang="ru-RU" sz="900" b="1" i="1" u="none" strike="noStrike" kern="1200" baseline="0">
                        <a:solidFill>
                          <a:srgbClr val="C00000"/>
                        </a:solidFill>
                      </a:rPr>
                      <a:pPr/>
                      <a:t>[ЗНАЧЕНИЕ]</a:t>
                    </a:fld>
                    <a:r>
                      <a:rPr lang="ru-RU" sz="900" b="1" i="1" u="none" strike="noStrike" kern="1200" baseline="0" dirty="0">
                        <a:solidFill>
                          <a:srgbClr val="C00000"/>
                        </a:solidFill>
                      </a:rPr>
                      <a:t> (18%)</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1.0132544856456944E-2"/>
                  <c:y val="7.9236301326854941E-2"/>
                </c:manualLayout>
              </c:layout>
              <c:tx>
                <c:rich>
                  <a:bodyPr/>
                  <a:lstStyle/>
                  <a:p>
                    <a:r>
                      <a:rPr lang="ru-RU" sz="900" b="0" i="0" u="none" strike="noStrike" kern="1200" baseline="0" dirty="0">
                        <a:solidFill>
                          <a:sysClr val="windowText" lastClr="000000">
                            <a:lumMod val="75000"/>
                            <a:lumOff val="25000"/>
                          </a:sysClr>
                        </a:solidFill>
                      </a:rPr>
                      <a:t>направленные </a:t>
                    </a:r>
                    <a:r>
                      <a:rPr lang="ru-RU" sz="900" b="0" i="0" u="none" strike="noStrike" kern="1200" baseline="0" dirty="0" smtClean="0">
                        <a:solidFill>
                          <a:sysClr val="windowText" lastClr="000000">
                            <a:lumMod val="75000"/>
                            <a:lumOff val="25000"/>
                          </a:sysClr>
                        </a:solidFill>
                      </a:rPr>
                      <a:t>Санкт-Петербургским</a:t>
                    </a:r>
                  </a:p>
                  <a:p>
                    <a:r>
                      <a:rPr lang="ru-RU" sz="900" b="0" i="0" u="none" strike="noStrike" kern="1200" baseline="0" dirty="0" smtClean="0">
                        <a:solidFill>
                          <a:sysClr val="windowText" lastClr="000000">
                            <a:lumMod val="75000"/>
                            <a:lumOff val="25000"/>
                          </a:sysClr>
                        </a:solidFill>
                      </a:rPr>
                      <a:t> </a:t>
                    </a:r>
                    <a:r>
                      <a:rPr lang="ru-RU" sz="900" b="0" i="0" u="none" strike="noStrike" kern="1200" baseline="0" dirty="0">
                        <a:solidFill>
                          <a:sysClr val="windowText" lastClr="000000">
                            <a:lumMod val="75000"/>
                            <a:lumOff val="25000"/>
                          </a:sysClr>
                        </a:solidFill>
                      </a:rPr>
                      <a:t>УФАС России </a:t>
                    </a:r>
                  </a:p>
                  <a:p>
                    <a:fld id="{B144E925-5EBA-4838-8D84-4B41FCB4C003}" type="VALUE">
                      <a:rPr lang="ru-RU" sz="900" b="1" i="0" u="none" strike="noStrike" kern="1200" baseline="0">
                        <a:solidFill>
                          <a:sysClr val="windowText" lastClr="000000">
                            <a:lumMod val="75000"/>
                            <a:lumOff val="25000"/>
                          </a:sysClr>
                        </a:solidFill>
                      </a:rPr>
                      <a:pPr/>
                      <a:t>[ЗНАЧЕНИЕ]</a:t>
                    </a:fld>
                    <a:r>
                      <a:rPr lang="ru-RU" sz="900" b="0" i="0" u="none" strike="noStrike" kern="1200" baseline="0" dirty="0">
                        <a:solidFill>
                          <a:sysClr val="windowText" lastClr="000000">
                            <a:lumMod val="75000"/>
                            <a:lumOff val="25000"/>
                          </a:sysClr>
                        </a:solidFill>
                      </a:rPr>
                      <a:t> (22%)</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2.7995742735483841E-2"/>
                  <c:y val="1.9496994729105946E-2"/>
                </c:manualLayout>
              </c:layout>
              <c:tx>
                <c:rich>
                  <a:bodyPr/>
                  <a:lstStyle/>
                  <a:p>
                    <a:r>
                      <a:rPr lang="ru-RU" sz="900" b="0" i="0" u="none" strike="noStrike" kern="1200" baseline="0" dirty="0">
                        <a:solidFill>
                          <a:prstClr val="black">
                            <a:lumMod val="75000"/>
                            <a:lumOff val="25000"/>
                          </a:prstClr>
                        </a:solidFill>
                      </a:rPr>
                      <a:t>направленные</a:t>
                    </a:r>
                  </a:p>
                  <a:p>
                    <a:r>
                      <a:rPr lang="ru-RU" sz="900" b="0" i="0" u="none" strike="noStrike" kern="1200" baseline="0" dirty="0">
                        <a:solidFill>
                          <a:prstClr val="black">
                            <a:lumMod val="75000"/>
                            <a:lumOff val="25000"/>
                          </a:prstClr>
                        </a:solidFill>
                      </a:rPr>
                      <a:t>Брянским </a:t>
                    </a:r>
                  </a:p>
                  <a:p>
                    <a:r>
                      <a:rPr lang="ru-RU" sz="900" b="0" i="0" u="none" strike="noStrike" kern="1200" baseline="0" dirty="0">
                        <a:solidFill>
                          <a:prstClr val="black">
                            <a:lumMod val="75000"/>
                            <a:lumOff val="25000"/>
                          </a:prstClr>
                        </a:solidFill>
                      </a:rPr>
                      <a:t>УФАС России</a:t>
                    </a:r>
                  </a:p>
                  <a:p>
                    <a:fld id="{1721F962-FC88-41AD-9037-754F2B34420D}" type="VALUE">
                      <a:rPr lang="ru-RU" sz="900" b="1" i="0" u="none" strike="noStrike" kern="1200" baseline="0">
                        <a:solidFill>
                          <a:prstClr val="black">
                            <a:lumMod val="75000"/>
                            <a:lumOff val="25000"/>
                          </a:prstClr>
                        </a:solidFill>
                      </a:rPr>
                      <a:pPr/>
                      <a:t>[ЗНАЧЕНИЕ]</a:t>
                    </a:fld>
                    <a:r>
                      <a:rPr lang="ru-RU" sz="900" b="0" i="0" u="none" strike="noStrike" kern="1200" baseline="0" dirty="0">
                        <a:solidFill>
                          <a:prstClr val="black">
                            <a:lumMod val="75000"/>
                            <a:lumOff val="25000"/>
                          </a:prstClr>
                        </a:solidFill>
                      </a:rPr>
                      <a:t> (14%)</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layout>
                <c:manualLayout>
                  <c:x val="5.4347539905871003E-2"/>
                  <c:y val="1.9956199409201333E-2"/>
                </c:manualLayout>
              </c:layout>
              <c:tx>
                <c:rich>
                  <a:bodyPr/>
                  <a:lstStyle/>
                  <a:p>
                    <a:r>
                      <a:rPr lang="ru-RU" sz="900" b="0" i="0" u="none" strike="noStrike" kern="1200" baseline="0" dirty="0">
                        <a:solidFill>
                          <a:prstClr val="black">
                            <a:lumMod val="75000"/>
                            <a:lumOff val="25000"/>
                          </a:prstClr>
                        </a:solidFill>
                      </a:rPr>
                      <a:t>направленные</a:t>
                    </a:r>
                  </a:p>
                  <a:p>
                    <a:r>
                      <a:rPr lang="ru-RU" sz="900" b="0" i="0" u="none" strike="noStrike" kern="1200" baseline="0" dirty="0">
                        <a:solidFill>
                          <a:prstClr val="black">
                            <a:lumMod val="75000"/>
                            <a:lumOff val="25000"/>
                          </a:prstClr>
                        </a:solidFill>
                      </a:rPr>
                      <a:t>Саратовским </a:t>
                    </a:r>
                  </a:p>
                  <a:p>
                    <a:r>
                      <a:rPr lang="ru-RU" sz="900" b="0" i="0" u="none" strike="noStrike" kern="1200" baseline="0" dirty="0">
                        <a:solidFill>
                          <a:prstClr val="black">
                            <a:lumMod val="75000"/>
                            <a:lumOff val="25000"/>
                          </a:prstClr>
                        </a:solidFill>
                      </a:rPr>
                      <a:t>УФАС России</a:t>
                    </a:r>
                  </a:p>
                  <a:p>
                    <a:fld id="{1721F962-FC88-41AD-9037-754F2B34420D}" type="VALUE">
                      <a:rPr lang="ru-RU" sz="900" b="1" i="0" u="none" strike="noStrike" kern="1200" baseline="0">
                        <a:solidFill>
                          <a:prstClr val="black">
                            <a:lumMod val="75000"/>
                            <a:lumOff val="25000"/>
                          </a:prstClr>
                        </a:solidFill>
                      </a:rPr>
                      <a:pPr/>
                      <a:t>[ЗНАЧЕНИЕ]</a:t>
                    </a:fld>
                    <a:r>
                      <a:rPr lang="ru-RU" sz="900" b="0" i="0" u="none" strike="noStrike" kern="1200" baseline="0" dirty="0">
                        <a:solidFill>
                          <a:prstClr val="black">
                            <a:lumMod val="75000"/>
                            <a:lumOff val="25000"/>
                          </a:prstClr>
                        </a:solidFill>
                      </a:rPr>
                      <a:t> (9%)</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layout>
                <c:manualLayout>
                  <c:x val="1.5222154051382374E-2"/>
                  <c:y val="0.10291524773304453"/>
                </c:manualLayout>
              </c:layout>
              <c:tx>
                <c:rich>
                  <a:bodyPr/>
                  <a:lstStyle/>
                  <a:p>
                    <a:r>
                      <a:rPr lang="ru-RU" sz="900" b="0" i="0" u="none" strike="noStrike" kern="1200" baseline="0" dirty="0">
                        <a:solidFill>
                          <a:prstClr val="black">
                            <a:lumMod val="75000"/>
                            <a:lumOff val="25000"/>
                          </a:prstClr>
                        </a:solidFill>
                      </a:rPr>
                      <a:t>направленные</a:t>
                    </a:r>
                  </a:p>
                  <a:p>
                    <a:r>
                      <a:rPr lang="ru-RU" sz="900" b="0" i="0" u="none" strike="noStrike" kern="1200" baseline="0" dirty="0">
                        <a:solidFill>
                          <a:prstClr val="black">
                            <a:lumMod val="75000"/>
                            <a:lumOff val="25000"/>
                          </a:prstClr>
                        </a:solidFill>
                      </a:rPr>
                      <a:t>Хабаровским </a:t>
                    </a:r>
                  </a:p>
                  <a:p>
                    <a:r>
                      <a:rPr lang="ru-RU" sz="900" b="0" i="0" u="none" strike="noStrike" kern="1200" baseline="0" dirty="0">
                        <a:solidFill>
                          <a:prstClr val="black">
                            <a:lumMod val="75000"/>
                            <a:lumOff val="25000"/>
                          </a:prstClr>
                        </a:solidFill>
                      </a:rPr>
                      <a:t>УФАС России</a:t>
                    </a:r>
                  </a:p>
                  <a:p>
                    <a:fld id="{1721F962-FC88-41AD-9037-754F2B34420D}" type="VALUE">
                      <a:rPr lang="ru-RU" sz="900" b="1" i="0" u="none" strike="noStrike" kern="1200" baseline="0">
                        <a:solidFill>
                          <a:prstClr val="black">
                            <a:lumMod val="75000"/>
                            <a:lumOff val="25000"/>
                          </a:prstClr>
                        </a:solidFill>
                      </a:rPr>
                      <a:pPr/>
                      <a:t>[ЗНАЧЕНИЕ]</a:t>
                    </a:fld>
                    <a:r>
                      <a:rPr lang="ru-RU" sz="900" b="0" i="0" u="none" strike="noStrike" kern="1200" baseline="0" dirty="0">
                        <a:solidFill>
                          <a:prstClr val="black">
                            <a:lumMod val="75000"/>
                            <a:lumOff val="25000"/>
                          </a:prstClr>
                        </a:solidFill>
                      </a:rPr>
                      <a:t> (8%)</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0"/>
                  <c:y val="0.10219434033534495"/>
                </c:manualLayout>
              </c:layout>
              <c:tx>
                <c:rich>
                  <a:bodyPr/>
                  <a:lstStyle/>
                  <a:p>
                    <a:r>
                      <a:rPr lang="ru-RU" sz="900" b="0" i="0" u="none" strike="noStrike" kern="1200" baseline="0" dirty="0">
                        <a:solidFill>
                          <a:prstClr val="black">
                            <a:lumMod val="75000"/>
                            <a:lumOff val="25000"/>
                          </a:prstClr>
                        </a:solidFill>
                      </a:rPr>
                      <a:t>направленные</a:t>
                    </a:r>
                  </a:p>
                  <a:p>
                    <a:r>
                      <a:rPr lang="ru-RU" sz="900" b="0" i="0" u="none" strike="noStrike" kern="1200" baseline="0" dirty="0">
                        <a:solidFill>
                          <a:prstClr val="black">
                            <a:lumMod val="75000"/>
                            <a:lumOff val="25000"/>
                          </a:prstClr>
                        </a:solidFill>
                      </a:rPr>
                      <a:t>Ямало-ненецким</a:t>
                    </a:r>
                  </a:p>
                  <a:p>
                    <a:r>
                      <a:rPr lang="ru-RU" sz="900" b="0" i="0" u="none" strike="noStrike" kern="1200" baseline="0" dirty="0">
                        <a:solidFill>
                          <a:prstClr val="black">
                            <a:lumMod val="75000"/>
                            <a:lumOff val="25000"/>
                          </a:prstClr>
                        </a:solidFill>
                      </a:rPr>
                      <a:t>УФАС России</a:t>
                    </a:r>
                  </a:p>
                  <a:p>
                    <a:fld id="{1721F962-FC88-41AD-9037-754F2B34420D}" type="VALUE">
                      <a:rPr lang="ru-RU" sz="900" b="1" i="0" u="none" strike="noStrike" kern="1200" baseline="0">
                        <a:solidFill>
                          <a:prstClr val="black">
                            <a:lumMod val="75000"/>
                            <a:lumOff val="25000"/>
                          </a:prstClr>
                        </a:solidFill>
                      </a:rPr>
                      <a:pPr/>
                      <a:t>[ЗНАЧЕНИЕ]</a:t>
                    </a:fld>
                    <a:r>
                      <a:rPr lang="ru-RU" sz="900" b="0" i="0" u="none" strike="noStrike" kern="1200" baseline="0" dirty="0">
                        <a:solidFill>
                          <a:prstClr val="black">
                            <a:lumMod val="75000"/>
                            <a:lumOff val="25000"/>
                          </a:prstClr>
                        </a:solidFill>
                      </a:rPr>
                      <a:t> (6%)</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2"/>
              <c:layout>
                <c:manualLayout>
                  <c:x val="0.10939219091948454"/>
                  <c:y val="-5.7217833870131102E-2"/>
                </c:manualLayout>
              </c:layout>
              <c:tx>
                <c:rich>
                  <a:bodyPr/>
                  <a:lstStyle/>
                  <a:p>
                    <a:r>
                      <a:rPr lang="ru-RU" sz="900" b="0" i="0" u="none" strike="noStrike" kern="1200" baseline="0" dirty="0">
                        <a:solidFill>
                          <a:prstClr val="black">
                            <a:lumMod val="75000"/>
                            <a:lumOff val="25000"/>
                          </a:prstClr>
                        </a:solidFill>
                      </a:rPr>
                      <a:t>направленные остальными</a:t>
                    </a:r>
                  </a:p>
                  <a:p>
                    <a:r>
                      <a:rPr lang="ru-RU" sz="900" b="0" i="0" u="none" strike="noStrike" kern="1200" baseline="0" dirty="0">
                        <a:solidFill>
                          <a:prstClr val="black">
                            <a:lumMod val="75000"/>
                            <a:lumOff val="25000"/>
                          </a:prstClr>
                        </a:solidFill>
                      </a:rPr>
                      <a:t> ТО ФАС России</a:t>
                    </a:r>
                  </a:p>
                  <a:p>
                    <a:r>
                      <a:rPr lang="ru-RU" sz="900" b="0" i="0" u="none" strike="noStrike" kern="1200" baseline="0" dirty="0">
                        <a:solidFill>
                          <a:prstClr val="black">
                            <a:lumMod val="75000"/>
                            <a:lumOff val="25000"/>
                          </a:prstClr>
                        </a:solidFill>
                      </a:rPr>
                      <a:t>44 (23</a:t>
                    </a:r>
                    <a:r>
                      <a:rPr lang="ru-RU" sz="900" b="0" i="0" u="none" strike="noStrike" kern="1200" baseline="0" dirty="0" smtClean="0">
                        <a:solidFill>
                          <a:prstClr val="black">
                            <a:lumMod val="75000"/>
                            <a:lumOff val="25000"/>
                          </a:prstClr>
                        </a:solidFill>
                      </a:rPr>
                      <a:t>%)</a:t>
                    </a:r>
                    <a:endParaRPr lang="ru-RU" dirty="0"/>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lang="ru-RU" sz="900" b="1" i="1" u="none" strike="noStrike" kern="1200" baseline="0">
                    <a:solidFill>
                      <a:srgbClr val="C00000"/>
                    </a:solidFill>
                    <a:latin typeface="+mn-lt"/>
                    <a:ea typeface="+mn-ea"/>
                    <a:cs typeface="+mn-cs"/>
                  </a:defRPr>
                </a:pPr>
                <a:endParaRPr lang="ru-RU"/>
              </a:p>
            </c:txPr>
            <c:dLblPos val="outEnd"/>
            <c:showLegendKey val="0"/>
            <c:showVal val="0"/>
            <c:showCatName val="0"/>
            <c:showSerName val="0"/>
            <c:showPercent val="0"/>
            <c:showBubbleSize val="0"/>
            <c:extLst>
              <c:ext xmlns:c15="http://schemas.microsoft.com/office/drawing/2012/chart" uri="{CE6537A1-D6FC-4f65-9D91-7224C49458BB}"/>
            </c:extLst>
          </c:dLbls>
          <c:val>
            <c:numRef>
              <c:f>'[Заявления направленные на рассм. ЦА 1пол.2021.xlsx]Лист1'!$E$1:$E$30</c:f>
              <c:numCache>
                <c:formatCode>General</c:formatCode>
                <c:ptCount val="30"/>
                <c:pt idx="0">
                  <c:v>32</c:v>
                </c:pt>
                <c:pt idx="1">
                  <c:v>39</c:v>
                </c:pt>
                <c:pt idx="2">
                  <c:v>25</c:v>
                </c:pt>
                <c:pt idx="3">
                  <c:v>16</c:v>
                </c:pt>
                <c:pt idx="4">
                  <c:v>14</c:v>
                </c:pt>
                <c:pt idx="5">
                  <c:v>10</c:v>
                </c:pt>
                <c:pt idx="6">
                  <c:v>6</c:v>
                </c:pt>
                <c:pt idx="7">
                  <c:v>5</c:v>
                </c:pt>
                <c:pt idx="8">
                  <c:v>4</c:v>
                </c:pt>
                <c:pt idx="9">
                  <c:v>3</c:v>
                </c:pt>
                <c:pt idx="10">
                  <c:v>2</c:v>
                </c:pt>
                <c:pt idx="11">
                  <c:v>2</c:v>
                </c:pt>
                <c:pt idx="12">
                  <c:v>2</c:v>
                </c:pt>
                <c:pt idx="13">
                  <c:v>1</c:v>
                </c:pt>
                <c:pt idx="14">
                  <c:v>1</c:v>
                </c:pt>
                <c:pt idx="15">
                  <c:v>1</c:v>
                </c:pt>
                <c:pt idx="16">
                  <c:v>1</c:v>
                </c:pt>
                <c:pt idx="17">
                  <c:v>2</c:v>
                </c:pt>
                <c:pt idx="18">
                  <c:v>1</c:v>
                </c:pt>
                <c:pt idx="19">
                  <c:v>1</c:v>
                </c:pt>
                <c:pt idx="20">
                  <c:v>1</c:v>
                </c:pt>
                <c:pt idx="21">
                  <c:v>2</c:v>
                </c:pt>
                <c:pt idx="22">
                  <c:v>2</c:v>
                </c:pt>
                <c:pt idx="23">
                  <c:v>1</c:v>
                </c:pt>
                <c:pt idx="24">
                  <c:v>1</c:v>
                </c:pt>
                <c:pt idx="25">
                  <c:v>1</c:v>
                </c:pt>
                <c:pt idx="26">
                  <c:v>1</c:v>
                </c:pt>
                <c:pt idx="27">
                  <c:v>1</c:v>
                </c:pt>
                <c:pt idx="28">
                  <c:v>1</c:v>
                </c:pt>
                <c:pt idx="29">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lgn="ctr" rtl="0">
        <a:defRPr lang="ru-RU" sz="900" b="1" i="1" u="none" strike="noStrike" kern="1200" baseline="0">
          <a:solidFill>
            <a:srgbClr val="C00000"/>
          </a:solidFill>
          <a:latin typeface="+mn-lt"/>
          <a:ea typeface="+mn-ea"/>
          <a:cs typeface="+mn-cs"/>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524459254470627E-4"/>
          <c:y val="2.2518909580491863E-3"/>
          <c:w val="0.98016486789098156"/>
          <c:h val="0.9513274352903702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rgbClr val="00D25F"/>
              </a:solidFill>
              <a:ln w="25400">
                <a:solidFill>
                  <a:schemeClr val="lt1"/>
                </a:solidFill>
              </a:ln>
              <a:effectLst/>
              <a:sp3d contourW="25400">
                <a:contourClr>
                  <a:schemeClr val="lt1"/>
                </a:contourClr>
              </a:sp3d>
            </c:spPr>
          </c:dPt>
          <c:dPt>
            <c:idx val="2"/>
            <c:bubble3D val="0"/>
            <c:spPr>
              <a:solidFill>
                <a:srgbClr val="FF6161"/>
              </a:solidFill>
              <a:ln w="25400">
                <a:solidFill>
                  <a:schemeClr val="lt1"/>
                </a:solidFill>
              </a:ln>
              <a:effectLst/>
              <a:sp3d contourW="25400">
                <a:contourClr>
                  <a:schemeClr val="lt1"/>
                </a:contourClr>
              </a:sp3d>
            </c:spPr>
          </c:dPt>
          <c:dPt>
            <c:idx val="3"/>
            <c:bubble3D val="0"/>
            <c:spPr>
              <a:solidFill>
                <a:schemeClr val="accent4">
                  <a:lumMod val="40000"/>
                  <a:lumOff val="60000"/>
                </a:schemeClr>
              </a:solidFill>
              <a:ln w="25400">
                <a:solidFill>
                  <a:schemeClr val="lt1"/>
                </a:solidFill>
              </a:ln>
              <a:effectLst/>
              <a:sp3d contourW="25400">
                <a:contourClr>
                  <a:schemeClr val="lt1"/>
                </a:contourClr>
              </a:sp3d>
            </c:spPr>
          </c:dPt>
          <c:dLbls>
            <c:dLbl>
              <c:idx val="1"/>
              <c:layout>
                <c:manualLayout>
                  <c:x val="0.19634710255891222"/>
                  <c:y val="-0.1368641070752414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307079893244128"/>
                  <c:y val="7.435804805396191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Статистика!$K$4:$K$7</c:f>
              <c:strCache>
                <c:ptCount val="4"/>
                <c:pt idx="0">
                  <c:v>Решение о даче согласия с введением ограничений</c:v>
                </c:pt>
                <c:pt idx="1">
                  <c:v>Решение о даче согласия</c:v>
                </c:pt>
                <c:pt idx="2">
                  <c:v>Решение об отказе</c:v>
                </c:pt>
                <c:pt idx="3">
                  <c:v>Не требует согласования</c:v>
                </c:pt>
              </c:strCache>
            </c:strRef>
          </c:cat>
          <c:val>
            <c:numRef>
              <c:f>Статистика!$N$4:$N$7</c:f>
              <c:numCache>
                <c:formatCode>0%</c:formatCode>
                <c:ptCount val="4"/>
                <c:pt idx="0">
                  <c:v>0.34</c:v>
                </c:pt>
                <c:pt idx="1">
                  <c:v>0.45</c:v>
                </c:pt>
                <c:pt idx="2">
                  <c:v>0.13</c:v>
                </c:pt>
                <c:pt idx="3">
                  <c:v>0.08</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524459254470627E-4"/>
          <c:y val="2.2518909580491863E-3"/>
          <c:w val="0.98016486789098156"/>
          <c:h val="0.95132743529037023"/>
        </c:manualLayout>
      </c:layout>
      <c:pie3DChart>
        <c:varyColors val="1"/>
        <c:ser>
          <c:idx val="0"/>
          <c:order val="0"/>
          <c:dPt>
            <c:idx val="0"/>
            <c:bubble3D val="0"/>
            <c:spPr>
              <a:solidFill>
                <a:srgbClr val="5A99D3"/>
              </a:solidFill>
              <a:ln w="25400">
                <a:solidFill>
                  <a:schemeClr val="lt1"/>
                </a:solidFill>
              </a:ln>
              <a:effectLst/>
              <a:sp3d contourW="25400">
                <a:contourClr>
                  <a:schemeClr val="lt1"/>
                </a:contourClr>
              </a:sp3d>
            </c:spPr>
          </c:dPt>
          <c:dPt>
            <c:idx val="1"/>
            <c:bubble3D val="0"/>
            <c:spPr>
              <a:solidFill>
                <a:srgbClr val="00D25F"/>
              </a:solidFill>
              <a:ln w="25400">
                <a:solidFill>
                  <a:schemeClr val="lt1"/>
                </a:solidFill>
              </a:ln>
              <a:effectLst/>
              <a:sp3d contourW="25400">
                <a:contourClr>
                  <a:schemeClr val="lt1"/>
                </a:contourClr>
              </a:sp3d>
            </c:spPr>
          </c:dPt>
          <c:dPt>
            <c:idx val="2"/>
            <c:bubble3D val="0"/>
            <c:spPr>
              <a:solidFill>
                <a:srgbClr val="FF6161"/>
              </a:solidFill>
              <a:ln w="25400">
                <a:solidFill>
                  <a:schemeClr val="lt1"/>
                </a:solidFill>
              </a:ln>
              <a:effectLst/>
              <a:sp3d contourW="25400">
                <a:contourClr>
                  <a:schemeClr val="lt1"/>
                </a:contourClr>
              </a:sp3d>
            </c:spPr>
          </c:dPt>
          <c:dPt>
            <c:idx val="3"/>
            <c:bubble3D val="0"/>
            <c:spPr>
              <a:solidFill>
                <a:srgbClr val="FBE397"/>
              </a:solidFill>
              <a:ln w="25400">
                <a:solidFill>
                  <a:schemeClr val="lt1"/>
                </a:solidFill>
              </a:ln>
              <a:effectLst/>
              <a:sp3d contourW="25400">
                <a:contourClr>
                  <a:schemeClr val="lt1"/>
                </a:contourClr>
              </a:sp3d>
            </c:spPr>
          </c:dPt>
          <c:dLbls>
            <c:dLbl>
              <c:idx val="1"/>
              <c:layout>
                <c:manualLayout>
                  <c:x val="0.12956625663044499"/>
                  <c:y val="-0.1243252478275555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Статистика!$O$4:$O$7</c:f>
              <c:numCache>
                <c:formatCode>0%</c:formatCode>
                <c:ptCount val="4"/>
                <c:pt idx="0">
                  <c:v>0.47</c:v>
                </c:pt>
                <c:pt idx="1">
                  <c:v>0.24</c:v>
                </c:pt>
                <c:pt idx="2">
                  <c:v>0.19</c:v>
                </c:pt>
                <c:pt idx="3">
                  <c:v>0.1</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524459254470627E-4"/>
          <c:y val="2.2518909580491863E-3"/>
          <c:w val="0.98016486789098156"/>
          <c:h val="0.95132743529037023"/>
        </c:manualLayout>
      </c:layout>
      <c:pie3DChart>
        <c:varyColors val="1"/>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524459254470627E-4"/>
          <c:y val="2.2518909580491863E-3"/>
          <c:w val="0.98016486789098156"/>
          <c:h val="0.95132743529037023"/>
        </c:manualLayout>
      </c:layout>
      <c:pie3DChart>
        <c:varyColors val="1"/>
        <c:ser>
          <c:idx val="0"/>
          <c:order val="0"/>
          <c:dPt>
            <c:idx val="0"/>
            <c:bubble3D val="0"/>
            <c:spPr>
              <a:solidFill>
                <a:srgbClr val="5897D1"/>
              </a:solidFill>
              <a:ln w="25400">
                <a:solidFill>
                  <a:schemeClr val="lt1"/>
                </a:solidFill>
              </a:ln>
              <a:effectLst/>
              <a:sp3d contourW="25400">
                <a:contourClr>
                  <a:schemeClr val="lt1"/>
                </a:contourClr>
              </a:sp3d>
            </c:spPr>
          </c:dPt>
          <c:dPt>
            <c:idx val="1"/>
            <c:bubble3D val="0"/>
            <c:spPr>
              <a:solidFill>
                <a:srgbClr val="00CD5C"/>
              </a:solidFill>
              <a:ln w="25400">
                <a:solidFill>
                  <a:schemeClr val="lt1"/>
                </a:solidFill>
              </a:ln>
              <a:effectLst/>
              <a:sp3d contourW="25400">
                <a:contourClr>
                  <a:schemeClr val="lt1"/>
                </a:contourClr>
              </a:sp3d>
            </c:spPr>
          </c:dPt>
          <c:dPt>
            <c:idx val="2"/>
            <c:bubble3D val="0"/>
            <c:spPr>
              <a:solidFill>
                <a:srgbClr val="F75E5E"/>
              </a:solidFill>
              <a:ln w="25400">
                <a:solidFill>
                  <a:schemeClr val="lt1"/>
                </a:solidFill>
              </a:ln>
              <a:effectLst/>
              <a:sp3d contourW="25400">
                <a:contourClr>
                  <a:schemeClr val="lt1"/>
                </a:contourClr>
              </a:sp3d>
            </c:spPr>
          </c:dPt>
          <c:dPt>
            <c:idx val="3"/>
            <c:bubble3D val="0"/>
            <c:spPr>
              <a:solidFill>
                <a:srgbClr val="F7DF95"/>
              </a:solidFill>
              <a:ln w="25400">
                <a:solidFill>
                  <a:schemeClr val="lt1"/>
                </a:solidFill>
              </a:ln>
              <a:effectLst/>
              <a:sp3d contourW="25400">
                <a:contourClr>
                  <a:schemeClr val="lt1"/>
                </a:contourClr>
              </a:sp3d>
            </c:spPr>
          </c:dPt>
          <c:dLbls>
            <c:dLbl>
              <c:idx val="0"/>
              <c:layout>
                <c:manualLayout>
                  <c:x val="-0.24517159068478434"/>
                  <c:y val="-0.3053398942480705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388140577478362E-2"/>
                  <c:y val="-0.14090229532028367"/>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Статистика!$Q$4:$Q$7</c:f>
              <c:numCache>
                <c:formatCode>0%</c:formatCode>
                <c:ptCount val="4"/>
                <c:pt idx="0">
                  <c:v>0.52</c:v>
                </c:pt>
                <c:pt idx="1">
                  <c:v>0.05</c:v>
                </c:pt>
                <c:pt idx="2">
                  <c:v>0.3</c:v>
                </c:pt>
                <c:pt idx="3">
                  <c:v>0.13</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834976390528312E-2"/>
          <c:y val="0"/>
          <c:w val="0.98016486789098156"/>
          <c:h val="0.9513274352903702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rgbClr val="00D25F"/>
              </a:solidFill>
              <a:ln w="25400">
                <a:solidFill>
                  <a:schemeClr val="lt1"/>
                </a:solidFill>
              </a:ln>
              <a:effectLst/>
              <a:sp3d contourW="25400">
                <a:contourClr>
                  <a:schemeClr val="lt1"/>
                </a:contourClr>
              </a:sp3d>
            </c:spPr>
          </c:dPt>
          <c:dPt>
            <c:idx val="2"/>
            <c:bubble3D val="0"/>
            <c:spPr>
              <a:solidFill>
                <a:srgbClr val="FF6161"/>
              </a:solidFill>
              <a:ln w="25400">
                <a:solidFill>
                  <a:schemeClr val="lt1"/>
                </a:solidFill>
              </a:ln>
              <a:effectLst/>
              <a:sp3d contourW="25400">
                <a:contourClr>
                  <a:schemeClr val="lt1"/>
                </a:contourClr>
              </a:sp3d>
            </c:spPr>
          </c:dPt>
          <c:dPt>
            <c:idx val="3"/>
            <c:bubble3D val="0"/>
            <c:spPr>
              <a:solidFill>
                <a:schemeClr val="accent4">
                  <a:lumMod val="40000"/>
                  <a:lumOff val="60000"/>
                </a:schemeClr>
              </a:solidFill>
              <a:ln w="25400">
                <a:solidFill>
                  <a:schemeClr val="lt1"/>
                </a:solidFill>
              </a:ln>
              <a:effectLst/>
              <a:sp3d contourW="25400">
                <a:contourClr>
                  <a:schemeClr val="lt1"/>
                </a:contourClr>
              </a:sp3d>
            </c:spPr>
          </c:dPt>
          <c:dLbls>
            <c:dLbl>
              <c:idx val="1"/>
              <c:layout>
                <c:manualLayout>
                  <c:x val="0.18778563541711982"/>
                  <c:y val="3.2446357827212093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2500022471514211"/>
                  <c:y val="6.19356959060361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Статистика!$K$4:$K$7</c:f>
              <c:strCache>
                <c:ptCount val="4"/>
                <c:pt idx="0">
                  <c:v>Решение о даче согласия с введением ограничений</c:v>
                </c:pt>
                <c:pt idx="1">
                  <c:v>Решение о даче согласия</c:v>
                </c:pt>
                <c:pt idx="2">
                  <c:v>Решение об отказе</c:v>
                </c:pt>
                <c:pt idx="3">
                  <c:v>Не требует согласования</c:v>
                </c:pt>
              </c:strCache>
            </c:strRef>
          </c:cat>
          <c:val>
            <c:numRef>
              <c:f>Статистика!$M$4:$M$7</c:f>
              <c:numCache>
                <c:formatCode>0%</c:formatCode>
                <c:ptCount val="4"/>
                <c:pt idx="0">
                  <c:v>0.44</c:v>
                </c:pt>
                <c:pt idx="1">
                  <c:v>0.39</c:v>
                </c:pt>
                <c:pt idx="2">
                  <c:v>0.1</c:v>
                </c:pt>
                <c:pt idx="3">
                  <c:v>7.0000000000000007E-2</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549768722855832E-2"/>
          <c:y val="0"/>
          <c:w val="0.98347115803349683"/>
          <c:h val="1"/>
        </c:manualLayout>
      </c:layout>
      <c:ofPieChart>
        <c:ofPieType val="pie"/>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dLbl>
              <c:idx val="0"/>
              <c:delete val="1"/>
              <c:extLst>
                <c:ext xmlns:c15="http://schemas.microsoft.com/office/drawing/2012/chart" uri="{CE6537A1-D6FC-4f65-9D91-7224C49458BB}"/>
              </c:extLst>
            </c:dLbl>
            <c:dLbl>
              <c:idx val="1"/>
              <c:layout>
                <c:manualLayout>
                  <c:x val="0.15630180196085355"/>
                  <c:y val="0.25053423947036457"/>
                </c:manualLayout>
              </c:layout>
              <c:tx>
                <c:rich>
                  <a:bodyPr/>
                  <a:lstStyle/>
                  <a:p>
                    <a:r>
                      <a:rPr lang="en-US"/>
                      <a:t>42%</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Цели_Заявители!$G$8:$G$9</c:f>
              <c:strCache>
                <c:ptCount val="2"/>
                <c:pt idx="0">
                  <c:v>Положит реш</c:v>
                </c:pt>
                <c:pt idx="1">
                  <c:v>с введением огр</c:v>
                </c:pt>
              </c:strCache>
            </c:strRef>
          </c:cat>
          <c:val>
            <c:numRef>
              <c:f>Цели_Заявители!$H$8:$H$9</c:f>
              <c:numCache>
                <c:formatCode>General</c:formatCode>
                <c:ptCount val="2"/>
                <c:pt idx="0">
                  <c:v>1489</c:v>
                </c:pt>
                <c:pt idx="1">
                  <c:v>621</c:v>
                </c:pt>
              </c:numCache>
            </c:numRef>
          </c:val>
        </c:ser>
        <c:dLbls>
          <c:dLblPos val="bestFit"/>
          <c:showLegendKey val="0"/>
          <c:showVal val="1"/>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39305344679448E-2"/>
          <c:y val="0"/>
          <c:w val="0.98347115803349683"/>
          <c:h val="1"/>
        </c:manualLayout>
      </c:layout>
      <c:ofPieChart>
        <c:ofPieType val="pie"/>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dLbl>
              <c:idx val="0"/>
              <c:delete val="1"/>
              <c:extLst>
                <c:ext xmlns:c15="http://schemas.microsoft.com/office/drawing/2012/chart" uri="{CE6537A1-D6FC-4f65-9D91-7224C49458BB}"/>
              </c:extLst>
            </c:dLbl>
            <c:dLbl>
              <c:idx val="1"/>
              <c:layout>
                <c:manualLayout>
                  <c:x val="9.8532419994585882E-2"/>
                  <c:y val="0.28393543328621401"/>
                </c:manualLayout>
              </c:layout>
              <c:tx>
                <c:rich>
                  <a:bodyPr/>
                  <a:lstStyle/>
                  <a:p>
                    <a:r>
                      <a:rPr lang="en-US"/>
                      <a:t>66%</a:t>
                    </a: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Цели_Заявители!$G$8:$G$9</c:f>
              <c:strCache>
                <c:ptCount val="2"/>
                <c:pt idx="0">
                  <c:v>Положит реш</c:v>
                </c:pt>
                <c:pt idx="1">
                  <c:v>с введением огр</c:v>
                </c:pt>
              </c:strCache>
            </c:strRef>
          </c:cat>
          <c:val>
            <c:numRef>
              <c:f>Цели_Заявители!$J$8:$J$9</c:f>
              <c:numCache>
                <c:formatCode>General</c:formatCode>
                <c:ptCount val="2"/>
                <c:pt idx="0">
                  <c:v>1148</c:v>
                </c:pt>
                <c:pt idx="1">
                  <c:v>760</c:v>
                </c:pt>
              </c:numCache>
            </c:numRef>
          </c:val>
        </c:ser>
        <c:dLbls>
          <c:dLblPos val="bestFit"/>
          <c:showLegendKey val="0"/>
          <c:showVal val="1"/>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176679673778339E-3"/>
          <c:y val="4.6420254150674113E-2"/>
          <c:w val="0.98016486789098156"/>
          <c:h val="0.9513274352903702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rgbClr val="00D25F"/>
              </a:solidFill>
              <a:ln w="25400">
                <a:solidFill>
                  <a:schemeClr val="lt1"/>
                </a:solidFill>
              </a:ln>
              <a:effectLst/>
              <a:sp3d contourW="25400">
                <a:contourClr>
                  <a:schemeClr val="lt1"/>
                </a:contourClr>
              </a:sp3d>
            </c:spPr>
          </c:dPt>
          <c:dPt>
            <c:idx val="2"/>
            <c:bubble3D val="0"/>
            <c:spPr>
              <a:solidFill>
                <a:srgbClr val="FF6161"/>
              </a:solidFill>
              <a:ln w="25400">
                <a:solidFill>
                  <a:schemeClr val="lt1"/>
                </a:solidFill>
              </a:ln>
              <a:effectLst/>
              <a:sp3d contourW="25400">
                <a:contourClr>
                  <a:schemeClr val="lt1"/>
                </a:contourClr>
              </a:sp3d>
            </c:spPr>
          </c:dPt>
          <c:dPt>
            <c:idx val="3"/>
            <c:bubble3D val="0"/>
            <c:spPr>
              <a:solidFill>
                <a:schemeClr val="accent4">
                  <a:lumMod val="40000"/>
                  <a:lumOff val="60000"/>
                </a:schemeClr>
              </a:solidFill>
              <a:ln w="25400">
                <a:solidFill>
                  <a:schemeClr val="lt1"/>
                </a:solidFill>
              </a:ln>
              <a:effectLst/>
              <a:sp3d contourW="25400">
                <a:contourClr>
                  <a:schemeClr val="lt1"/>
                </a:contourClr>
              </a:sp3d>
            </c:spPr>
          </c:dPt>
          <c:dLbls>
            <c:dLbl>
              <c:idx val="1"/>
              <c:layout>
                <c:manualLayout>
                  <c:x val="0.18778563541711982"/>
                  <c:y val="3.244635782721209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2500022471514211"/>
                  <c:y val="6.1935695906036155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Статистика!$K$4:$K$7</c:f>
              <c:strCache>
                <c:ptCount val="4"/>
                <c:pt idx="0">
                  <c:v>Решение о даче согласия с введением ограничений</c:v>
                </c:pt>
                <c:pt idx="1">
                  <c:v>Решение о даче согласия</c:v>
                </c:pt>
                <c:pt idx="2">
                  <c:v>Решение об отказе</c:v>
                </c:pt>
                <c:pt idx="3">
                  <c:v>Не требует согласования</c:v>
                </c:pt>
              </c:strCache>
            </c:strRef>
          </c:cat>
          <c:val>
            <c:numRef>
              <c:f>Статистика!$M$4:$M$7</c:f>
              <c:numCache>
                <c:formatCode>0%</c:formatCode>
                <c:ptCount val="4"/>
                <c:pt idx="0">
                  <c:v>0.44</c:v>
                </c:pt>
                <c:pt idx="1">
                  <c:v>0.39</c:v>
                </c:pt>
                <c:pt idx="2">
                  <c:v>0.1</c:v>
                </c:pt>
                <c:pt idx="3">
                  <c:v>7.0000000000000007E-2</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9" cy="494186"/>
          </a:xfrm>
          <a:prstGeom prst="rect">
            <a:avLst/>
          </a:prstGeom>
        </p:spPr>
        <p:txBody>
          <a:bodyPr vert="horz" lIns="91018" tIns="45510" rIns="91018" bIns="45510" rtlCol="0"/>
          <a:lstStyle>
            <a:lvl1pPr algn="l" eaLnBrk="1" hangingPunct="1">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51099" y="0"/>
            <a:ext cx="2944959" cy="494186"/>
          </a:xfrm>
          <a:prstGeom prst="rect">
            <a:avLst/>
          </a:prstGeom>
        </p:spPr>
        <p:txBody>
          <a:bodyPr vert="horz" wrap="square" lIns="91018" tIns="45510" rIns="91018" bIns="45510" numCol="1" anchor="t" anchorCtr="0" compatLnSpc="1">
            <a:prstTxWarp prst="textNoShape">
              <a:avLst/>
            </a:prstTxWarp>
          </a:bodyPr>
          <a:lstStyle>
            <a:lvl1pPr algn="r" eaLnBrk="1" hangingPunct="1">
              <a:defRPr sz="1200">
                <a:latin typeface="Arial" charset="0"/>
                <a:cs typeface="Arial" charset="0"/>
              </a:defRPr>
            </a:lvl1pPr>
          </a:lstStyle>
          <a:p>
            <a:pPr>
              <a:defRPr/>
            </a:pPr>
            <a:fld id="{4196CD7D-BB07-46FF-AA1A-3B07D916C573}" type="datetime1">
              <a:rPr lang="en-US"/>
              <a:pPr>
                <a:defRPr/>
              </a:pPr>
              <a:t>9/6/2021</a:t>
            </a:fld>
            <a:endParaRPr lang="en-US"/>
          </a:p>
        </p:txBody>
      </p:sp>
      <p:sp>
        <p:nvSpPr>
          <p:cNvPr id="4" name="Footer Placeholder 3"/>
          <p:cNvSpPr>
            <a:spLocks noGrp="1"/>
          </p:cNvSpPr>
          <p:nvPr>
            <p:ph type="ftr" sz="quarter" idx="2"/>
          </p:nvPr>
        </p:nvSpPr>
        <p:spPr>
          <a:xfrm>
            <a:off x="0" y="9376900"/>
            <a:ext cx="2944959" cy="494185"/>
          </a:xfrm>
          <a:prstGeom prst="rect">
            <a:avLst/>
          </a:prstGeom>
        </p:spPr>
        <p:txBody>
          <a:bodyPr vert="horz" lIns="91018" tIns="45510" rIns="91018" bIns="45510" rtlCol="0" anchor="b"/>
          <a:lstStyle>
            <a:lvl1pPr algn="l" eaLnBrk="1" hangingPunct="1">
              <a:defRPr sz="1200">
                <a:latin typeface="Arial"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51099" y="9376900"/>
            <a:ext cx="2944959" cy="494185"/>
          </a:xfrm>
          <a:prstGeom prst="rect">
            <a:avLst/>
          </a:prstGeom>
        </p:spPr>
        <p:txBody>
          <a:bodyPr vert="horz" wrap="square" lIns="91018" tIns="45510" rIns="91018" bIns="45510" numCol="1" anchor="b" anchorCtr="0" compatLnSpc="1">
            <a:prstTxWarp prst="textNoShape">
              <a:avLst/>
            </a:prstTxWarp>
          </a:bodyPr>
          <a:lstStyle>
            <a:lvl1pPr algn="r" eaLnBrk="1" hangingPunct="1">
              <a:defRPr sz="1200"/>
            </a:lvl1pPr>
          </a:lstStyle>
          <a:p>
            <a:pPr>
              <a:defRPr/>
            </a:pPr>
            <a:fld id="{A84051F0-12B9-404A-A735-AA4C2BD9EE61}" type="slidenum">
              <a:rPr lang="en-US"/>
              <a:pPr>
                <a:defRPr/>
              </a:pPr>
              <a:t>‹#›</a:t>
            </a:fld>
            <a:endParaRPr lang="en-US"/>
          </a:p>
        </p:txBody>
      </p:sp>
    </p:spTree>
    <p:extLst>
      <p:ext uri="{BB962C8B-B14F-4D97-AF65-F5344CB8AC3E}">
        <p14:creationId xmlns:p14="http://schemas.microsoft.com/office/powerpoint/2010/main" val="2530202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9" cy="494186"/>
          </a:xfrm>
          <a:prstGeom prst="rect">
            <a:avLst/>
          </a:prstGeom>
        </p:spPr>
        <p:txBody>
          <a:bodyPr vert="horz" lIns="91018" tIns="45510" rIns="91018" bIns="45510" rtlCol="0"/>
          <a:lstStyle>
            <a:lvl1pPr algn="l" eaLnBrk="1" hangingPunct="1">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idx="1"/>
          </p:nvPr>
        </p:nvSpPr>
        <p:spPr>
          <a:xfrm>
            <a:off x="3851099" y="0"/>
            <a:ext cx="2944959" cy="494186"/>
          </a:xfrm>
          <a:prstGeom prst="rect">
            <a:avLst/>
          </a:prstGeom>
        </p:spPr>
        <p:txBody>
          <a:bodyPr vert="horz" wrap="square" lIns="91018" tIns="45510" rIns="91018" bIns="45510" numCol="1" anchor="t" anchorCtr="0" compatLnSpc="1">
            <a:prstTxWarp prst="textNoShape">
              <a:avLst/>
            </a:prstTxWarp>
          </a:bodyPr>
          <a:lstStyle>
            <a:lvl1pPr algn="r" eaLnBrk="1" hangingPunct="1">
              <a:defRPr sz="1200">
                <a:latin typeface="Arial" charset="0"/>
                <a:cs typeface="Arial" charset="0"/>
              </a:defRPr>
            </a:lvl1pPr>
          </a:lstStyle>
          <a:p>
            <a:pPr>
              <a:defRPr/>
            </a:pPr>
            <a:fld id="{EEF2B5AF-7348-4C5A-BE16-9C1EFC8AE2F8}" type="datetime1">
              <a:rPr lang="en-US"/>
              <a:pPr>
                <a:defRPr/>
              </a:pPr>
              <a:t>9/6/2021</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018" tIns="45510" rIns="91018" bIns="45510" rtlCol="0" anchor="ctr"/>
          <a:lstStyle/>
          <a:p>
            <a:pPr lvl="0"/>
            <a:endParaRPr lang="en-US" noProof="0" smtClean="0"/>
          </a:p>
        </p:txBody>
      </p:sp>
      <p:sp>
        <p:nvSpPr>
          <p:cNvPr id="5" name="Notes Placeholder 4"/>
          <p:cNvSpPr>
            <a:spLocks noGrp="1"/>
          </p:cNvSpPr>
          <p:nvPr>
            <p:ph type="body" sz="quarter" idx="3"/>
          </p:nvPr>
        </p:nvSpPr>
        <p:spPr>
          <a:xfrm>
            <a:off x="679607" y="4689240"/>
            <a:ext cx="5438464" cy="4442935"/>
          </a:xfrm>
          <a:prstGeom prst="rect">
            <a:avLst/>
          </a:prstGeom>
        </p:spPr>
        <p:txBody>
          <a:bodyPr vert="horz" wrap="square" lIns="91018" tIns="45510" rIns="91018" bIns="45510" numCol="1" anchor="t" anchorCtr="0" compatLnSpc="1">
            <a:prstTxWarp prst="textNoShape">
              <a:avLst/>
            </a:prstTxWarp>
            <a:normAutofit/>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endParaRPr lang="en-US" noProof="0" smtClean="0"/>
          </a:p>
        </p:txBody>
      </p:sp>
      <p:sp>
        <p:nvSpPr>
          <p:cNvPr id="6" name="Footer Placeholder 5"/>
          <p:cNvSpPr>
            <a:spLocks noGrp="1"/>
          </p:cNvSpPr>
          <p:nvPr>
            <p:ph type="ftr" sz="quarter" idx="4"/>
          </p:nvPr>
        </p:nvSpPr>
        <p:spPr>
          <a:xfrm>
            <a:off x="0" y="9376900"/>
            <a:ext cx="2944959" cy="494185"/>
          </a:xfrm>
          <a:prstGeom prst="rect">
            <a:avLst/>
          </a:prstGeom>
        </p:spPr>
        <p:txBody>
          <a:bodyPr vert="horz" lIns="91018" tIns="45510" rIns="91018" bIns="45510" rtlCol="0" anchor="b"/>
          <a:lstStyle>
            <a:lvl1pPr algn="l" eaLnBrk="1" hangingPunct="1">
              <a:defRPr sz="1200">
                <a:latin typeface="Arial"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51099" y="9376900"/>
            <a:ext cx="2944959" cy="494185"/>
          </a:xfrm>
          <a:prstGeom prst="rect">
            <a:avLst/>
          </a:prstGeom>
        </p:spPr>
        <p:txBody>
          <a:bodyPr vert="horz" wrap="square" lIns="91018" tIns="45510" rIns="91018" bIns="45510" numCol="1" anchor="b" anchorCtr="0" compatLnSpc="1">
            <a:prstTxWarp prst="textNoShape">
              <a:avLst/>
            </a:prstTxWarp>
          </a:bodyPr>
          <a:lstStyle>
            <a:lvl1pPr algn="r" eaLnBrk="1" hangingPunct="1">
              <a:defRPr sz="1200"/>
            </a:lvl1pPr>
          </a:lstStyle>
          <a:p>
            <a:pPr>
              <a:defRPr/>
            </a:pPr>
            <a:fld id="{5A47E6A6-1049-41C3-BBFD-B9253CFB8F49}" type="slidenum">
              <a:rPr lang="en-US"/>
              <a:pPr>
                <a:defRPr/>
              </a:pPr>
              <a:t>‹#›</a:t>
            </a:fld>
            <a:endParaRPr lang="en-US"/>
          </a:p>
        </p:txBody>
      </p:sp>
    </p:spTree>
    <p:extLst>
      <p:ext uri="{BB962C8B-B14F-4D97-AF65-F5344CB8AC3E}">
        <p14:creationId xmlns:p14="http://schemas.microsoft.com/office/powerpoint/2010/main" val="19655081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txBox="1">
            <a:spLocks noGrp="1" noChangeArrowheads="1"/>
          </p:cNvSpPr>
          <p:nvPr/>
        </p:nvSpPr>
        <p:spPr bwMode="auto">
          <a:xfrm>
            <a:off x="3852718" y="9380056"/>
            <a:ext cx="2944959"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nchor="b"/>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20000"/>
              </a:spcBef>
            </a:pPr>
            <a:fld id="{E6A3F674-B71F-4D24-98B7-D878E623CDAA}" type="slidenum">
              <a:rPr lang="ru-RU" altLang="ru-RU">
                <a:latin typeface="Tahoma" panose="020B0604030504040204" pitchFamily="34" charset="0"/>
              </a:rPr>
              <a:pPr algn="r">
                <a:spcBef>
                  <a:spcPct val="20000"/>
                </a:spcBef>
              </a:pPr>
              <a:t>2</a:t>
            </a:fld>
            <a:endParaRPr lang="ru-RU" altLang="ru-RU">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681226" y="4689240"/>
            <a:ext cx="5436844" cy="4442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lstStyle/>
          <a:p>
            <a:pPr eaLnBrk="1" hangingPunct="1">
              <a:spcBef>
                <a:spcPct val="0"/>
              </a:spcBef>
            </a:pPr>
            <a:endParaRPr lang="en-US" altLang="ru-RU" smtClean="0">
              <a:latin typeface="Arial" panose="020B0604020202020204" pitchFamily="34" charset="0"/>
            </a:endParaRPr>
          </a:p>
        </p:txBody>
      </p:sp>
    </p:spTree>
    <p:extLst>
      <p:ext uri="{BB962C8B-B14F-4D97-AF65-F5344CB8AC3E}">
        <p14:creationId xmlns:p14="http://schemas.microsoft.com/office/powerpoint/2010/main" val="200365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A47E6A6-1049-41C3-BBFD-B9253CFB8F49}" type="slidenum">
              <a:rPr lang="en-US" smtClean="0"/>
              <a:pPr>
                <a:defRPr/>
              </a:pPr>
              <a:t>13</a:t>
            </a:fld>
            <a:endParaRPr lang="en-US"/>
          </a:p>
        </p:txBody>
      </p:sp>
    </p:spTree>
    <p:extLst>
      <p:ext uri="{BB962C8B-B14F-4D97-AF65-F5344CB8AC3E}">
        <p14:creationId xmlns:p14="http://schemas.microsoft.com/office/powerpoint/2010/main" val="309428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4D97C6-8D04-4D69-A7A1-0F1D6E319774}" type="slidenum">
              <a:rPr lang="en-GB" smtClean="0">
                <a:solidFill>
                  <a:srgbClr val="000000"/>
                </a:solidFill>
              </a:rPr>
              <a:pPr/>
              <a:t>14</a:t>
            </a:fld>
            <a:endParaRPr lang="en-GB" smtClean="0">
              <a:solidFill>
                <a:srgbClr val="000000"/>
              </a:solidFill>
            </a:endParaRPr>
          </a:p>
        </p:txBody>
      </p:sp>
    </p:spTree>
    <p:extLst>
      <p:ext uri="{BB962C8B-B14F-4D97-AF65-F5344CB8AC3E}">
        <p14:creationId xmlns:p14="http://schemas.microsoft.com/office/powerpoint/2010/main" val="154326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4D97C6-8D04-4D69-A7A1-0F1D6E319774}" type="slidenum">
              <a:rPr lang="en-GB" smtClean="0">
                <a:solidFill>
                  <a:srgbClr val="000000"/>
                </a:solidFill>
              </a:rPr>
              <a:pPr/>
              <a:t>15</a:t>
            </a:fld>
            <a:endParaRPr lang="en-GB" smtClean="0">
              <a:solidFill>
                <a:srgbClr val="000000"/>
              </a:solidFill>
            </a:endParaRPr>
          </a:p>
        </p:txBody>
      </p:sp>
    </p:spTree>
    <p:extLst>
      <p:ext uri="{BB962C8B-B14F-4D97-AF65-F5344CB8AC3E}">
        <p14:creationId xmlns:p14="http://schemas.microsoft.com/office/powerpoint/2010/main" val="220351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BCB5CF-4CDA-4E1A-B446-1A361773BC3A}" type="slidenum">
              <a:rPr lang="en-GB" smtClean="0">
                <a:solidFill>
                  <a:srgbClr val="000000"/>
                </a:solidFill>
              </a:rPr>
              <a:pPr/>
              <a:t>16</a:t>
            </a:fld>
            <a:endParaRPr lang="en-GB" smtClean="0">
              <a:solidFill>
                <a:srgbClr val="000000"/>
              </a:solidFill>
            </a:endParaRPr>
          </a:p>
        </p:txBody>
      </p:sp>
    </p:spTree>
    <p:extLst>
      <p:ext uri="{BB962C8B-B14F-4D97-AF65-F5344CB8AC3E}">
        <p14:creationId xmlns:p14="http://schemas.microsoft.com/office/powerpoint/2010/main" val="244999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B11C71B6-770F-4C77-AD8C-F2EA8231348D}" type="slidenum">
              <a:rPr lang="ru-RU" altLang="ru-RU" smtClean="0">
                <a:solidFill>
                  <a:prstClr val="black"/>
                </a:solidFill>
                <a:latin typeface="Tahoma" panose="020B0604030504040204" pitchFamily="34" charset="0"/>
              </a:rPr>
              <a:pPr algn="r">
                <a:spcBef>
                  <a:spcPct val="20000"/>
                </a:spcBef>
              </a:pPr>
              <a:t>17</a:t>
            </a:fld>
            <a:endParaRPr lang="ru-RU" altLang="ru-RU" smtClean="0">
              <a:solidFill>
                <a:prstClr val="black"/>
              </a:solidFill>
              <a:latin typeface="Tahoma" panose="020B0604030504040204" pitchFamily="34" charset="0"/>
            </a:endParaRPr>
          </a:p>
        </p:txBody>
      </p:sp>
      <p:sp>
        <p:nvSpPr>
          <p:cNvPr id="1229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endParaRPr lang="ru-RU" dirty="0" smtClean="0"/>
          </a:p>
          <a:p>
            <a:pPr eaLnBrk="1" hangingPunct="1">
              <a:spcBef>
                <a:spcPct val="0"/>
              </a:spcBef>
            </a:pPr>
            <a:endParaRPr lang="en-US" altLang="ru-RU" b="1" dirty="0" smtClean="0">
              <a:latin typeface="Arial" panose="020B0604020202020204" pitchFamily="34" charset="0"/>
            </a:endParaRPr>
          </a:p>
        </p:txBody>
      </p:sp>
    </p:spTree>
    <p:extLst>
      <p:ext uri="{BB962C8B-B14F-4D97-AF65-F5344CB8AC3E}">
        <p14:creationId xmlns:p14="http://schemas.microsoft.com/office/powerpoint/2010/main" val="1857903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B519B909-EF37-4FD4-A63D-21EF28995C0F}" type="slidenum">
              <a:rPr lang="ru-RU" altLang="ru-RU" smtClean="0">
                <a:solidFill>
                  <a:prstClr val="black"/>
                </a:solidFill>
                <a:latin typeface="Tahoma" panose="020B0604030504040204" pitchFamily="34" charset="0"/>
              </a:rPr>
              <a:pPr algn="r">
                <a:spcBef>
                  <a:spcPct val="20000"/>
                </a:spcBef>
              </a:pPr>
              <a:t>18</a:t>
            </a:fld>
            <a:endParaRPr lang="ru-RU" altLang="ru-RU" smtClean="0">
              <a:solidFill>
                <a:prstClr val="black"/>
              </a:solidFill>
              <a:latin typeface="Tahoma" panose="020B0604030504040204" pitchFamily="34" charset="0"/>
            </a:endParaRPr>
          </a:p>
        </p:txBody>
      </p:sp>
      <p:sp>
        <p:nvSpPr>
          <p:cNvPr id="14339"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eaLnBrk="1" hangingPunct="1">
              <a:spcBef>
                <a:spcPct val="0"/>
              </a:spcBef>
            </a:pPr>
            <a:r>
              <a:rPr lang="ru-RU" altLang="ru-RU" b="1" dirty="0" smtClean="0">
                <a:latin typeface="Arial" panose="020B0604020202020204" pitchFamily="34" charset="0"/>
              </a:rPr>
              <a:t>Вместе с тем,</a:t>
            </a:r>
            <a:r>
              <a:rPr lang="ru-RU" altLang="ru-RU" dirty="0" smtClean="0">
                <a:latin typeface="Arial" panose="020B0604020202020204" pitchFamily="34" charset="0"/>
              </a:rPr>
              <a:t> наличие программ (подпрограмм), содержащих мероприятия, направленные на развитие МСП, и принятие в целях реализации данных мероприятий нормативных правовых актов, устанавливающих условия и порядок оказания поддержки  является необходимым условием для предоставления преференций в целях, установленных п. 13 ч. 1 ст. 19 Закона о защите конкуренции. </a:t>
            </a:r>
          </a:p>
          <a:p>
            <a:pPr eaLnBrk="1" hangingPunct="1">
              <a:spcBef>
                <a:spcPct val="0"/>
              </a:spcBef>
            </a:pPr>
            <a:r>
              <a:rPr lang="ru-RU" altLang="ru-RU" dirty="0" smtClean="0">
                <a:latin typeface="Arial" panose="020B0604020202020204" pitchFamily="34" charset="0"/>
              </a:rPr>
              <a:t>Ст. 3 209-ФЗ «субъекты малого и среднего предпринимательства - хозяйствующие субъекты (юридические лица и индивидуальные предприниматели), отнесенные в соответствии с условиями, установленными настоящим Федеральным законом, к малым предприятиям, в том числе к </a:t>
            </a:r>
            <a:r>
              <a:rPr lang="ru-RU" altLang="ru-RU" dirty="0" err="1" smtClean="0">
                <a:latin typeface="Arial" panose="020B0604020202020204" pitchFamily="34" charset="0"/>
              </a:rPr>
              <a:t>микропредприятиям</a:t>
            </a:r>
            <a:r>
              <a:rPr lang="ru-RU" altLang="ru-RU" dirty="0" smtClean="0">
                <a:latin typeface="Arial" panose="020B0604020202020204" pitchFamily="34" charset="0"/>
              </a:rPr>
              <a:t>, и средним предприятиям, сведения о которых внесены в единый реестр субъектов малого и среднего предпринимательства»</a:t>
            </a:r>
          </a:p>
          <a:p>
            <a:pPr eaLnBrk="1" hangingPunct="1">
              <a:spcBef>
                <a:spcPct val="0"/>
              </a:spcBef>
            </a:pPr>
            <a:endParaRPr lang="en-US" altLang="ru-RU" dirty="0" smtClean="0">
              <a:latin typeface="Arial" panose="020B0604020202020204" pitchFamily="34" charset="0"/>
            </a:endParaRPr>
          </a:p>
        </p:txBody>
      </p:sp>
    </p:spTree>
    <p:extLst>
      <p:ext uri="{BB962C8B-B14F-4D97-AF65-F5344CB8AC3E}">
        <p14:creationId xmlns:p14="http://schemas.microsoft.com/office/powerpoint/2010/main" val="2376581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20B32270-7F20-45BE-B5F7-E4478CA0133A}" type="slidenum">
              <a:rPr lang="ru-RU" altLang="ru-RU" smtClean="0">
                <a:solidFill>
                  <a:prstClr val="black"/>
                </a:solidFill>
                <a:latin typeface="Tahoma" panose="020B0604030504040204" pitchFamily="34" charset="0"/>
              </a:rPr>
              <a:pPr algn="r">
                <a:spcBef>
                  <a:spcPct val="20000"/>
                </a:spcBef>
              </a:pPr>
              <a:t>19</a:t>
            </a:fld>
            <a:endParaRPr lang="ru-RU" altLang="ru-RU" smtClean="0">
              <a:solidFill>
                <a:prstClr val="black"/>
              </a:solidFill>
              <a:latin typeface="Tahoma" panose="020B0604030504040204" pitchFamily="34" charset="0"/>
            </a:endParaRPr>
          </a:p>
        </p:txBody>
      </p:sp>
      <p:sp>
        <p:nvSpPr>
          <p:cNvPr id="16387"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eaLnBrk="1" hangingPunct="1">
              <a:spcBef>
                <a:spcPct val="0"/>
              </a:spcBef>
            </a:pPr>
            <a:r>
              <a:rPr lang="ru-RU" altLang="ru-RU" b="1" dirty="0" smtClean="0">
                <a:latin typeface="Arial" panose="020B0604020202020204" pitchFamily="34" charset="0"/>
              </a:rPr>
              <a:t>Субсидию планируется выделять в соответствии с  Порядком  предоставления ТСЖ, ЖСК, УК, региональному оператору муниципальной поддержки в форме субсидии из бюджета Великого Новгорода на проведение капитального ремонта фасадов МКД </a:t>
            </a:r>
          </a:p>
          <a:p>
            <a:pPr eaLnBrk="1" hangingPunct="1">
              <a:spcBef>
                <a:spcPct val="0"/>
              </a:spcBef>
            </a:pPr>
            <a:endParaRPr lang="en-US" altLang="ru-RU" b="1" dirty="0" smtClean="0">
              <a:latin typeface="Arial" panose="020B0604020202020204" pitchFamily="34" charset="0"/>
            </a:endParaRPr>
          </a:p>
        </p:txBody>
      </p:sp>
    </p:spTree>
    <p:extLst>
      <p:ext uri="{BB962C8B-B14F-4D97-AF65-F5344CB8AC3E}">
        <p14:creationId xmlns:p14="http://schemas.microsoft.com/office/powerpoint/2010/main" val="367709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9AD1F5F1-6AA9-45CE-8BAD-B5F0E5032770}" type="slidenum">
              <a:rPr lang="ru-RU" altLang="ru-RU" smtClean="0">
                <a:solidFill>
                  <a:prstClr val="black"/>
                </a:solidFill>
                <a:latin typeface="Tahoma" panose="020B0604030504040204" pitchFamily="34" charset="0"/>
              </a:rPr>
              <a:pPr algn="r">
                <a:spcBef>
                  <a:spcPct val="20000"/>
                </a:spcBef>
              </a:pPr>
              <a:t>20</a:t>
            </a:fld>
            <a:endParaRPr lang="ru-RU" altLang="ru-RU" smtClean="0">
              <a:solidFill>
                <a:prstClr val="black"/>
              </a:solidFill>
              <a:latin typeface="Tahoma" panose="020B0604030504040204" pitchFamily="34" charset="0"/>
            </a:endParaRPr>
          </a:p>
        </p:txBody>
      </p:sp>
      <p:sp>
        <p:nvSpPr>
          <p:cNvPr id="18435"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eaLnBrk="1" hangingPunct="1">
              <a:spcBef>
                <a:spcPct val="0"/>
              </a:spcBef>
            </a:pPr>
            <a:r>
              <a:rPr lang="ru-RU" altLang="ru-RU" b="0" dirty="0" smtClean="0">
                <a:latin typeface="Arial" panose="020B0604020202020204" pitchFamily="34" charset="0"/>
              </a:rPr>
              <a:t>Отчуждение учреждением имущества также не подпадает под действие Федерального закона 178-ФЗ   «О   приватизации государственного и муниципального имущества». Следует обратить внимание на то, что, если имеет место уход от приватизации путем закрепления имущества за учреждением, а затем его продажа будет осуществляться без проведения торгов, то указанные действия могут быть квалифицированы как нарушение статьи 15 или 16 Закона о защите конкуренции</a:t>
            </a:r>
            <a:endParaRPr lang="en-US" altLang="ru-RU" b="0" dirty="0" smtClean="0">
              <a:latin typeface="Arial" panose="020B0604020202020204" pitchFamily="34" charset="0"/>
            </a:endParaRPr>
          </a:p>
        </p:txBody>
      </p:sp>
    </p:spTree>
    <p:extLst>
      <p:ext uri="{BB962C8B-B14F-4D97-AF65-F5344CB8AC3E}">
        <p14:creationId xmlns:p14="http://schemas.microsoft.com/office/powerpoint/2010/main" val="2133593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D31B83EC-A9CB-4A08-8FA5-53283B9AB6B6}" type="slidenum">
              <a:rPr lang="ru-RU" altLang="ru-RU" smtClean="0">
                <a:solidFill>
                  <a:prstClr val="black"/>
                </a:solidFill>
                <a:latin typeface="Tahoma" panose="020B0604030504040204" pitchFamily="34" charset="0"/>
              </a:rPr>
              <a:pPr algn="r">
                <a:spcBef>
                  <a:spcPct val="20000"/>
                </a:spcBef>
              </a:pPr>
              <a:t>21</a:t>
            </a:fld>
            <a:endParaRPr lang="ru-RU" altLang="ru-RU" smtClean="0">
              <a:solidFill>
                <a:prstClr val="black"/>
              </a:solidFill>
              <a:latin typeface="Tahoma" panose="020B0604030504040204" pitchFamily="34" charset="0"/>
            </a:endParaRPr>
          </a:p>
        </p:txBody>
      </p:sp>
      <p:sp>
        <p:nvSpPr>
          <p:cNvPr id="20483"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eaLnBrk="1" hangingPunct="1">
              <a:spcBef>
                <a:spcPct val="0"/>
              </a:spcBef>
            </a:pPr>
            <a:r>
              <a:rPr lang="ru-RU" altLang="ru-RU" dirty="0" smtClean="0">
                <a:latin typeface="Arial" panose="020B0604020202020204" pitchFamily="34" charset="0"/>
              </a:rPr>
              <a:t>ООО «Невский фарватер», ООО «Самсон» (предоставление преференций МСП без соответствующей программы), ООО «Мариинское коммунальное хозяйство» (предоставление  объектов централизованной системы водоснабжения), МУП УМР «</a:t>
            </a:r>
            <a:r>
              <a:rPr lang="ru-RU" altLang="ru-RU" dirty="0" err="1" smtClean="0">
                <a:latin typeface="Arial" panose="020B0604020202020204" pitchFamily="34" charset="0"/>
              </a:rPr>
              <a:t>Циммермановское</a:t>
            </a:r>
            <a:r>
              <a:rPr lang="ru-RU" altLang="ru-RU" dirty="0" smtClean="0">
                <a:latin typeface="Arial" panose="020B0604020202020204" pitchFamily="34" charset="0"/>
              </a:rPr>
              <a:t> ЖКХ»  (предоставление  в качестве преференции объектов для оказания услуг для передачи электроэнергии при отсутствии подтверждения осуществления органом власти действий, направленных на выявление заинтересованности иных хозяйствующих субъектов в получении имущества), ООО «Благо-Юг» (предоставление </a:t>
            </a:r>
            <a:r>
              <a:rPr lang="ru-RU" altLang="ru-RU" dirty="0" err="1" smtClean="0">
                <a:latin typeface="Arial" panose="020B0604020202020204" pitchFamily="34" charset="0"/>
              </a:rPr>
              <a:t>гос.имущества</a:t>
            </a:r>
            <a:r>
              <a:rPr lang="ru-RU" altLang="ru-RU" dirty="0" smtClean="0">
                <a:latin typeface="Arial" panose="020B0604020202020204" pitchFamily="34" charset="0"/>
              </a:rPr>
              <a:t> в обеспечение кредитных обязательств (залог)</a:t>
            </a:r>
          </a:p>
          <a:p>
            <a:pPr eaLnBrk="1" hangingPunct="1">
              <a:spcBef>
                <a:spcPct val="0"/>
              </a:spcBef>
            </a:pPr>
            <a:endParaRPr lang="en-US" altLang="ru-RU" dirty="0" smtClean="0">
              <a:latin typeface="Arial" panose="020B0604020202020204" pitchFamily="34" charset="0"/>
            </a:endParaRPr>
          </a:p>
        </p:txBody>
      </p:sp>
    </p:spTree>
    <p:extLst>
      <p:ext uri="{BB962C8B-B14F-4D97-AF65-F5344CB8AC3E}">
        <p14:creationId xmlns:p14="http://schemas.microsoft.com/office/powerpoint/2010/main" val="3949886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B11C71B6-770F-4C77-AD8C-F2EA8231348D}" type="slidenum">
              <a:rPr lang="ru-RU" altLang="ru-RU" smtClean="0">
                <a:solidFill>
                  <a:prstClr val="black"/>
                </a:solidFill>
                <a:latin typeface="Tahoma" panose="020B0604030504040204" pitchFamily="34" charset="0"/>
              </a:rPr>
              <a:pPr algn="r">
                <a:spcBef>
                  <a:spcPct val="20000"/>
                </a:spcBef>
              </a:pPr>
              <a:t>22</a:t>
            </a:fld>
            <a:endParaRPr lang="ru-RU" altLang="ru-RU" smtClean="0">
              <a:solidFill>
                <a:prstClr val="black"/>
              </a:solidFill>
              <a:latin typeface="Tahoma" panose="020B0604030504040204" pitchFamily="34" charset="0"/>
            </a:endParaRPr>
          </a:p>
        </p:txBody>
      </p:sp>
      <p:sp>
        <p:nvSpPr>
          <p:cNvPr id="1229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endParaRPr lang="ru-RU" dirty="0" smtClean="0"/>
          </a:p>
          <a:p>
            <a:pPr eaLnBrk="1" hangingPunct="1">
              <a:spcBef>
                <a:spcPct val="0"/>
              </a:spcBef>
            </a:pPr>
            <a:endParaRPr lang="en-US" altLang="ru-RU" b="1" dirty="0" smtClean="0">
              <a:latin typeface="Arial" panose="020B0604020202020204" pitchFamily="34" charset="0"/>
            </a:endParaRPr>
          </a:p>
        </p:txBody>
      </p:sp>
    </p:spTree>
    <p:extLst>
      <p:ext uri="{BB962C8B-B14F-4D97-AF65-F5344CB8AC3E}">
        <p14:creationId xmlns:p14="http://schemas.microsoft.com/office/powerpoint/2010/main" val="206467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txBox="1">
            <a:spLocks noGrp="1" noChangeArrowheads="1"/>
          </p:cNvSpPr>
          <p:nvPr/>
        </p:nvSpPr>
        <p:spPr bwMode="auto">
          <a:xfrm>
            <a:off x="3852718" y="9380056"/>
            <a:ext cx="2944959"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nchor="b"/>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20000"/>
              </a:spcBef>
            </a:pPr>
            <a:fld id="{E6A3F674-B71F-4D24-98B7-D878E623CDAA}" type="slidenum">
              <a:rPr lang="ru-RU" altLang="ru-RU">
                <a:solidFill>
                  <a:prstClr val="black"/>
                </a:solidFill>
                <a:latin typeface="Tahoma" panose="020B0604030504040204" pitchFamily="34" charset="0"/>
              </a:rPr>
              <a:pPr algn="r">
                <a:spcBef>
                  <a:spcPct val="20000"/>
                </a:spcBef>
              </a:pPr>
              <a:t>3</a:t>
            </a:fld>
            <a:endParaRPr lang="ru-RU" altLang="ru-RU">
              <a:solidFill>
                <a:prstClr val="black"/>
              </a:solidFill>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681226" y="4689240"/>
            <a:ext cx="5436844" cy="4442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lstStyle/>
          <a:p>
            <a:pPr eaLnBrk="1" hangingPunct="1">
              <a:spcBef>
                <a:spcPct val="0"/>
              </a:spcBef>
            </a:pPr>
            <a:endParaRPr lang="en-US" altLang="ru-RU" smtClean="0">
              <a:latin typeface="Arial" panose="020B0604020202020204" pitchFamily="34" charset="0"/>
            </a:endParaRPr>
          </a:p>
        </p:txBody>
      </p:sp>
    </p:spTree>
    <p:extLst>
      <p:ext uri="{BB962C8B-B14F-4D97-AF65-F5344CB8AC3E}">
        <p14:creationId xmlns:p14="http://schemas.microsoft.com/office/powerpoint/2010/main" val="3784195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B11C71B6-770F-4C77-AD8C-F2EA8231348D}" type="slidenum">
              <a:rPr lang="ru-RU" altLang="ru-RU" smtClean="0">
                <a:solidFill>
                  <a:prstClr val="black"/>
                </a:solidFill>
                <a:latin typeface="Tahoma" panose="020B0604030504040204" pitchFamily="34" charset="0"/>
              </a:rPr>
              <a:pPr algn="r">
                <a:spcBef>
                  <a:spcPct val="20000"/>
                </a:spcBef>
              </a:pPr>
              <a:t>23</a:t>
            </a:fld>
            <a:endParaRPr lang="ru-RU" altLang="ru-RU" smtClean="0">
              <a:solidFill>
                <a:prstClr val="black"/>
              </a:solidFill>
              <a:latin typeface="Tahoma" panose="020B0604030504040204" pitchFamily="34" charset="0"/>
            </a:endParaRPr>
          </a:p>
        </p:txBody>
      </p:sp>
      <p:sp>
        <p:nvSpPr>
          <p:cNvPr id="1229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r>
              <a:rPr lang="ru-RU" dirty="0" smtClean="0"/>
              <a:t>Предоставление   таких преференций   при наличии соответствующих программ (подпрограмм) и  НПА осуществляется   без   согласования с антимонопольным органом, то есть заявления о даче согласия на предоставление преференций в антимонопольный орган не направляются (пункт 4 части 3 статьи 19 Закона о защите конкуренции).</a:t>
            </a:r>
          </a:p>
          <a:p>
            <a:pPr eaLnBrk="1" hangingPunct="1">
              <a:spcBef>
                <a:spcPct val="0"/>
              </a:spcBef>
            </a:pPr>
            <a:endParaRPr lang="en-US" altLang="ru-RU" b="1" dirty="0" smtClean="0">
              <a:latin typeface="Arial" panose="020B0604020202020204" pitchFamily="34" charset="0"/>
            </a:endParaRPr>
          </a:p>
        </p:txBody>
      </p:sp>
    </p:spTree>
    <p:extLst>
      <p:ext uri="{BB962C8B-B14F-4D97-AF65-F5344CB8AC3E}">
        <p14:creationId xmlns:p14="http://schemas.microsoft.com/office/powerpoint/2010/main" val="2379884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B11C71B6-770F-4C77-AD8C-F2EA8231348D}" type="slidenum">
              <a:rPr lang="ru-RU" altLang="ru-RU" smtClean="0">
                <a:solidFill>
                  <a:prstClr val="black"/>
                </a:solidFill>
                <a:latin typeface="Tahoma" panose="020B0604030504040204" pitchFamily="34" charset="0"/>
              </a:rPr>
              <a:pPr algn="r">
                <a:spcBef>
                  <a:spcPct val="20000"/>
                </a:spcBef>
              </a:pPr>
              <a:t>24</a:t>
            </a:fld>
            <a:endParaRPr lang="ru-RU" altLang="ru-RU" smtClean="0">
              <a:solidFill>
                <a:prstClr val="black"/>
              </a:solidFill>
              <a:latin typeface="Tahoma" panose="020B0604030504040204" pitchFamily="34" charset="0"/>
            </a:endParaRPr>
          </a:p>
        </p:txBody>
      </p:sp>
      <p:sp>
        <p:nvSpPr>
          <p:cNvPr id="1229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r>
              <a:rPr lang="ru-RU" dirty="0" smtClean="0"/>
              <a:t>Необходимо отметить, что учреждения   являются   социально   ориентированными   некоммерческими организациями, осуществляющими образовательную деятельность. Передача таким учреждениям государственного или муниципального имущества по договорам, предусматривающим переход прав владения и (или) пользования, может осуществляться на основании пункта 4 или пункта 6 части 1 статьи 17.1 Федерального закона от 26.07.2006 № 135-ФЗ «О защите конкуренции» без предварительного проведения торгов и без согласования с антимонопольным органом в порядке, установленном главой 5 Закона о защите конкуренции.</a:t>
            </a:r>
            <a:endParaRPr lang="en-US" altLang="ru-RU" b="1" dirty="0" smtClean="0">
              <a:latin typeface="Arial" panose="020B0604020202020204" pitchFamily="34" charset="0"/>
            </a:endParaRPr>
          </a:p>
        </p:txBody>
      </p:sp>
    </p:spTree>
    <p:extLst>
      <p:ext uri="{BB962C8B-B14F-4D97-AF65-F5344CB8AC3E}">
        <p14:creationId xmlns:p14="http://schemas.microsoft.com/office/powerpoint/2010/main" val="2720663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3517E881-770F-448B-A775-F55C3CD81FF1}" type="slidenum">
              <a:rPr lang="ru-RU" altLang="ru-RU">
                <a:latin typeface="Tahoma" panose="020B0604030504040204" pitchFamily="34" charset="0"/>
              </a:rPr>
              <a:pPr algn="r">
                <a:spcBef>
                  <a:spcPct val="20000"/>
                </a:spcBef>
              </a:pPr>
              <a:t>25</a:t>
            </a:fld>
            <a:endParaRPr lang="ru-RU" altLang="ru-RU">
              <a:latin typeface="Tahoma" panose="020B0604030504040204" pitchFamily="34" charset="0"/>
            </a:endParaRPr>
          </a:p>
        </p:txBody>
      </p:sp>
      <p:sp>
        <p:nvSpPr>
          <p:cNvPr id="8195"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marL="0" marR="0" indent="0" algn="l" defTabSz="457200" rtl="0" eaLnBrk="1" fontAlgn="base" latinLnBrk="0" hangingPunct="1">
              <a:lnSpc>
                <a:spcPct val="100000"/>
              </a:lnSpc>
              <a:spcBef>
                <a:spcPct val="0"/>
              </a:spcBef>
              <a:spcAft>
                <a:spcPct val="0"/>
              </a:spcAft>
              <a:buClrTx/>
              <a:buSzTx/>
              <a:buFontTx/>
              <a:buNone/>
              <a:tabLst/>
              <a:defRPr/>
            </a:pPr>
            <a:r>
              <a:rPr lang="ru-RU" altLang="ru-RU" dirty="0" smtClean="0">
                <a:latin typeface="Arial" panose="020B0604020202020204" pitchFamily="34" charset="0"/>
              </a:rPr>
              <a:t> </a:t>
            </a:r>
            <a:r>
              <a:rPr lang="ru-RU" altLang="ru-RU" sz="1200" b="1" dirty="0" smtClean="0">
                <a:latin typeface="Times New Roman" panose="02020603050405020304" pitchFamily="18" charset="0"/>
                <a:cs typeface="Times New Roman" panose="02020603050405020304" pitchFamily="18" charset="0"/>
              </a:rPr>
              <a:t>В адрес ОИВ было направлено соответствующее разъяснение. </a:t>
            </a:r>
          </a:p>
          <a:p>
            <a:pPr eaLnBrk="1" hangingPunct="1">
              <a:spcBef>
                <a:spcPct val="0"/>
              </a:spcBef>
            </a:pPr>
            <a:endParaRPr lang="en-US" altLang="ru-RU" dirty="0" smtClean="0">
              <a:latin typeface="Arial" panose="020B0604020202020204" pitchFamily="34" charset="0"/>
            </a:endParaRPr>
          </a:p>
        </p:txBody>
      </p:sp>
    </p:spTree>
    <p:extLst>
      <p:ext uri="{BB962C8B-B14F-4D97-AF65-F5344CB8AC3E}">
        <p14:creationId xmlns:p14="http://schemas.microsoft.com/office/powerpoint/2010/main" val="1211803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3517E881-770F-448B-A775-F55C3CD81FF1}" type="slidenum">
              <a:rPr lang="ru-RU" altLang="ru-RU">
                <a:latin typeface="Tahoma" panose="020B0604030504040204" pitchFamily="34" charset="0"/>
              </a:rPr>
              <a:pPr algn="r">
                <a:spcBef>
                  <a:spcPct val="20000"/>
                </a:spcBef>
              </a:pPr>
              <a:t>26</a:t>
            </a:fld>
            <a:endParaRPr lang="ru-RU" altLang="ru-RU">
              <a:latin typeface="Tahoma" panose="020B0604030504040204" pitchFamily="34" charset="0"/>
            </a:endParaRPr>
          </a:p>
        </p:txBody>
      </p:sp>
      <p:sp>
        <p:nvSpPr>
          <p:cNvPr id="8195"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marL="0" marR="0" indent="0" algn="l" defTabSz="457200" rtl="0" eaLnBrk="1" fontAlgn="base" latinLnBrk="0" hangingPunct="1">
              <a:lnSpc>
                <a:spcPct val="100000"/>
              </a:lnSpc>
              <a:spcBef>
                <a:spcPct val="0"/>
              </a:spcBef>
              <a:spcAft>
                <a:spcPct val="0"/>
              </a:spcAft>
              <a:buClrTx/>
              <a:buSzTx/>
              <a:buFontTx/>
              <a:buNone/>
              <a:tabLst/>
              <a:defRPr/>
            </a:pPr>
            <a:r>
              <a:rPr lang="ru-RU" altLang="ru-RU" sz="1200" b="1" dirty="0" smtClean="0">
                <a:latin typeface="Times New Roman" panose="02020603050405020304" pitchFamily="18" charset="0"/>
                <a:cs typeface="Times New Roman" panose="02020603050405020304" pitchFamily="18" charset="0"/>
              </a:rPr>
              <a:t> </a:t>
            </a:r>
          </a:p>
          <a:p>
            <a:pPr eaLnBrk="1" hangingPunct="1">
              <a:spcBef>
                <a:spcPct val="0"/>
              </a:spcBef>
            </a:pPr>
            <a:endParaRPr lang="en-US" altLang="ru-RU" dirty="0" smtClean="0">
              <a:latin typeface="Arial" panose="020B0604020202020204" pitchFamily="34" charset="0"/>
            </a:endParaRPr>
          </a:p>
        </p:txBody>
      </p:sp>
    </p:spTree>
    <p:extLst>
      <p:ext uri="{BB962C8B-B14F-4D97-AF65-F5344CB8AC3E}">
        <p14:creationId xmlns:p14="http://schemas.microsoft.com/office/powerpoint/2010/main" val="1094561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3517E881-770F-448B-A775-F55C3CD81FF1}" type="slidenum">
              <a:rPr lang="ru-RU" altLang="ru-RU">
                <a:latin typeface="Tahoma" panose="020B0604030504040204" pitchFamily="34" charset="0"/>
              </a:rPr>
              <a:pPr algn="r">
                <a:spcBef>
                  <a:spcPct val="20000"/>
                </a:spcBef>
              </a:pPr>
              <a:t>27</a:t>
            </a:fld>
            <a:endParaRPr lang="ru-RU" altLang="ru-RU">
              <a:latin typeface="Tahoma" panose="020B0604030504040204" pitchFamily="34" charset="0"/>
            </a:endParaRPr>
          </a:p>
        </p:txBody>
      </p:sp>
      <p:sp>
        <p:nvSpPr>
          <p:cNvPr id="8195"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marL="0" marR="0" indent="0" algn="l" defTabSz="457200" rtl="0" eaLnBrk="1" fontAlgn="base" latinLnBrk="0" hangingPunct="1">
              <a:lnSpc>
                <a:spcPct val="100000"/>
              </a:lnSpc>
              <a:spcBef>
                <a:spcPct val="0"/>
              </a:spcBef>
              <a:spcAft>
                <a:spcPct val="0"/>
              </a:spcAft>
              <a:buClrTx/>
              <a:buSzTx/>
              <a:buFontTx/>
              <a:buNone/>
              <a:tabLst/>
              <a:defRPr/>
            </a:pPr>
            <a:r>
              <a:rPr lang="ru-RU" altLang="ru-RU" sz="1200" b="1" dirty="0" smtClean="0">
                <a:latin typeface="Times New Roman" panose="02020603050405020304" pitchFamily="18" charset="0"/>
                <a:cs typeface="Times New Roman" panose="02020603050405020304" pitchFamily="18" charset="0"/>
              </a:rPr>
              <a:t> </a:t>
            </a:r>
          </a:p>
          <a:p>
            <a:pPr eaLnBrk="1" hangingPunct="1">
              <a:spcBef>
                <a:spcPct val="0"/>
              </a:spcBef>
            </a:pPr>
            <a:endParaRPr lang="en-US" altLang="ru-RU" dirty="0" smtClean="0">
              <a:latin typeface="Arial" panose="020B0604020202020204" pitchFamily="34" charset="0"/>
            </a:endParaRPr>
          </a:p>
        </p:txBody>
      </p:sp>
    </p:spTree>
    <p:extLst>
      <p:ext uri="{BB962C8B-B14F-4D97-AF65-F5344CB8AC3E}">
        <p14:creationId xmlns:p14="http://schemas.microsoft.com/office/powerpoint/2010/main" val="3070872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D919411E-A3E4-4F87-B224-D96AD44A6930}" type="slidenum">
              <a:rPr lang="ru-RU" altLang="ru-RU" smtClean="0">
                <a:solidFill>
                  <a:prstClr val="black"/>
                </a:solidFill>
                <a:latin typeface="Tahoma" panose="020B0604030504040204" pitchFamily="34" charset="0"/>
              </a:rPr>
              <a:pPr algn="r">
                <a:spcBef>
                  <a:spcPct val="20000"/>
                </a:spcBef>
              </a:pPr>
              <a:t>28</a:t>
            </a:fld>
            <a:endParaRPr lang="ru-RU" altLang="ru-RU" smtClean="0">
              <a:solidFill>
                <a:prstClr val="black"/>
              </a:solidFill>
              <a:latin typeface="Tahoma" panose="020B0604030504040204" pitchFamily="34" charset="0"/>
            </a:endParaRPr>
          </a:p>
        </p:txBody>
      </p:sp>
      <p:sp>
        <p:nvSpPr>
          <p:cNvPr id="6147"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eaLnBrk="1" hangingPunct="1">
              <a:spcBef>
                <a:spcPct val="0"/>
              </a:spcBef>
            </a:pPr>
            <a:r>
              <a:rPr lang="ru-RU" altLang="ru-RU" b="0" dirty="0" smtClean="0">
                <a:latin typeface="Arial" panose="020B0604020202020204" pitchFamily="34" charset="0"/>
              </a:rPr>
              <a:t>В соответствии с п. 20 ст. 4 Закона о защите конкуренции </a:t>
            </a:r>
            <a:r>
              <a:rPr lang="ru-RU" altLang="ru-RU" b="1" dirty="0" smtClean="0">
                <a:latin typeface="Arial" panose="020B0604020202020204" pitchFamily="34" charset="0"/>
              </a:rPr>
              <a:t>преференции - предоставление </a:t>
            </a:r>
            <a:r>
              <a:rPr lang="ru-RU" altLang="ru-RU" b="0" dirty="0" smtClean="0">
                <a:latin typeface="Arial" panose="020B0604020202020204" pitchFamily="34" charset="0"/>
              </a:rPr>
              <a:t>поименованными в части 1 статьи 19 Закона о защите конкуренции органами власти и организациями </a:t>
            </a:r>
            <a:r>
              <a:rPr lang="ru-RU" altLang="ru-RU" b="1" dirty="0" smtClean="0">
                <a:latin typeface="Arial" panose="020B0604020202020204" pitchFamily="34" charset="0"/>
              </a:rPr>
              <a:t>отдельным хозяйствующим субъектам преимущества, которое обеспечивает им более выгодные условия деятельности</a:t>
            </a:r>
            <a:r>
              <a:rPr lang="ru-RU" altLang="ru-RU" b="0" dirty="0" smtClean="0">
                <a:latin typeface="Arial" panose="020B0604020202020204" pitchFamily="34" charset="0"/>
              </a:rPr>
              <a:t>, путем передачи государственного или муниципального имущества, иных объектов гражданских прав либо путем предоставления имущественных льгот, государственных или муниципальных гарантий. </a:t>
            </a:r>
            <a:r>
              <a:rPr lang="ru-RU" altLang="ru-RU" b="1" dirty="0" smtClean="0">
                <a:latin typeface="Arial" panose="020B0604020202020204" pitchFamily="34" charset="0"/>
              </a:rPr>
              <a:t>В адрес Администрации было направлено разъяснение</a:t>
            </a:r>
            <a:r>
              <a:rPr lang="ru-RU" altLang="ru-RU" b="0" dirty="0" smtClean="0">
                <a:latin typeface="Arial" panose="020B0604020202020204" pitchFamily="34" charset="0"/>
              </a:rPr>
              <a:t>.</a:t>
            </a:r>
            <a:endParaRPr lang="en-US" altLang="ru-RU" b="0" dirty="0" smtClean="0">
              <a:latin typeface="Arial" panose="020B0604020202020204" pitchFamily="34" charset="0"/>
            </a:endParaRPr>
          </a:p>
        </p:txBody>
      </p:sp>
    </p:spTree>
    <p:extLst>
      <p:ext uri="{BB962C8B-B14F-4D97-AF65-F5344CB8AC3E}">
        <p14:creationId xmlns:p14="http://schemas.microsoft.com/office/powerpoint/2010/main" val="2494486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59547999-24E0-43CB-ADCC-ED06BB606236}" type="slidenum">
              <a:rPr lang="ru-RU" altLang="ru-RU" smtClean="0">
                <a:solidFill>
                  <a:prstClr val="black"/>
                </a:solidFill>
                <a:latin typeface="Tahoma" panose="020B0604030504040204" pitchFamily="34" charset="0"/>
              </a:rPr>
              <a:pPr algn="r">
                <a:spcBef>
                  <a:spcPct val="20000"/>
                </a:spcBef>
              </a:pPr>
              <a:t>29</a:t>
            </a:fld>
            <a:endParaRPr lang="ru-RU" altLang="ru-RU" smtClean="0">
              <a:solidFill>
                <a:prstClr val="black"/>
              </a:solidFill>
              <a:latin typeface="Tahoma" panose="020B0604030504040204" pitchFamily="34" charset="0"/>
            </a:endParaRPr>
          </a:p>
        </p:txBody>
      </p:sp>
      <p:sp>
        <p:nvSpPr>
          <p:cNvPr id="8195"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eaLnBrk="1" hangingPunct="1">
              <a:spcBef>
                <a:spcPct val="0"/>
              </a:spcBef>
            </a:pPr>
            <a:r>
              <a:rPr lang="ru-RU" altLang="ru-RU" b="1" dirty="0" smtClean="0">
                <a:latin typeface="Arial" panose="020B0604020202020204" pitchFamily="34" charset="0"/>
              </a:rPr>
              <a:t>В адрес МТУ было направлено решение об отказе в предоставлении преференции  </a:t>
            </a:r>
          </a:p>
          <a:p>
            <a:pPr eaLnBrk="1" hangingPunct="1">
              <a:spcBef>
                <a:spcPct val="0"/>
              </a:spcBef>
            </a:pPr>
            <a:endParaRPr lang="en-US" altLang="ru-RU" b="1" dirty="0" smtClean="0">
              <a:latin typeface="Arial" panose="020B0604020202020204" pitchFamily="34" charset="0"/>
            </a:endParaRPr>
          </a:p>
        </p:txBody>
      </p:sp>
    </p:spTree>
    <p:extLst>
      <p:ext uri="{BB962C8B-B14F-4D97-AF65-F5344CB8AC3E}">
        <p14:creationId xmlns:p14="http://schemas.microsoft.com/office/powerpoint/2010/main" val="3675251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ED29D75D-E0C8-4603-B551-56E57961568C}" type="slidenum">
              <a:rPr lang="ru-RU" altLang="ru-RU" smtClean="0">
                <a:solidFill>
                  <a:prstClr val="black"/>
                </a:solidFill>
                <a:latin typeface="Tahoma" panose="020B0604030504040204" pitchFamily="34" charset="0"/>
              </a:rPr>
              <a:pPr algn="r">
                <a:spcBef>
                  <a:spcPct val="20000"/>
                </a:spcBef>
              </a:pPr>
              <a:t>30</a:t>
            </a:fld>
            <a:endParaRPr lang="ru-RU" altLang="ru-RU" smtClean="0">
              <a:solidFill>
                <a:prstClr val="black"/>
              </a:solidFill>
              <a:latin typeface="Tahoma" panose="020B0604030504040204" pitchFamily="34" charset="0"/>
            </a:endParaRPr>
          </a:p>
        </p:txBody>
      </p:sp>
      <p:sp>
        <p:nvSpPr>
          <p:cNvPr id="10243"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pPr eaLnBrk="1" hangingPunct="1">
              <a:spcBef>
                <a:spcPct val="0"/>
              </a:spcBef>
            </a:pPr>
            <a:r>
              <a:rPr lang="ru-RU" altLang="ru-RU" b="0" dirty="0" smtClean="0">
                <a:latin typeface="Arial" panose="020B0604020202020204" pitchFamily="34" charset="0"/>
              </a:rPr>
              <a:t>В соответствии с п. 20 ст. 4 Закона о защите конкуренции </a:t>
            </a:r>
            <a:r>
              <a:rPr lang="ru-RU" altLang="ru-RU" b="1" dirty="0" smtClean="0">
                <a:latin typeface="Arial" panose="020B0604020202020204" pitchFamily="34" charset="0"/>
              </a:rPr>
              <a:t>преференции - предоставление </a:t>
            </a:r>
            <a:r>
              <a:rPr lang="ru-RU" altLang="ru-RU" b="0" dirty="0" smtClean="0">
                <a:latin typeface="Arial" panose="020B0604020202020204" pitchFamily="34" charset="0"/>
              </a:rPr>
              <a:t>поименованными в части 1 статьи 19 Закона о защите конкуренции органами власти и организациями </a:t>
            </a:r>
            <a:r>
              <a:rPr lang="ru-RU" altLang="ru-RU" b="1" dirty="0" smtClean="0">
                <a:latin typeface="Arial" panose="020B0604020202020204" pitchFamily="34" charset="0"/>
              </a:rPr>
              <a:t>отдельным хозяйствующим субъектам преимущества, которое обеспечивает им более выгодные условия деятельности</a:t>
            </a:r>
            <a:r>
              <a:rPr lang="ru-RU" altLang="ru-RU" b="0" dirty="0" smtClean="0">
                <a:latin typeface="Arial" panose="020B0604020202020204" pitchFamily="34" charset="0"/>
              </a:rPr>
              <a:t>, путем передачи государственного или муниципального имущества, иных объектов гражданских прав либо путем предоставления имущественных льгот, государственных или муниципальных гарантий</a:t>
            </a:r>
            <a:r>
              <a:rPr lang="ru-RU" altLang="ru-RU" b="1" dirty="0" smtClean="0">
                <a:latin typeface="Arial" panose="020B0604020202020204" pitchFamily="34" charset="0"/>
              </a:rPr>
              <a:t>. В адрес Департамента было направлено разъяснение о том, что предоставление указанной субсидии не является преференцией в понимании Закона о защите конкуренции </a:t>
            </a:r>
            <a:endParaRPr lang="en-US" altLang="ru-RU" b="1" dirty="0" smtClean="0">
              <a:latin typeface="Arial" panose="020B0604020202020204" pitchFamily="34" charset="0"/>
            </a:endParaRPr>
          </a:p>
        </p:txBody>
      </p:sp>
    </p:spTree>
    <p:extLst>
      <p:ext uri="{BB962C8B-B14F-4D97-AF65-F5344CB8AC3E}">
        <p14:creationId xmlns:p14="http://schemas.microsoft.com/office/powerpoint/2010/main" val="1529055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txBox="1">
            <a:spLocks noGrp="1" noChangeArrowheads="1"/>
          </p:cNvSpPr>
          <p:nvPr/>
        </p:nvSpPr>
        <p:spPr bwMode="auto">
          <a:xfrm>
            <a:off x="3851275"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nchor="b"/>
          <a:lstStyle>
            <a:lvl1pPr defTabSz="95250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20000"/>
              </a:spcBef>
            </a:pPr>
            <a:fld id="{4327089B-F96A-4526-970E-BBA88EBF3C31}" type="slidenum">
              <a:rPr lang="ru-RU" altLang="ru-RU" smtClean="0">
                <a:solidFill>
                  <a:prstClr val="black"/>
                </a:solidFill>
                <a:latin typeface="Tahoma" panose="020B0604030504040204" pitchFamily="34" charset="0"/>
              </a:rPr>
              <a:pPr algn="r">
                <a:spcBef>
                  <a:spcPct val="20000"/>
                </a:spcBef>
              </a:pPr>
              <a:t>31</a:t>
            </a:fld>
            <a:endParaRPr lang="ru-RU" altLang="ru-RU" smtClean="0">
              <a:solidFill>
                <a:prstClr val="black"/>
              </a:solidFill>
              <a:latin typeface="Tahoma" panose="020B0604030504040204" pitchFamily="34" charset="0"/>
            </a:endParaRPr>
          </a:p>
        </p:txBody>
      </p:sp>
      <p:sp>
        <p:nvSpPr>
          <p:cNvPr id="1229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681038" y="4689475"/>
            <a:ext cx="5437187"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3" rIns="95307" bIns="47653"/>
          <a:lstStyle/>
          <a:p>
            <a:r>
              <a:rPr lang="ru-RU" dirty="0" smtClean="0"/>
              <a:t>В случае</a:t>
            </a:r>
            <a:r>
              <a:rPr lang="en-US" dirty="0" smtClean="0"/>
              <a:t> </a:t>
            </a:r>
            <a:r>
              <a:rPr lang="ru-RU" dirty="0" smtClean="0"/>
              <a:t>если стороной договора о передаче имущества, которая получает права владения и</a:t>
            </a:r>
            <a:r>
              <a:rPr lang="en-US" dirty="0" smtClean="0"/>
              <a:t> </a:t>
            </a:r>
            <a:r>
              <a:rPr lang="ru-RU" dirty="0" smtClean="0"/>
              <a:t>или (пользования) государственным или муниципальным </a:t>
            </a:r>
            <a:r>
              <a:rPr lang="en-US" dirty="0" smtClean="0"/>
              <a:t> </a:t>
            </a:r>
            <a:r>
              <a:rPr lang="ru-RU" dirty="0" smtClean="0"/>
              <a:t>имуществом, выступает</a:t>
            </a:r>
            <a:r>
              <a:rPr lang="en-US" dirty="0" smtClean="0"/>
              <a:t> </a:t>
            </a:r>
            <a:r>
              <a:rPr lang="ru-RU" dirty="0" smtClean="0"/>
              <a:t>государственное   или   муниципальное   учреждение,   то   предоставление   указанных</a:t>
            </a:r>
            <a:r>
              <a:rPr lang="en-US" dirty="0" smtClean="0"/>
              <a:t> </a:t>
            </a:r>
            <a:r>
              <a:rPr lang="ru-RU" dirty="0" smtClean="0"/>
              <a:t>прав может осуществляться без проведения торгов.  </a:t>
            </a:r>
            <a:r>
              <a:rPr lang="ru-RU" b="1" dirty="0" smtClean="0"/>
              <a:t>Кроме того</a:t>
            </a:r>
            <a:r>
              <a:rPr lang="ru-RU" dirty="0" smtClean="0"/>
              <a:t>, ФГБУ не было полномочно на обращение в антимонопольный орган с заявлением о даче согласия на предоставление преференции. </a:t>
            </a:r>
            <a:r>
              <a:rPr lang="ru-RU" b="1" dirty="0" smtClean="0"/>
              <a:t>В адрес учреждения было направлено разъяснение.</a:t>
            </a:r>
          </a:p>
          <a:p>
            <a:pPr eaLnBrk="1" hangingPunct="1">
              <a:spcBef>
                <a:spcPct val="0"/>
              </a:spcBef>
            </a:pPr>
            <a:endParaRPr lang="en-US" altLang="ru-RU" b="1" dirty="0" smtClean="0">
              <a:latin typeface="Arial" panose="020B0604020202020204" pitchFamily="34" charset="0"/>
            </a:endParaRPr>
          </a:p>
        </p:txBody>
      </p:sp>
    </p:spTree>
    <p:extLst>
      <p:ext uri="{BB962C8B-B14F-4D97-AF65-F5344CB8AC3E}">
        <p14:creationId xmlns:p14="http://schemas.microsoft.com/office/powerpoint/2010/main" val="151000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txBox="1">
            <a:spLocks noGrp="1" noChangeArrowheads="1"/>
          </p:cNvSpPr>
          <p:nvPr/>
        </p:nvSpPr>
        <p:spPr bwMode="auto">
          <a:xfrm>
            <a:off x="3852718" y="9380056"/>
            <a:ext cx="2944959"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nchor="b"/>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20000"/>
              </a:spcBef>
            </a:pPr>
            <a:fld id="{E6A3F674-B71F-4D24-98B7-D878E623CDAA}" type="slidenum">
              <a:rPr lang="ru-RU" altLang="ru-RU">
                <a:latin typeface="Tahoma" panose="020B0604030504040204" pitchFamily="34" charset="0"/>
              </a:rPr>
              <a:pPr algn="r">
                <a:spcBef>
                  <a:spcPct val="20000"/>
                </a:spcBef>
              </a:pPr>
              <a:t>4</a:t>
            </a:fld>
            <a:endParaRPr lang="ru-RU" altLang="ru-RU">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681226" y="4689240"/>
            <a:ext cx="5436844" cy="4442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lstStyle/>
          <a:p>
            <a:pPr eaLnBrk="1" hangingPunct="1">
              <a:spcBef>
                <a:spcPct val="0"/>
              </a:spcBef>
            </a:pPr>
            <a:endParaRPr lang="en-US" altLang="ru-RU" smtClean="0">
              <a:latin typeface="Arial" panose="020B0604020202020204" pitchFamily="34" charset="0"/>
            </a:endParaRPr>
          </a:p>
        </p:txBody>
      </p:sp>
    </p:spTree>
    <p:extLst>
      <p:ext uri="{BB962C8B-B14F-4D97-AF65-F5344CB8AC3E}">
        <p14:creationId xmlns:p14="http://schemas.microsoft.com/office/powerpoint/2010/main" val="33685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txBox="1">
            <a:spLocks noGrp="1" noChangeArrowheads="1"/>
          </p:cNvSpPr>
          <p:nvPr/>
        </p:nvSpPr>
        <p:spPr bwMode="auto">
          <a:xfrm>
            <a:off x="3818829" y="10127530"/>
            <a:ext cx="2919054" cy="5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nchor="b"/>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20000"/>
              </a:spcBef>
            </a:pPr>
            <a:fld id="{E6A3F674-B71F-4D24-98B7-D878E623CDAA}" type="slidenum">
              <a:rPr lang="ru-RU" altLang="ru-RU">
                <a:solidFill>
                  <a:prstClr val="black"/>
                </a:solidFill>
                <a:latin typeface="Tahoma" panose="020B0604030504040204" pitchFamily="34" charset="0"/>
              </a:rPr>
              <a:pPr algn="r">
                <a:spcBef>
                  <a:spcPct val="20000"/>
                </a:spcBef>
              </a:pPr>
              <a:t>5</a:t>
            </a:fld>
            <a:endParaRPr lang="ru-RU" altLang="ru-RU">
              <a:solidFill>
                <a:prstClr val="black"/>
              </a:solidFill>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xfrm>
            <a:off x="704850" y="798513"/>
            <a:ext cx="5334000" cy="4000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675234" y="5062914"/>
            <a:ext cx="5389020" cy="47969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lstStyle/>
          <a:p>
            <a:pPr eaLnBrk="1" hangingPunct="1">
              <a:spcBef>
                <a:spcPct val="0"/>
              </a:spcBef>
            </a:pPr>
            <a:endParaRPr lang="en-US" altLang="ru-RU" smtClean="0">
              <a:latin typeface="Arial" panose="020B0604020202020204" pitchFamily="34" charset="0"/>
            </a:endParaRPr>
          </a:p>
        </p:txBody>
      </p:sp>
    </p:spTree>
    <p:extLst>
      <p:ext uri="{BB962C8B-B14F-4D97-AF65-F5344CB8AC3E}">
        <p14:creationId xmlns:p14="http://schemas.microsoft.com/office/powerpoint/2010/main" val="328470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txBox="1">
            <a:spLocks noGrp="1" noChangeArrowheads="1"/>
          </p:cNvSpPr>
          <p:nvPr/>
        </p:nvSpPr>
        <p:spPr bwMode="auto">
          <a:xfrm>
            <a:off x="3818829" y="10127530"/>
            <a:ext cx="2919054" cy="5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nchor="b"/>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20000"/>
              </a:spcBef>
            </a:pPr>
            <a:fld id="{E6A3F674-B71F-4D24-98B7-D878E623CDAA}" type="slidenum">
              <a:rPr lang="ru-RU" altLang="ru-RU">
                <a:solidFill>
                  <a:prstClr val="black"/>
                </a:solidFill>
                <a:latin typeface="Tahoma" panose="020B0604030504040204" pitchFamily="34" charset="0"/>
              </a:rPr>
              <a:pPr algn="r">
                <a:spcBef>
                  <a:spcPct val="20000"/>
                </a:spcBef>
              </a:pPr>
              <a:t>6</a:t>
            </a:fld>
            <a:endParaRPr lang="ru-RU" altLang="ru-RU">
              <a:solidFill>
                <a:prstClr val="black"/>
              </a:solidFill>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xfrm>
            <a:off x="704850" y="798513"/>
            <a:ext cx="5334000" cy="4000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675234" y="5062914"/>
            <a:ext cx="5389020" cy="47969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lstStyle/>
          <a:p>
            <a:pPr eaLnBrk="1" hangingPunct="1">
              <a:spcBef>
                <a:spcPct val="0"/>
              </a:spcBef>
            </a:pPr>
            <a:endParaRPr lang="en-US" altLang="ru-RU" smtClean="0">
              <a:latin typeface="Arial" panose="020B0604020202020204" pitchFamily="34" charset="0"/>
            </a:endParaRPr>
          </a:p>
        </p:txBody>
      </p:sp>
    </p:spTree>
    <p:extLst>
      <p:ext uri="{BB962C8B-B14F-4D97-AF65-F5344CB8AC3E}">
        <p14:creationId xmlns:p14="http://schemas.microsoft.com/office/powerpoint/2010/main" val="323951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txBox="1">
            <a:spLocks noGrp="1" noChangeArrowheads="1"/>
          </p:cNvSpPr>
          <p:nvPr/>
        </p:nvSpPr>
        <p:spPr bwMode="auto">
          <a:xfrm>
            <a:off x="3852718" y="9380056"/>
            <a:ext cx="2944959"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nchor="b"/>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20000"/>
              </a:spcBef>
            </a:pPr>
            <a:fld id="{E6A3F674-B71F-4D24-98B7-D878E623CDAA}" type="slidenum">
              <a:rPr lang="ru-RU" altLang="ru-RU">
                <a:latin typeface="Tahoma" panose="020B0604030504040204" pitchFamily="34" charset="0"/>
              </a:rPr>
              <a:pPr algn="r">
                <a:spcBef>
                  <a:spcPct val="20000"/>
                </a:spcBef>
              </a:pPr>
              <a:t>7</a:t>
            </a:fld>
            <a:endParaRPr lang="ru-RU" altLang="ru-RU">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681226" y="4689240"/>
            <a:ext cx="5436844" cy="4442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lstStyle/>
          <a:p>
            <a:pPr eaLnBrk="1" hangingPunct="1">
              <a:spcBef>
                <a:spcPct val="0"/>
              </a:spcBef>
            </a:pPr>
            <a:endParaRPr lang="en-US" altLang="ru-RU" dirty="0" smtClean="0">
              <a:latin typeface="Arial" panose="020B0604020202020204" pitchFamily="34" charset="0"/>
            </a:endParaRPr>
          </a:p>
        </p:txBody>
      </p:sp>
    </p:spTree>
    <p:extLst>
      <p:ext uri="{BB962C8B-B14F-4D97-AF65-F5344CB8AC3E}">
        <p14:creationId xmlns:p14="http://schemas.microsoft.com/office/powerpoint/2010/main" val="195841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txBox="1">
            <a:spLocks noGrp="1" noChangeArrowheads="1"/>
          </p:cNvSpPr>
          <p:nvPr/>
        </p:nvSpPr>
        <p:spPr bwMode="auto">
          <a:xfrm>
            <a:off x="3852718" y="9380056"/>
            <a:ext cx="2944959"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nchor="b"/>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20000"/>
              </a:spcBef>
            </a:pPr>
            <a:fld id="{E6A3F674-B71F-4D24-98B7-D878E623CDAA}" type="slidenum">
              <a:rPr lang="ru-RU" altLang="ru-RU">
                <a:solidFill>
                  <a:prstClr val="black"/>
                </a:solidFill>
                <a:latin typeface="Tahoma" panose="020B0604030504040204" pitchFamily="34" charset="0"/>
              </a:rPr>
              <a:pPr algn="r">
                <a:spcBef>
                  <a:spcPct val="20000"/>
                </a:spcBef>
              </a:pPr>
              <a:t>8</a:t>
            </a:fld>
            <a:endParaRPr lang="ru-RU" altLang="ru-RU">
              <a:solidFill>
                <a:prstClr val="black"/>
              </a:solidFill>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681226" y="4689240"/>
            <a:ext cx="5436844" cy="4442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lstStyle/>
          <a:p>
            <a:pPr eaLnBrk="1" hangingPunct="1">
              <a:spcBef>
                <a:spcPct val="0"/>
              </a:spcBef>
            </a:pPr>
            <a:endParaRPr lang="en-US" altLang="ru-RU" dirty="0" smtClean="0">
              <a:latin typeface="Arial" panose="020B0604020202020204" pitchFamily="34" charset="0"/>
            </a:endParaRPr>
          </a:p>
        </p:txBody>
      </p:sp>
    </p:spTree>
    <p:extLst>
      <p:ext uri="{BB962C8B-B14F-4D97-AF65-F5344CB8AC3E}">
        <p14:creationId xmlns:p14="http://schemas.microsoft.com/office/powerpoint/2010/main" val="170161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txBox="1">
            <a:spLocks noGrp="1" noChangeArrowheads="1"/>
          </p:cNvSpPr>
          <p:nvPr/>
        </p:nvSpPr>
        <p:spPr bwMode="auto">
          <a:xfrm>
            <a:off x="3852718" y="9380056"/>
            <a:ext cx="2944959"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nchor="b"/>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20000"/>
              </a:spcBef>
            </a:pPr>
            <a:fld id="{E6A3F674-B71F-4D24-98B7-D878E623CDAA}" type="slidenum">
              <a:rPr lang="ru-RU" altLang="ru-RU">
                <a:solidFill>
                  <a:prstClr val="black"/>
                </a:solidFill>
                <a:latin typeface="Tahoma" panose="020B0604030504040204" pitchFamily="34" charset="0"/>
              </a:rPr>
              <a:pPr algn="r">
                <a:spcBef>
                  <a:spcPct val="20000"/>
                </a:spcBef>
              </a:pPr>
              <a:t>11</a:t>
            </a:fld>
            <a:endParaRPr lang="ru-RU" altLang="ru-RU">
              <a:solidFill>
                <a:prstClr val="black"/>
              </a:solidFill>
              <a:latin typeface="Tahoma" panose="020B0604030504040204" pitchFamily="34" charset="0"/>
            </a:endParaRPr>
          </a:p>
        </p:txBody>
      </p:sp>
      <p:sp>
        <p:nvSpPr>
          <p:cNvPr id="22531" name="Rectangle 2"/>
          <p:cNvSpPr>
            <a:spLocks noGrp="1" noRot="1" noChangeAspect="1" noChangeArrowheads="1" noTextEdit="1"/>
          </p:cNvSpPr>
          <p:nvPr>
            <p:ph type="sldImg"/>
          </p:nvPr>
        </p:nvSpPr>
        <p:spPr bwMode="auto">
          <a:xfrm>
            <a:off x="930275"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681226" y="4689240"/>
            <a:ext cx="5436844" cy="4442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7" tIns="47433" rIns="94867" bIns="47433"/>
          <a:lstStyle/>
          <a:p>
            <a:pPr eaLnBrk="1" hangingPunct="1">
              <a:spcBef>
                <a:spcPct val="0"/>
              </a:spcBef>
            </a:pPr>
            <a:endParaRPr lang="en-US" altLang="ru-RU" smtClean="0">
              <a:latin typeface="Arial" panose="020B0604020202020204" pitchFamily="34" charset="0"/>
            </a:endParaRPr>
          </a:p>
        </p:txBody>
      </p:sp>
    </p:spTree>
    <p:extLst>
      <p:ext uri="{BB962C8B-B14F-4D97-AF65-F5344CB8AC3E}">
        <p14:creationId xmlns:p14="http://schemas.microsoft.com/office/powerpoint/2010/main" val="181061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A47E6A6-1049-41C3-BBFD-B9253CFB8F49}"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31921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E4F0D30-2F41-4597-BB70-247AC0111616}"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549332-8573-414C-B259-FBD467F4CB2B}" type="slidenum">
              <a:rPr lang="ru-RU"/>
              <a:pPr>
                <a:defRPr/>
              </a:pPr>
              <a:t>‹#›</a:t>
            </a:fld>
            <a:endParaRPr lang="ru-RU"/>
          </a:p>
        </p:txBody>
      </p:sp>
    </p:spTree>
    <p:extLst>
      <p:ext uri="{BB962C8B-B14F-4D97-AF65-F5344CB8AC3E}">
        <p14:creationId xmlns:p14="http://schemas.microsoft.com/office/powerpoint/2010/main" val="89365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021FA0-B08E-4E5E-A2F3-ABE6112CC7AA}"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00807CE-0924-4827-B58B-8BC20F40FF0C}" type="slidenum">
              <a:rPr lang="ru-RU"/>
              <a:pPr>
                <a:defRPr/>
              </a:pPr>
              <a:t>‹#›</a:t>
            </a:fld>
            <a:endParaRPr lang="ru-RU"/>
          </a:p>
        </p:txBody>
      </p:sp>
    </p:spTree>
    <p:extLst>
      <p:ext uri="{BB962C8B-B14F-4D97-AF65-F5344CB8AC3E}">
        <p14:creationId xmlns:p14="http://schemas.microsoft.com/office/powerpoint/2010/main" val="344613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C084019-7F69-472A-A52A-EE6C52547203}"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DE8ABA-38F3-4CC0-8C8B-159DC3E33EBA}" type="slidenum">
              <a:rPr lang="ru-RU"/>
              <a:pPr>
                <a:defRPr/>
              </a:pPr>
              <a:t>‹#›</a:t>
            </a:fld>
            <a:endParaRPr lang="ru-RU"/>
          </a:p>
        </p:txBody>
      </p:sp>
    </p:spTree>
    <p:extLst>
      <p:ext uri="{BB962C8B-B14F-4D97-AF65-F5344CB8AC3E}">
        <p14:creationId xmlns:p14="http://schemas.microsoft.com/office/powerpoint/2010/main" val="2534283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2AA08644-F9AE-49E8-A937-CB70263A96B3}"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977B38-E24A-4955-A060-424C2B102DD4}" type="slidenum">
              <a:rPr lang="ru-RU" altLang="ru-RU"/>
              <a:pPr>
                <a:defRPr/>
              </a:pPr>
              <a:t>‹#›</a:t>
            </a:fld>
            <a:endParaRPr lang="ru-RU" altLang="ru-RU"/>
          </a:p>
        </p:txBody>
      </p:sp>
    </p:spTree>
    <p:extLst>
      <p:ext uri="{BB962C8B-B14F-4D97-AF65-F5344CB8AC3E}">
        <p14:creationId xmlns:p14="http://schemas.microsoft.com/office/powerpoint/2010/main" val="129047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5D2F8AF-EC30-4C3E-BB00-A3B90DD4E3EB}"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50B8C87-9C5B-4E8C-A5D3-65664C59C665}" type="slidenum">
              <a:rPr lang="ru-RU" altLang="ru-RU"/>
              <a:pPr>
                <a:defRPr/>
              </a:pPr>
              <a:t>‹#›</a:t>
            </a:fld>
            <a:endParaRPr lang="ru-RU" altLang="ru-RU"/>
          </a:p>
        </p:txBody>
      </p:sp>
    </p:spTree>
    <p:extLst>
      <p:ext uri="{BB962C8B-B14F-4D97-AF65-F5344CB8AC3E}">
        <p14:creationId xmlns:p14="http://schemas.microsoft.com/office/powerpoint/2010/main" val="3617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6DD7103C-17BC-4CFC-8669-00555B2B8B94}"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875E3F5-C5ED-466D-B27C-B623EF77EEED}" type="slidenum">
              <a:rPr lang="ru-RU" altLang="ru-RU"/>
              <a:pPr>
                <a:defRPr/>
              </a:pPr>
              <a:t>‹#›</a:t>
            </a:fld>
            <a:endParaRPr lang="ru-RU" altLang="ru-RU"/>
          </a:p>
        </p:txBody>
      </p:sp>
    </p:spTree>
    <p:extLst>
      <p:ext uri="{BB962C8B-B14F-4D97-AF65-F5344CB8AC3E}">
        <p14:creationId xmlns:p14="http://schemas.microsoft.com/office/powerpoint/2010/main" val="228565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431F331C-1214-4976-B26A-EE0AB5C0AF3D}" type="datetime1">
              <a:rPr lang="ru-RU"/>
              <a:pPr>
                <a:defRPr/>
              </a:pPr>
              <a:t>06.09.2021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0BA75C1-16B4-49BD-8930-3B634081A6E4}" type="slidenum">
              <a:rPr lang="ru-RU" altLang="ru-RU"/>
              <a:pPr>
                <a:defRPr/>
              </a:pPr>
              <a:t>‹#›</a:t>
            </a:fld>
            <a:endParaRPr lang="ru-RU" altLang="ru-RU"/>
          </a:p>
        </p:txBody>
      </p:sp>
    </p:spTree>
    <p:extLst>
      <p:ext uri="{BB962C8B-B14F-4D97-AF65-F5344CB8AC3E}">
        <p14:creationId xmlns:p14="http://schemas.microsoft.com/office/powerpoint/2010/main" val="176450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9D0B1AE8-8E95-4680-A7E1-B92A1FC8EA10}" type="datetime1">
              <a:rPr lang="ru-RU"/>
              <a:pPr>
                <a:defRPr/>
              </a:pPr>
              <a:t>06.09.2021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A8171B9-4DA7-4A58-A3D5-B959B53FE349}" type="slidenum">
              <a:rPr lang="ru-RU" altLang="ru-RU"/>
              <a:pPr>
                <a:defRPr/>
              </a:pPr>
              <a:t>‹#›</a:t>
            </a:fld>
            <a:endParaRPr lang="ru-RU" altLang="ru-RU"/>
          </a:p>
        </p:txBody>
      </p:sp>
    </p:spTree>
    <p:extLst>
      <p:ext uri="{BB962C8B-B14F-4D97-AF65-F5344CB8AC3E}">
        <p14:creationId xmlns:p14="http://schemas.microsoft.com/office/powerpoint/2010/main" val="874867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FE86BB46-6850-4D0E-B9D3-5911E9E350B0}" type="datetime1">
              <a:rPr lang="ru-RU"/>
              <a:pPr>
                <a:defRPr/>
              </a:pPr>
              <a:t>06.09.2021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270C69CD-5137-478D-9418-8A8EF541B39A}" type="slidenum">
              <a:rPr lang="ru-RU" altLang="ru-RU"/>
              <a:pPr>
                <a:defRPr/>
              </a:pPr>
              <a:t>‹#›</a:t>
            </a:fld>
            <a:endParaRPr lang="ru-RU" altLang="ru-RU"/>
          </a:p>
        </p:txBody>
      </p:sp>
    </p:spTree>
    <p:extLst>
      <p:ext uri="{BB962C8B-B14F-4D97-AF65-F5344CB8AC3E}">
        <p14:creationId xmlns:p14="http://schemas.microsoft.com/office/powerpoint/2010/main" val="167471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0A8143B-1B27-4E21-B9A9-D3171EAF1171}" type="datetime1">
              <a:rPr lang="ru-RU"/>
              <a:pPr>
                <a:defRPr/>
              </a:pPr>
              <a:t>06.09.2021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8C59F71-5B66-4CC8-8674-D606B5626537}" type="slidenum">
              <a:rPr lang="ru-RU" altLang="ru-RU"/>
              <a:pPr>
                <a:defRPr/>
              </a:pPr>
              <a:t>‹#›</a:t>
            </a:fld>
            <a:endParaRPr lang="ru-RU" altLang="ru-RU"/>
          </a:p>
        </p:txBody>
      </p:sp>
    </p:spTree>
    <p:extLst>
      <p:ext uri="{BB962C8B-B14F-4D97-AF65-F5344CB8AC3E}">
        <p14:creationId xmlns:p14="http://schemas.microsoft.com/office/powerpoint/2010/main" val="3280366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DCF379A-2F08-47E4-8E86-A270B86F8146}" type="datetime1">
              <a:rPr lang="ru-RU"/>
              <a:pPr>
                <a:defRPr/>
              </a:pPr>
              <a:t>06.09.2021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CC2F140-A81C-41BF-9BD6-3CB6C9B048B1}" type="slidenum">
              <a:rPr lang="ru-RU" altLang="ru-RU"/>
              <a:pPr>
                <a:defRPr/>
              </a:pPr>
              <a:t>‹#›</a:t>
            </a:fld>
            <a:endParaRPr lang="ru-RU" altLang="ru-RU"/>
          </a:p>
        </p:txBody>
      </p:sp>
    </p:spTree>
    <p:extLst>
      <p:ext uri="{BB962C8B-B14F-4D97-AF65-F5344CB8AC3E}">
        <p14:creationId xmlns:p14="http://schemas.microsoft.com/office/powerpoint/2010/main" val="118491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9879E3E-C7EB-4F8A-BEB6-A148CA56D90A}"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277933-F695-41A7-BD35-B555D3D04D7D}" type="slidenum">
              <a:rPr lang="ru-RU"/>
              <a:pPr>
                <a:defRPr/>
              </a:pPr>
              <a:t>‹#›</a:t>
            </a:fld>
            <a:endParaRPr lang="ru-RU"/>
          </a:p>
        </p:txBody>
      </p:sp>
    </p:spTree>
    <p:extLst>
      <p:ext uri="{BB962C8B-B14F-4D97-AF65-F5344CB8AC3E}">
        <p14:creationId xmlns:p14="http://schemas.microsoft.com/office/powerpoint/2010/main" val="3403437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72F35D3-643A-4288-956B-EDAD6FBFD25F}" type="datetime1">
              <a:rPr lang="ru-RU"/>
              <a:pPr>
                <a:defRPr/>
              </a:pPr>
              <a:t>06.09.2021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35955A7-3858-4377-B2FA-DB4845D4240D}" type="slidenum">
              <a:rPr lang="ru-RU" altLang="ru-RU"/>
              <a:pPr>
                <a:defRPr/>
              </a:pPr>
              <a:t>‹#›</a:t>
            </a:fld>
            <a:endParaRPr lang="ru-RU" altLang="ru-RU"/>
          </a:p>
        </p:txBody>
      </p:sp>
    </p:spTree>
    <p:extLst>
      <p:ext uri="{BB962C8B-B14F-4D97-AF65-F5344CB8AC3E}">
        <p14:creationId xmlns:p14="http://schemas.microsoft.com/office/powerpoint/2010/main" val="591011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CBFD275-2DB7-4EB4-A0CB-721B08FB811A}"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5714B2F-4722-4664-B7F5-270AE49A517C}" type="slidenum">
              <a:rPr lang="ru-RU" altLang="ru-RU"/>
              <a:pPr>
                <a:defRPr/>
              </a:pPr>
              <a:t>‹#›</a:t>
            </a:fld>
            <a:endParaRPr lang="ru-RU" altLang="ru-RU"/>
          </a:p>
        </p:txBody>
      </p:sp>
    </p:spTree>
    <p:extLst>
      <p:ext uri="{BB962C8B-B14F-4D97-AF65-F5344CB8AC3E}">
        <p14:creationId xmlns:p14="http://schemas.microsoft.com/office/powerpoint/2010/main" val="47237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9F9D379-D99B-4D49-9A4D-197F9475B1D4}"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2C46C3-772A-407C-95D7-70F4636A9CD3}" type="slidenum">
              <a:rPr lang="ru-RU" altLang="ru-RU"/>
              <a:pPr>
                <a:defRPr/>
              </a:pPr>
              <a:t>‹#›</a:t>
            </a:fld>
            <a:endParaRPr lang="ru-RU" altLang="ru-RU"/>
          </a:p>
        </p:txBody>
      </p:sp>
    </p:spTree>
    <p:extLst>
      <p:ext uri="{BB962C8B-B14F-4D97-AF65-F5344CB8AC3E}">
        <p14:creationId xmlns:p14="http://schemas.microsoft.com/office/powerpoint/2010/main" val="3820212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A2BD4779-775A-4984-8B8C-D3B6F94F481B}"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FBFB2D-5BC2-46BF-B3C1-B68296188BE2}" type="slidenum">
              <a:rPr lang="ru-RU" altLang="ru-RU"/>
              <a:pPr>
                <a:defRPr/>
              </a:pPr>
              <a:t>‹#›</a:t>
            </a:fld>
            <a:endParaRPr lang="ru-RU" altLang="ru-RU"/>
          </a:p>
        </p:txBody>
      </p:sp>
    </p:spTree>
    <p:extLst>
      <p:ext uri="{BB962C8B-B14F-4D97-AF65-F5344CB8AC3E}">
        <p14:creationId xmlns:p14="http://schemas.microsoft.com/office/powerpoint/2010/main" val="1502288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0178DED-426B-4E00-847C-3742E8FD6CC8}"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67BAFE-390E-4E42-B987-1D152591E624}" type="slidenum">
              <a:rPr lang="ru-RU" altLang="ru-RU"/>
              <a:pPr>
                <a:defRPr/>
              </a:pPr>
              <a:t>‹#›</a:t>
            </a:fld>
            <a:endParaRPr lang="ru-RU" altLang="ru-RU"/>
          </a:p>
        </p:txBody>
      </p:sp>
    </p:spTree>
    <p:extLst>
      <p:ext uri="{BB962C8B-B14F-4D97-AF65-F5344CB8AC3E}">
        <p14:creationId xmlns:p14="http://schemas.microsoft.com/office/powerpoint/2010/main" val="2253328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BF1E157-D695-4054-B408-6E2D7B15B282}"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F54ECB-0B55-40BC-8E74-199C8CA698AE}" type="slidenum">
              <a:rPr lang="ru-RU" altLang="ru-RU"/>
              <a:pPr>
                <a:defRPr/>
              </a:pPr>
              <a:t>‹#›</a:t>
            </a:fld>
            <a:endParaRPr lang="ru-RU" altLang="ru-RU"/>
          </a:p>
        </p:txBody>
      </p:sp>
    </p:spTree>
    <p:extLst>
      <p:ext uri="{BB962C8B-B14F-4D97-AF65-F5344CB8AC3E}">
        <p14:creationId xmlns:p14="http://schemas.microsoft.com/office/powerpoint/2010/main" val="339964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73FBE1AA-6925-482D-A393-481EDE95BB75}" type="datetime1">
              <a:rPr lang="ru-RU"/>
              <a:pPr>
                <a:defRPr/>
              </a:pPr>
              <a:t>06.09.2021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7F0CEF-5EA3-4CBC-81AE-5EE51169AC5B}" type="slidenum">
              <a:rPr lang="ru-RU" altLang="ru-RU"/>
              <a:pPr>
                <a:defRPr/>
              </a:pPr>
              <a:t>‹#›</a:t>
            </a:fld>
            <a:endParaRPr lang="ru-RU" altLang="ru-RU"/>
          </a:p>
        </p:txBody>
      </p:sp>
    </p:spTree>
    <p:extLst>
      <p:ext uri="{BB962C8B-B14F-4D97-AF65-F5344CB8AC3E}">
        <p14:creationId xmlns:p14="http://schemas.microsoft.com/office/powerpoint/2010/main" val="1712586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DE940AAF-416C-4160-A3CA-CEE042480913}" type="datetime1">
              <a:rPr lang="ru-RU"/>
              <a:pPr>
                <a:defRPr/>
              </a:pPr>
              <a:t>06.09.2021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51EDB82-5513-437A-9F69-B8774E5F784B}" type="slidenum">
              <a:rPr lang="ru-RU" altLang="ru-RU"/>
              <a:pPr>
                <a:defRPr/>
              </a:pPr>
              <a:t>‹#›</a:t>
            </a:fld>
            <a:endParaRPr lang="ru-RU" altLang="ru-RU"/>
          </a:p>
        </p:txBody>
      </p:sp>
    </p:spTree>
    <p:extLst>
      <p:ext uri="{BB962C8B-B14F-4D97-AF65-F5344CB8AC3E}">
        <p14:creationId xmlns:p14="http://schemas.microsoft.com/office/powerpoint/2010/main" val="2445025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769661EA-2E95-4D5B-912F-1063A9DEF3C9}" type="datetime1">
              <a:rPr lang="ru-RU"/>
              <a:pPr>
                <a:defRPr/>
              </a:pPr>
              <a:t>06.09.2021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24141EF-2746-4092-84BF-E8C839C66D0A}" type="slidenum">
              <a:rPr lang="ru-RU" altLang="ru-RU"/>
              <a:pPr>
                <a:defRPr/>
              </a:pPr>
              <a:t>‹#›</a:t>
            </a:fld>
            <a:endParaRPr lang="ru-RU" altLang="ru-RU"/>
          </a:p>
        </p:txBody>
      </p:sp>
    </p:spTree>
    <p:extLst>
      <p:ext uri="{BB962C8B-B14F-4D97-AF65-F5344CB8AC3E}">
        <p14:creationId xmlns:p14="http://schemas.microsoft.com/office/powerpoint/2010/main" val="2430541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ACF3A02-1F91-4712-8570-E5690FBCAF62}" type="datetime1">
              <a:rPr lang="ru-RU"/>
              <a:pPr>
                <a:defRPr/>
              </a:pPr>
              <a:t>06.09.2021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AA8C537-8A5E-42FC-B253-15338580792A}" type="slidenum">
              <a:rPr lang="ru-RU" altLang="ru-RU"/>
              <a:pPr>
                <a:defRPr/>
              </a:pPr>
              <a:t>‹#›</a:t>
            </a:fld>
            <a:endParaRPr lang="ru-RU" altLang="ru-RU"/>
          </a:p>
        </p:txBody>
      </p:sp>
    </p:spTree>
    <p:extLst>
      <p:ext uri="{BB962C8B-B14F-4D97-AF65-F5344CB8AC3E}">
        <p14:creationId xmlns:p14="http://schemas.microsoft.com/office/powerpoint/2010/main" val="60311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3663032-1FFB-44CD-B00E-630508A08759}"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B92D40-C8BF-4351-A7E6-DB0D1AD50A62}" type="slidenum">
              <a:rPr lang="ru-RU"/>
              <a:pPr>
                <a:defRPr/>
              </a:pPr>
              <a:t>‹#›</a:t>
            </a:fld>
            <a:endParaRPr lang="ru-RU"/>
          </a:p>
        </p:txBody>
      </p:sp>
    </p:spTree>
    <p:extLst>
      <p:ext uri="{BB962C8B-B14F-4D97-AF65-F5344CB8AC3E}">
        <p14:creationId xmlns:p14="http://schemas.microsoft.com/office/powerpoint/2010/main" val="955594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8BA71259-17D0-4A27-BBD2-E09A12FEAD44}" type="datetime1">
              <a:rPr lang="ru-RU"/>
              <a:pPr>
                <a:defRPr/>
              </a:pPr>
              <a:t>06.09.2021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C3316F4-5F21-41A4-A204-75D717CC056A}" type="slidenum">
              <a:rPr lang="ru-RU" altLang="ru-RU"/>
              <a:pPr>
                <a:defRPr/>
              </a:pPr>
              <a:t>‹#›</a:t>
            </a:fld>
            <a:endParaRPr lang="ru-RU" altLang="ru-RU"/>
          </a:p>
        </p:txBody>
      </p:sp>
    </p:spTree>
    <p:extLst>
      <p:ext uri="{BB962C8B-B14F-4D97-AF65-F5344CB8AC3E}">
        <p14:creationId xmlns:p14="http://schemas.microsoft.com/office/powerpoint/2010/main" val="623221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B9D0677-3C86-4A88-85E6-2D00603CCD19}" type="datetime1">
              <a:rPr lang="ru-RU"/>
              <a:pPr>
                <a:defRPr/>
              </a:pPr>
              <a:t>06.09.2021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5BEBDE-D5D4-4A31-A20E-3D1328B1D932}" type="slidenum">
              <a:rPr lang="ru-RU" altLang="ru-RU"/>
              <a:pPr>
                <a:defRPr/>
              </a:pPr>
              <a:t>‹#›</a:t>
            </a:fld>
            <a:endParaRPr lang="ru-RU" altLang="ru-RU"/>
          </a:p>
        </p:txBody>
      </p:sp>
    </p:spTree>
    <p:extLst>
      <p:ext uri="{BB962C8B-B14F-4D97-AF65-F5344CB8AC3E}">
        <p14:creationId xmlns:p14="http://schemas.microsoft.com/office/powerpoint/2010/main" val="1160082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08B1ED0-7514-49F9-A135-CD5F1D506739}"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D4D8F7-9372-4860-ABBA-A870B638E281}" type="slidenum">
              <a:rPr lang="ru-RU" altLang="ru-RU"/>
              <a:pPr>
                <a:defRPr/>
              </a:pPr>
              <a:t>‹#›</a:t>
            </a:fld>
            <a:endParaRPr lang="ru-RU" altLang="ru-RU"/>
          </a:p>
        </p:txBody>
      </p:sp>
    </p:spTree>
    <p:extLst>
      <p:ext uri="{BB962C8B-B14F-4D97-AF65-F5344CB8AC3E}">
        <p14:creationId xmlns:p14="http://schemas.microsoft.com/office/powerpoint/2010/main" val="435738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C9EA15C-F5DD-4B96-B74B-F4FFCE9F02AA}" type="datetime1">
              <a:rPr lang="ru-RU"/>
              <a:pPr>
                <a:defRPr/>
              </a:pPr>
              <a:t>06.09.2021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B3955B-E026-4690-9961-5BE64F1B7CF4}" type="slidenum">
              <a:rPr lang="ru-RU" altLang="ru-RU"/>
              <a:pPr>
                <a:defRPr/>
              </a:pPr>
              <a:t>‹#›</a:t>
            </a:fld>
            <a:endParaRPr lang="ru-RU" altLang="ru-RU"/>
          </a:p>
        </p:txBody>
      </p:sp>
    </p:spTree>
    <p:extLst>
      <p:ext uri="{BB962C8B-B14F-4D97-AF65-F5344CB8AC3E}">
        <p14:creationId xmlns:p14="http://schemas.microsoft.com/office/powerpoint/2010/main" val="314715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2636BE1-FDE9-4E52-9127-7F2C6F30D186}" type="datetime1">
              <a:rPr lang="ru-RU"/>
              <a:pPr>
                <a:defRPr/>
              </a:pPr>
              <a:t>06.09.2021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38436FE-78FC-435B-B8B1-F077A235C9D3}" type="slidenum">
              <a:rPr lang="ru-RU"/>
              <a:pPr>
                <a:defRPr/>
              </a:pPr>
              <a:t>‹#›</a:t>
            </a:fld>
            <a:endParaRPr lang="ru-RU"/>
          </a:p>
        </p:txBody>
      </p:sp>
    </p:spTree>
    <p:extLst>
      <p:ext uri="{BB962C8B-B14F-4D97-AF65-F5344CB8AC3E}">
        <p14:creationId xmlns:p14="http://schemas.microsoft.com/office/powerpoint/2010/main" val="100931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038D589-AA93-4580-AB3C-3C72DD8095A1}" type="datetime1">
              <a:rPr lang="ru-RU"/>
              <a:pPr>
                <a:defRPr/>
              </a:pPr>
              <a:t>06.09.2021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F094188-9CB4-410F-A46B-4F94259A8677}" type="slidenum">
              <a:rPr lang="ru-RU"/>
              <a:pPr>
                <a:defRPr/>
              </a:pPr>
              <a:t>‹#›</a:t>
            </a:fld>
            <a:endParaRPr lang="ru-RU"/>
          </a:p>
        </p:txBody>
      </p:sp>
    </p:spTree>
    <p:extLst>
      <p:ext uri="{BB962C8B-B14F-4D97-AF65-F5344CB8AC3E}">
        <p14:creationId xmlns:p14="http://schemas.microsoft.com/office/powerpoint/2010/main" val="370306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D70E86C-305B-4535-8ADA-69B67BBE49BD}" type="datetime1">
              <a:rPr lang="ru-RU"/>
              <a:pPr>
                <a:defRPr/>
              </a:pPr>
              <a:t>06.09.2021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EA3E505-D8B1-44B3-9178-8FCD839C6D07}" type="slidenum">
              <a:rPr lang="ru-RU"/>
              <a:pPr>
                <a:defRPr/>
              </a:pPr>
              <a:t>‹#›</a:t>
            </a:fld>
            <a:endParaRPr lang="ru-RU"/>
          </a:p>
        </p:txBody>
      </p:sp>
    </p:spTree>
    <p:extLst>
      <p:ext uri="{BB962C8B-B14F-4D97-AF65-F5344CB8AC3E}">
        <p14:creationId xmlns:p14="http://schemas.microsoft.com/office/powerpoint/2010/main" val="40503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DEA483B-223F-4272-86FF-47996929777A}" type="datetime1">
              <a:rPr lang="ru-RU"/>
              <a:pPr>
                <a:defRPr/>
              </a:pPr>
              <a:t>06.09.2021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85C53F9-2E9B-415E-8625-D4EE396DD4FB}" type="slidenum">
              <a:rPr lang="ru-RU"/>
              <a:pPr>
                <a:defRPr/>
              </a:pPr>
              <a:t>‹#›</a:t>
            </a:fld>
            <a:endParaRPr lang="ru-RU"/>
          </a:p>
        </p:txBody>
      </p:sp>
    </p:spTree>
    <p:extLst>
      <p:ext uri="{BB962C8B-B14F-4D97-AF65-F5344CB8AC3E}">
        <p14:creationId xmlns:p14="http://schemas.microsoft.com/office/powerpoint/2010/main" val="145181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F96793-11E2-49A2-8817-99CFBE7B88A4}" type="datetime1">
              <a:rPr lang="ru-RU"/>
              <a:pPr>
                <a:defRPr/>
              </a:pPr>
              <a:t>06.09.2021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A0A1DD-D750-4D3F-B106-17EB53917C09}" type="slidenum">
              <a:rPr lang="ru-RU"/>
              <a:pPr>
                <a:defRPr/>
              </a:pPr>
              <a:t>‹#›</a:t>
            </a:fld>
            <a:endParaRPr lang="ru-RU"/>
          </a:p>
        </p:txBody>
      </p:sp>
    </p:spTree>
    <p:extLst>
      <p:ext uri="{BB962C8B-B14F-4D97-AF65-F5344CB8AC3E}">
        <p14:creationId xmlns:p14="http://schemas.microsoft.com/office/powerpoint/2010/main" val="428706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4459BF5-D661-4CF1-A08C-1C366AE16A3E}" type="datetime1">
              <a:rPr lang="ru-RU"/>
              <a:pPr>
                <a:defRPr/>
              </a:pPr>
              <a:t>06.09.2021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AEFB1BD-B702-487A-8A74-712767051591}" type="slidenum">
              <a:rPr lang="ru-RU"/>
              <a:pPr>
                <a:defRPr/>
              </a:pPr>
              <a:t>‹#›</a:t>
            </a:fld>
            <a:endParaRPr lang="ru-RU"/>
          </a:p>
        </p:txBody>
      </p:sp>
    </p:spTree>
    <p:extLst>
      <p:ext uri="{BB962C8B-B14F-4D97-AF65-F5344CB8AC3E}">
        <p14:creationId xmlns:p14="http://schemas.microsoft.com/office/powerpoint/2010/main" val="233057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cs typeface="Arial" charset="0"/>
              </a:defRPr>
            </a:lvl1pPr>
          </a:lstStyle>
          <a:p>
            <a:pPr>
              <a:defRPr/>
            </a:pPr>
            <a:fld id="{E0163E54-8537-4209-859A-25616D8CAFFD}" type="datetime1">
              <a:rPr lang="ru-RU"/>
              <a:pPr>
                <a:defRPr/>
              </a:pPr>
              <a:t>06.09.2021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52FCF03-90FD-436B-A895-66CD833F5F2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cs typeface="Arial" charset="0"/>
              </a:defRPr>
            </a:lvl1pPr>
          </a:lstStyle>
          <a:p>
            <a:pPr>
              <a:defRPr/>
            </a:pPr>
            <a:fld id="{169709E7-4811-48B7-82A3-9F1DD4436D3E}" type="datetime1">
              <a:rPr lang="ru-RU"/>
              <a:pPr>
                <a:defRPr/>
              </a:pPr>
              <a:t>06.09.2021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809D3BC-570C-4089-BCF8-D99A633288A0}" type="slidenum">
              <a:rPr lang="ru-RU" altLang="ru-RU"/>
              <a:pPr>
                <a:defRPr/>
              </a:pPr>
              <a:t>‹#›</a:t>
            </a:fld>
            <a:endParaRPr lang="ru-RU" altLang="ru-RU"/>
          </a:p>
        </p:txBody>
      </p:sp>
    </p:spTree>
    <p:extLst>
      <p:ext uri="{BB962C8B-B14F-4D97-AF65-F5344CB8AC3E}">
        <p14:creationId xmlns:p14="http://schemas.microsoft.com/office/powerpoint/2010/main" val="2661760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cs typeface="Arial" charset="0"/>
              </a:defRPr>
            </a:lvl1pPr>
          </a:lstStyle>
          <a:p>
            <a:pPr>
              <a:defRPr/>
            </a:pPr>
            <a:fld id="{CFEA625C-34F2-4242-8119-55BC7B8C5059}" type="datetime1">
              <a:rPr lang="ru-RU"/>
              <a:pPr>
                <a:defRPr/>
              </a:pPr>
              <a:t>06.09.2021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F30BC01-6D22-4E09-8C35-3230CC51D0DE}" type="slidenum">
              <a:rPr lang="ru-RU" altLang="ru-RU"/>
              <a:pPr>
                <a:defRPr/>
              </a:pPr>
              <a:t>‹#›</a:t>
            </a:fld>
            <a:endParaRPr lang="ru-RU" altLang="ru-RU"/>
          </a:p>
        </p:txBody>
      </p:sp>
    </p:spTree>
    <p:extLst>
      <p:ext uri="{BB962C8B-B14F-4D97-AF65-F5344CB8AC3E}">
        <p14:creationId xmlns:p14="http://schemas.microsoft.com/office/powerpoint/2010/main" val="3624135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chart" Target="../charts/chart19.xml"/><Relationship Id="rId4" Type="http://schemas.openxmlformats.org/officeDocument/2006/relationships/chart" Target="../charts/char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e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_____Microsoft_Excel_97-20031.xls"/><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oleObject" Target="../embeddings/_____Microsoft_Excel_97-20032.xls"/><Relationship Id="rId5" Type="http://schemas.openxmlformats.org/officeDocument/2006/relationships/image" Target="../media/image6.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chart" Target="../charts/chart17.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p:txBody>
          <a:bodyPr/>
          <a:lstStyle/>
          <a:p>
            <a:pPr eaLnBrk="1" hangingPunct="1"/>
            <a:endParaRPr lang="en-US" alt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defRPr/>
            </a:pPr>
            <a:endParaRPr lang="ru-RU">
              <a:ea typeface="+mn-ea"/>
              <a:cs typeface="+mn-cs"/>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Таблица 4"/>
          <p:cNvGraphicFramePr>
            <a:graphicFrameLocks noGrp="1"/>
          </p:cNvGraphicFramePr>
          <p:nvPr>
            <p:extLst>
              <p:ext uri="{D42A27DB-BD31-4B8C-83A1-F6EECF244321}">
                <p14:modId xmlns:p14="http://schemas.microsoft.com/office/powerpoint/2010/main" val="1515068889"/>
              </p:ext>
            </p:extLst>
          </p:nvPr>
        </p:nvGraphicFramePr>
        <p:xfrm>
          <a:off x="1873250" y="4976813"/>
          <a:ext cx="7237413" cy="1836737"/>
        </p:xfrm>
        <a:graphic>
          <a:graphicData uri="http://schemas.openxmlformats.org/drawingml/2006/table">
            <a:tbl>
              <a:tblPr/>
              <a:tblGrid>
                <a:gridCol w="7237413"/>
              </a:tblGrid>
              <a:tr h="183673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sz="3000" b="1" i="0" u="none" strike="noStrike" cap="none" normalizeH="0" baseline="0" dirty="0" smtClean="0">
                          <a:ln>
                            <a:noFill/>
                          </a:ln>
                          <a:solidFill>
                            <a:srgbClr val="006876"/>
                          </a:solidFill>
                          <a:effectLst/>
                          <a:latin typeface="Times New Roman" panose="02020603050405020304" pitchFamily="18" charset="0"/>
                          <a:cs typeface="Times New Roman" panose="02020603050405020304" pitchFamily="18" charset="0"/>
                        </a:rPr>
                        <a:t>Государственные и </a:t>
                      </a:r>
                      <a:r>
                        <a:rPr kumimoji="0" lang="ru-RU" sz="3000" b="1" i="0" u="none" strike="noStrike" cap="none" normalizeH="0" baseline="0" smtClean="0">
                          <a:ln>
                            <a:noFill/>
                          </a:ln>
                          <a:solidFill>
                            <a:srgbClr val="006876"/>
                          </a:solidFill>
                          <a:effectLst/>
                          <a:latin typeface="Times New Roman" panose="02020603050405020304" pitchFamily="18" charset="0"/>
                          <a:cs typeface="Times New Roman" panose="02020603050405020304" pitchFamily="18" charset="0"/>
                        </a:rPr>
                        <a:t>муниципальные преференции </a:t>
                      </a:r>
                      <a:endParaRPr kumimoji="0" lang="en-US" sz="3000" b="1" i="0" u="none" strike="noStrike" cap="none" normalizeH="0" baseline="0" dirty="0" smtClean="0">
                        <a:ln>
                          <a:noFill/>
                        </a:ln>
                        <a:solidFill>
                          <a:srgbClr val="006876"/>
                        </a:solidFill>
                        <a:effectLst/>
                        <a:latin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00000"/>
                        </a:lnSpc>
                        <a:spcBef>
                          <a:spcPct val="50000"/>
                        </a:spcBef>
                        <a:spcAft>
                          <a:spcPct val="0"/>
                        </a:spcAft>
                        <a:buClrTx/>
                        <a:buSzTx/>
                        <a:buFontTx/>
                        <a:buNone/>
                        <a:tabLst/>
                      </a:pPr>
                      <a:r>
                        <a:rPr lang="en-US" sz="2400" kern="1200" dirty="0" smtClean="0">
                          <a:solidFill>
                            <a:schemeClr val="tx1"/>
                          </a:solidFill>
                          <a:latin typeface="Trebuchet MS" panose="020B0603020202020204" pitchFamily="34" charset="0"/>
                          <a:ea typeface="ＭＳ Ｐゴシック" panose="020B0600070205080204" pitchFamily="34" charset="-128"/>
                          <a:cs typeface="Arial" panose="020B0604020202020204" pitchFamily="34" charset="0"/>
                        </a:rPr>
                        <a:t>2021</a:t>
                      </a:r>
                      <a:r>
                        <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ru-RU" sz="2400" kern="1200" dirty="0" smtClean="0">
                          <a:solidFill>
                            <a:schemeClr val="tx1"/>
                          </a:solidFill>
                          <a:latin typeface="Trebuchet MS" panose="020B0603020202020204" pitchFamily="34" charset="0"/>
                          <a:ea typeface="ＭＳ Ｐゴシック" panose="020B0600070205080204" pitchFamily="34" charset="-128"/>
                          <a:cs typeface="Arial" panose="020B0604020202020204" pitchFamily="34" charset="0"/>
                        </a:rPr>
                        <a:t>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6876"/>
                        </a:solidFill>
                        <a:effectLst/>
                        <a:latin typeface="Trebuchet MS" charset="0"/>
                        <a:cs typeface="Arial" charset="0"/>
                      </a:endParaRPr>
                    </a:p>
                  </a:txBody>
                  <a:tcPr marL="91454" marR="91454" marT="45744" marB="45744"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descr="C:\Users\Fox\Desktop\FAS_Logo_CMYK_01.jpg"/>
          <p:cNvPicPr>
            <a:picLocks noChangeAspect="1" noChangeArrowheads="1"/>
          </p:cNvPicPr>
          <p:nvPr/>
        </p:nvPicPr>
        <p:blipFill>
          <a:blip r:embed="rId3">
            <a:extLst>
              <a:ext uri="{28A0092B-C50C-407E-A947-70E740481C1C}">
                <a14:useLocalDpi xmlns:a14="http://schemas.microsoft.com/office/drawing/2010/main" val="0"/>
              </a:ext>
            </a:extLst>
          </a:blip>
          <a:srcRect b="61893"/>
          <a:stretch>
            <a:fillRect/>
          </a:stretch>
        </p:blipFill>
        <p:spPr bwMode="auto">
          <a:xfrm>
            <a:off x="219075" y="165100"/>
            <a:ext cx="23479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Диаграмма 20"/>
          <p:cNvGraphicFramePr>
            <a:graphicFrameLocks/>
          </p:cNvGraphicFramePr>
          <p:nvPr>
            <p:extLst/>
          </p:nvPr>
        </p:nvGraphicFramePr>
        <p:xfrm>
          <a:off x="4355976" y="1052736"/>
          <a:ext cx="4788024" cy="5805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Диаграмма 4"/>
          <p:cNvGraphicFramePr>
            <a:graphicFrameLocks/>
          </p:cNvGraphicFramePr>
          <p:nvPr>
            <p:extLst/>
          </p:nvPr>
        </p:nvGraphicFramePr>
        <p:xfrm>
          <a:off x="0" y="1041719"/>
          <a:ext cx="5004048" cy="5816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62066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75463"/>
          </a:xfrm>
          <a:prstGeom prst="rect">
            <a:avLst/>
          </a:prstGeom>
          <a:solidFill>
            <a:schemeClr val="accent6">
              <a:lumMod val="20000"/>
              <a:lumOff val="80000"/>
            </a:schemeClr>
          </a:solidFill>
          <a:ln>
            <a:noFill/>
          </a:ln>
          <a:extLst/>
        </p:spPr>
      </p:pic>
      <p:sp>
        <p:nvSpPr>
          <p:cNvPr id="21507"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endParaRPr lang="ru-RU" altLang="ru-RU" sz="1800" b="1" dirty="0">
              <a:solidFill>
                <a:srgbClr val="898989"/>
              </a:solidFill>
            </a:endParaRPr>
          </a:p>
        </p:txBody>
      </p:sp>
      <p:sp>
        <p:nvSpPr>
          <p:cNvPr id="21508" name="Заголовок 1"/>
          <p:cNvSpPr txBox="1">
            <a:spLocks/>
          </p:cNvSpPr>
          <p:nvPr/>
        </p:nvSpPr>
        <p:spPr bwMode="auto">
          <a:xfrm>
            <a:off x="0" y="0"/>
            <a:ext cx="3438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ru-RU" altLang="ru-RU" sz="1800">
              <a:solidFill>
                <a:srgbClr val="7F7F7F"/>
              </a:solidFill>
              <a:latin typeface="Trebuchet MS" panose="020B0603020202020204" pitchFamily="34" charset="0"/>
            </a:endParaRPr>
          </a:p>
        </p:txBody>
      </p:sp>
      <p:sp>
        <p:nvSpPr>
          <p:cNvPr id="21509" name="Заголовок 1"/>
          <p:cNvSpPr txBox="1">
            <a:spLocks/>
          </p:cNvSpPr>
          <p:nvPr/>
        </p:nvSpPr>
        <p:spPr bwMode="auto">
          <a:xfrm>
            <a:off x="611561" y="620688"/>
            <a:ext cx="532859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Статистика по принятым решениям</a:t>
            </a:r>
            <a:endParaRPr lang="ru-RU" altLang="ru-RU" sz="2800" b="1" dirty="0">
              <a:solidFill>
                <a:srgbClr val="0068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1728788"/>
            <a:ext cx="184731" cy="369332"/>
          </a:xfrm>
          <a:prstGeom prst="rect">
            <a:avLst/>
          </a:prstGeom>
          <a:noFill/>
        </p:spPr>
        <p:txBody>
          <a:bodyPr wrap="none" rtlCol="0">
            <a:spAutoFit/>
          </a:bodyPr>
          <a:lstStyle/>
          <a:p>
            <a:endParaRPr lang="ru-RU" dirty="0">
              <a:solidFill>
                <a:prstClr val="black"/>
              </a:solidFill>
            </a:endParaRPr>
          </a:p>
        </p:txBody>
      </p:sp>
      <p:graphicFrame>
        <p:nvGraphicFramePr>
          <p:cNvPr id="9" name="Таблица 8"/>
          <p:cNvGraphicFramePr>
            <a:graphicFrameLocks noGrp="1"/>
          </p:cNvGraphicFramePr>
          <p:nvPr>
            <p:extLst/>
          </p:nvPr>
        </p:nvGraphicFramePr>
        <p:xfrm>
          <a:off x="35496" y="2167068"/>
          <a:ext cx="9073008" cy="1678305"/>
        </p:xfrm>
        <a:graphic>
          <a:graphicData uri="http://schemas.openxmlformats.org/drawingml/2006/table">
            <a:tbl>
              <a:tblPr>
                <a:tableStyleId>{616DA210-FB5B-4158-B5E0-FEB733F419BA}</a:tableStyleId>
              </a:tblPr>
              <a:tblGrid>
                <a:gridCol w="2047467"/>
                <a:gridCol w="2074127"/>
                <a:gridCol w="2419815"/>
                <a:gridCol w="2531599"/>
              </a:tblGrid>
              <a:tr h="409575">
                <a:tc rowSpan="2">
                  <a:txBody>
                    <a:bodyPr/>
                    <a:lstStyle/>
                    <a:p>
                      <a:pPr algn="ctr" fontAlgn="b"/>
                      <a:r>
                        <a:rPr lang="ru-RU" sz="1600" u="none" strike="noStrike" dirty="0">
                          <a:effectLst/>
                          <a:latin typeface="Times New Roman" panose="02020603050405020304" pitchFamily="18" charset="0"/>
                          <a:cs typeface="Times New Roman" panose="02020603050405020304" pitchFamily="18" charset="0"/>
                        </a:rPr>
                        <a:t> </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gridSpan="3">
                  <a:txBody>
                    <a:bodyPr/>
                    <a:lstStyle/>
                    <a:p>
                      <a:pPr algn="ctr" fontAlgn="ctr"/>
                      <a:r>
                        <a:rPr lang="ru-RU" sz="2400" u="none" strike="noStrike" dirty="0">
                          <a:effectLst/>
                          <a:latin typeface="Times New Roman" panose="02020603050405020304" pitchFamily="18" charset="0"/>
                          <a:cs typeface="Times New Roman" panose="02020603050405020304" pitchFamily="18" charset="0"/>
                        </a:rPr>
                        <a:t>Всего рассмотрено заявлений</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hMerge="1">
                  <a:txBody>
                    <a:bodyPr/>
                    <a:lstStyle/>
                    <a:p>
                      <a:endParaRPr lang="ru-RU"/>
                    </a:p>
                  </a:txBody>
                  <a:tcPr/>
                </a:tc>
                <a:tc hMerge="1">
                  <a:txBody>
                    <a:bodyPr/>
                    <a:lstStyle/>
                    <a:p>
                      <a:endParaRPr lang="ru-RU"/>
                    </a:p>
                  </a:txBody>
                  <a:tcPr/>
                </a:tc>
              </a:tr>
              <a:tr h="762000">
                <a:tc vMerge="1">
                  <a:txBody>
                    <a:bodyPr/>
                    <a:lstStyle/>
                    <a:p>
                      <a:endParaRPr lang="ru-RU"/>
                    </a:p>
                  </a:txBody>
                  <a:tcPr/>
                </a:tc>
                <a:tc>
                  <a:txBody>
                    <a:body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 полугодие 2020 года</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a:txBody>
                    <a:body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 полугодие 2021 года</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a:txBody>
                    <a:bodyPr/>
                    <a:lstStyle/>
                    <a:p>
                      <a:pPr algn="ctr" fontAlgn="ctr"/>
                      <a:r>
                        <a:rPr lang="ru-RU" sz="1600" u="none" strike="noStrike">
                          <a:effectLst/>
                          <a:latin typeface="Times New Roman" panose="02020603050405020304" pitchFamily="18" charset="0"/>
                          <a:cs typeface="Times New Roman" panose="02020603050405020304" pitchFamily="18" charset="0"/>
                        </a:rPr>
                        <a:t>Изменение показателя</a:t>
                      </a: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r>
              <a:tr h="190500">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ТО</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a:txBody>
                    <a:bodyPr/>
                    <a:lstStyle/>
                    <a:p>
                      <a:pPr algn="ctr" fontAlgn="b"/>
                      <a:r>
                        <a:rPr lang="ru-RU" sz="1600" b="0" i="0" u="none" strike="noStrike" dirty="0" smtClean="0">
                          <a:solidFill>
                            <a:schemeClr val="tx1"/>
                          </a:solidFill>
                          <a:effectLst/>
                          <a:latin typeface="Times New Roman" panose="02020603050405020304" pitchFamily="18" charset="0"/>
                          <a:cs typeface="Times New Roman" panose="02020603050405020304" pitchFamily="18" charset="0"/>
                        </a:rPr>
                        <a:t>900</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249</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8F4FF"/>
                    </a:solidFill>
                  </a:tcPr>
                </a:tc>
                <a:tc>
                  <a:txBody>
                    <a:bodyPr/>
                    <a:lstStyle/>
                    <a:p>
                      <a:pPr algn="ctr" fontAlgn="b"/>
                      <a:r>
                        <a:rPr lang="ru-RU" sz="1600" u="none" strike="noStrike" dirty="0" smtClean="0">
                          <a:solidFill>
                            <a:srgbClr val="00CD5C"/>
                          </a:solidFill>
                          <a:effectLst/>
                          <a:latin typeface="Times New Roman" panose="02020603050405020304" pitchFamily="18" charset="0"/>
                          <a:cs typeface="Times New Roman" panose="02020603050405020304" pitchFamily="18" charset="0"/>
                        </a:rPr>
                        <a:t>-72%</a:t>
                      </a:r>
                      <a:endParaRPr lang="ru-RU" sz="1600" b="0" i="0" u="none" strike="noStrike" dirty="0">
                        <a:solidFill>
                          <a:srgbClr val="00CD5C"/>
                        </a:solidFill>
                        <a:effectLst/>
                        <a:latin typeface="Times New Roman" panose="02020603050405020304" pitchFamily="18" charset="0"/>
                        <a:cs typeface="Times New Roman" panose="02020603050405020304" pitchFamily="18" charset="0"/>
                      </a:endParaRPr>
                    </a:p>
                  </a:txBody>
                  <a:tcPr marL="9525" marR="9525" marT="9525" marB="0" anchor="b">
                    <a:solidFill>
                      <a:srgbClr val="F8F4FF"/>
                    </a:solidFill>
                  </a:tcPr>
                </a:tc>
              </a:tr>
              <a:tr h="190500">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ТО+ЦА</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a:txBody>
                    <a:bodyPr/>
                    <a:lstStyle/>
                    <a:p>
                      <a:pPr algn="ctr" fontAlgn="b"/>
                      <a:r>
                        <a:rPr lang="ru-RU" sz="1600" u="none" strike="noStrike" dirty="0" smtClean="0">
                          <a:effectLst/>
                          <a:latin typeface="Times New Roman" panose="02020603050405020304" pitchFamily="18" charset="0"/>
                          <a:cs typeface="Times New Roman" panose="02020603050405020304" pitchFamily="18" charset="0"/>
                        </a:rPr>
                        <a:t>915</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391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8F4FF"/>
                    </a:solidFill>
                  </a:tcPr>
                </a:tc>
                <a:tc>
                  <a:txBody>
                    <a:bodyPr/>
                    <a:lstStyle/>
                    <a:p>
                      <a:pPr algn="ctr" fontAlgn="b"/>
                      <a:r>
                        <a:rPr lang="ru-RU" sz="1600" u="none" strike="noStrike" dirty="0" smtClean="0">
                          <a:solidFill>
                            <a:srgbClr val="92D050"/>
                          </a:solidFill>
                          <a:effectLst/>
                          <a:latin typeface="Times New Roman" panose="02020603050405020304" pitchFamily="18" charset="0"/>
                          <a:cs typeface="Times New Roman" panose="02020603050405020304" pitchFamily="18" charset="0"/>
                        </a:rPr>
                        <a:t>-</a:t>
                      </a:r>
                      <a:r>
                        <a:rPr lang="ru-RU" sz="1600" u="none" strike="noStrike" dirty="0" smtClean="0">
                          <a:solidFill>
                            <a:srgbClr val="00CD5C"/>
                          </a:solidFill>
                          <a:effectLst/>
                          <a:latin typeface="Times New Roman" panose="02020603050405020304" pitchFamily="18" charset="0"/>
                          <a:cs typeface="Times New Roman" panose="02020603050405020304" pitchFamily="18" charset="0"/>
                        </a:rPr>
                        <a:t>57%</a:t>
                      </a:r>
                      <a:endParaRPr lang="ru-RU" sz="1600" b="0" i="0" u="none" strike="noStrike" dirty="0">
                        <a:solidFill>
                          <a:srgbClr val="00CD5C"/>
                        </a:solidFill>
                        <a:effectLst/>
                        <a:latin typeface="Times New Roman" panose="02020603050405020304" pitchFamily="18" charset="0"/>
                        <a:cs typeface="Times New Roman" panose="02020603050405020304" pitchFamily="18" charset="0"/>
                      </a:endParaRPr>
                    </a:p>
                  </a:txBody>
                  <a:tcPr marL="9525" marR="9525" marT="9525" marB="0" anchor="b">
                    <a:solidFill>
                      <a:srgbClr val="F8F4FF"/>
                    </a:solidFill>
                  </a:tcPr>
                </a:tc>
              </a:tr>
            </a:tbl>
          </a:graphicData>
        </a:graphic>
      </p:graphicFrame>
      <p:graphicFrame>
        <p:nvGraphicFramePr>
          <p:cNvPr id="12" name="Таблица 11"/>
          <p:cNvGraphicFramePr>
            <a:graphicFrameLocks noGrp="1"/>
          </p:cNvGraphicFramePr>
          <p:nvPr>
            <p:extLst/>
          </p:nvPr>
        </p:nvGraphicFramePr>
        <p:xfrm>
          <a:off x="35496" y="4293096"/>
          <a:ext cx="9108503" cy="1828534"/>
        </p:xfrm>
        <a:graphic>
          <a:graphicData uri="http://schemas.openxmlformats.org/drawingml/2006/table">
            <a:tbl>
              <a:tblPr>
                <a:tableStyleId>{5940675A-B579-460E-94D1-54222C63F5DA}</a:tableStyleId>
              </a:tblPr>
              <a:tblGrid>
                <a:gridCol w="739476"/>
                <a:gridCol w="591144"/>
                <a:gridCol w="533492"/>
                <a:gridCol w="1022693"/>
                <a:gridCol w="586711"/>
                <a:gridCol w="509033"/>
                <a:gridCol w="947274"/>
                <a:gridCol w="591144"/>
                <a:gridCol w="653067"/>
                <a:gridCol w="876594"/>
                <a:gridCol w="539343"/>
                <a:gridCol w="506978"/>
                <a:gridCol w="1011554"/>
              </a:tblGrid>
              <a:tr h="576064">
                <a:tc rowSpan="2">
                  <a:txBody>
                    <a:bodyPr/>
                    <a:lstStyle/>
                    <a:p>
                      <a:pPr marL="0" algn="ctr" defTabSz="914400" rtl="0" eaLnBrk="1" fontAlgn="b" latinLnBrk="0" hangingPunct="1"/>
                      <a:r>
                        <a:rPr lang="ru-RU" dirty="0"/>
                        <a:t> </a:t>
                      </a:r>
                    </a:p>
                  </a:txBody>
                  <a:tcPr marL="9050" marR="9050" marT="9050" marB="0" anchor="b">
                    <a:solidFill>
                      <a:srgbClr val="F8F4FF"/>
                    </a:solidFill>
                  </a:tcPr>
                </a:tc>
                <a:tc gridSpan="3">
                  <a:txBody>
                    <a:bodyPr/>
                    <a:lstStyle/>
                    <a:p>
                      <a:pPr algn="ctr" fontAlgn="ctr"/>
                      <a:r>
                        <a:rPr lang="ru-RU" dirty="0" smtClean="0"/>
                        <a:t>С ограничениями</a:t>
                      </a:r>
                      <a:endParaRPr lang="ru-RU" dirty="0"/>
                    </a:p>
                  </a:txBody>
                  <a:tcPr marL="9050" marR="9050" marT="9050" marB="0" anchor="ctr">
                    <a:solidFill>
                      <a:srgbClr val="F8F4FF"/>
                    </a:solidFill>
                  </a:tcPr>
                </a:tc>
                <a:tc hMerge="1">
                  <a:txBody>
                    <a:bodyPr/>
                    <a:lstStyle/>
                    <a:p>
                      <a:endParaRPr lang="ru-RU"/>
                    </a:p>
                  </a:txBody>
                  <a:tcPr/>
                </a:tc>
                <a:tc hMerge="1">
                  <a:txBody>
                    <a:bodyPr/>
                    <a:lstStyle/>
                    <a:p>
                      <a:endParaRPr lang="ru-RU"/>
                    </a:p>
                  </a:txBody>
                  <a:tcPr/>
                </a:tc>
                <a:tc gridSpan="3">
                  <a:txBody>
                    <a:bodyPr/>
                    <a:lstStyle/>
                    <a:p>
                      <a:pPr algn="ctr" fontAlgn="ctr"/>
                      <a:r>
                        <a:rPr lang="ru-RU" dirty="0" smtClean="0"/>
                        <a:t>Согласие</a:t>
                      </a:r>
                      <a:endParaRPr lang="ru-RU" dirty="0"/>
                    </a:p>
                  </a:txBody>
                  <a:tcPr marL="9050" marR="9050" marT="9050" marB="0" anchor="ctr">
                    <a:solidFill>
                      <a:srgbClr val="F8F4FF"/>
                    </a:solidFill>
                  </a:tcPr>
                </a:tc>
                <a:tc hMerge="1">
                  <a:txBody>
                    <a:bodyPr/>
                    <a:lstStyle/>
                    <a:p>
                      <a:endParaRPr lang="ru-RU"/>
                    </a:p>
                  </a:txBody>
                  <a:tcPr/>
                </a:tc>
                <a:tc hMerge="1">
                  <a:txBody>
                    <a:bodyPr/>
                    <a:lstStyle/>
                    <a:p>
                      <a:endParaRPr lang="ru-RU"/>
                    </a:p>
                  </a:txBody>
                  <a:tcPr/>
                </a:tc>
                <a:tc gridSpan="3">
                  <a:txBody>
                    <a:bodyPr/>
                    <a:lstStyle/>
                    <a:p>
                      <a:pPr algn="ctr" fontAlgn="ctr"/>
                      <a:r>
                        <a:rPr lang="ru-RU" dirty="0" smtClean="0"/>
                        <a:t>Отказ</a:t>
                      </a:r>
                      <a:endParaRPr lang="ru-RU" dirty="0"/>
                    </a:p>
                  </a:txBody>
                  <a:tcPr marL="9050" marR="9050" marT="9050" marB="0" anchor="ctr">
                    <a:solidFill>
                      <a:srgbClr val="F8F4FF"/>
                    </a:solidFill>
                  </a:tcPr>
                </a:tc>
                <a:tc hMerge="1">
                  <a:txBody>
                    <a:bodyPr/>
                    <a:lstStyle/>
                    <a:p>
                      <a:endParaRPr lang="ru-RU"/>
                    </a:p>
                  </a:txBody>
                  <a:tcPr/>
                </a:tc>
                <a:tc hMerge="1">
                  <a:txBody>
                    <a:bodyPr/>
                    <a:lstStyle/>
                    <a:p>
                      <a:endParaRPr lang="ru-RU"/>
                    </a:p>
                  </a:txBody>
                  <a:tcPr/>
                </a:tc>
                <a:tc gridSpan="3">
                  <a:txBody>
                    <a:bodyPr/>
                    <a:lstStyle/>
                    <a:p>
                      <a:pPr algn="ctr" fontAlgn="ctr"/>
                      <a:r>
                        <a:rPr lang="ru-RU" dirty="0" smtClean="0"/>
                        <a:t>Не требует согласия</a:t>
                      </a:r>
                      <a:endParaRPr lang="ru-RU" dirty="0"/>
                    </a:p>
                  </a:txBody>
                  <a:tcPr marL="9050" marR="9050" marT="9050" marB="0" anchor="ctr">
                    <a:solidFill>
                      <a:srgbClr val="F8F4FF"/>
                    </a:solidFill>
                  </a:tcPr>
                </a:tc>
                <a:tc hMerge="1">
                  <a:txBody>
                    <a:bodyPr/>
                    <a:lstStyle/>
                    <a:p>
                      <a:endParaRPr lang="ru-RU"/>
                    </a:p>
                  </a:txBody>
                  <a:tcPr/>
                </a:tc>
                <a:tc hMerge="1">
                  <a:txBody>
                    <a:bodyPr/>
                    <a:lstStyle/>
                    <a:p>
                      <a:endParaRPr lang="ru-RU"/>
                    </a:p>
                  </a:txBody>
                  <a:tcPr/>
                </a:tc>
              </a:tr>
              <a:tr h="720080">
                <a:tc vMerge="1">
                  <a:txBody>
                    <a:bodyPr/>
                    <a:lstStyle/>
                    <a:p>
                      <a:endParaRPr lang="ru-RU"/>
                    </a:p>
                  </a:txBody>
                  <a:tcPr/>
                </a:tc>
                <a:tc>
                  <a:txBody>
                    <a:bodyPr/>
                    <a:lstStyle/>
                    <a:p>
                      <a:pPr algn="ctr" fontAlgn="ctr"/>
                      <a:r>
                        <a:rPr lang="ru-RU" sz="1400" dirty="0" smtClean="0">
                          <a:latin typeface="Times New Roman" panose="02020603050405020304" pitchFamily="18" charset="0"/>
                          <a:cs typeface="Times New Roman" panose="02020603050405020304" pitchFamily="18" charset="0"/>
                        </a:rPr>
                        <a:t>1 пол. 2020 года</a:t>
                      </a:r>
                      <a:endParaRPr lang="ru-RU" sz="1400" dirty="0">
                        <a:latin typeface="Times New Roman" panose="02020603050405020304" pitchFamily="18" charset="0"/>
                        <a:cs typeface="Times New Roman" panose="02020603050405020304" pitchFamily="18" charset="0"/>
                      </a:endParaRPr>
                    </a:p>
                  </a:txBody>
                  <a:tcPr marL="9050" marR="9050" marT="9050" marB="0" anchor="ctr">
                    <a:solidFill>
                      <a:srgbClr val="F8F4FF"/>
                    </a:solidFill>
                  </a:tcPr>
                </a:tc>
                <a:tc>
                  <a:txBody>
                    <a:bodyPr/>
                    <a:lstStyle/>
                    <a:p>
                      <a:pPr algn="ctr" fontAlgn="ctr"/>
                      <a:r>
                        <a:rPr lang="ru-RU" sz="1400" dirty="0" smtClean="0">
                          <a:latin typeface="Times New Roman" panose="02020603050405020304" pitchFamily="18" charset="0"/>
                          <a:cs typeface="Times New Roman" panose="02020603050405020304" pitchFamily="18" charset="0"/>
                        </a:rPr>
                        <a:t>1 пол. 2021 года</a:t>
                      </a:r>
                      <a:endParaRPr lang="ru-RU" sz="1400" dirty="0">
                        <a:latin typeface="Times New Roman" panose="02020603050405020304" pitchFamily="18" charset="0"/>
                        <a:cs typeface="Times New Roman" panose="02020603050405020304" pitchFamily="18" charset="0"/>
                      </a:endParaRPr>
                    </a:p>
                  </a:txBody>
                  <a:tcPr marL="9050" marR="9050" marT="9050" marB="0" anchor="ctr">
                    <a:solidFill>
                      <a:srgbClr val="F8F4FF"/>
                    </a:solidFill>
                  </a:tcPr>
                </a:tc>
                <a:tc>
                  <a:txBody>
                    <a:bodyPr/>
                    <a:lstStyle/>
                    <a:p>
                      <a:pPr algn="ctr" fontAlgn="ctr"/>
                      <a:r>
                        <a:rPr lang="ru-RU" sz="1400" dirty="0">
                          <a:latin typeface="Times New Roman" panose="02020603050405020304" pitchFamily="18" charset="0"/>
                          <a:cs typeface="Times New Roman" panose="02020603050405020304" pitchFamily="18" charset="0"/>
                        </a:rPr>
                        <a:t>Изменение показателя</a:t>
                      </a:r>
                    </a:p>
                  </a:txBody>
                  <a:tcPr marL="9050" marR="9050" marT="9050" marB="0" anchor="ctr">
                    <a:solidFill>
                      <a:srgbClr val="F8F4FF"/>
                    </a:solidFill>
                  </a:tcPr>
                </a:tc>
                <a:tc>
                  <a:txBody>
                    <a:bodyPr/>
                    <a:lstStyle/>
                    <a:p>
                      <a:pPr algn="ctr" fontAlgn="ctr"/>
                      <a:r>
                        <a:rPr lang="ru-RU" sz="1400" dirty="0" smtClean="0">
                          <a:latin typeface="Times New Roman" panose="02020603050405020304" pitchFamily="18" charset="0"/>
                          <a:cs typeface="Times New Roman" panose="02020603050405020304" pitchFamily="18" charset="0"/>
                        </a:rPr>
                        <a:t>1 пол. 2020 года</a:t>
                      </a:r>
                      <a:endParaRPr lang="ru-RU" sz="1400" dirty="0">
                        <a:latin typeface="Times New Roman" panose="02020603050405020304" pitchFamily="18" charset="0"/>
                        <a:cs typeface="Times New Roman" panose="02020603050405020304" pitchFamily="18" charset="0"/>
                      </a:endParaRPr>
                    </a:p>
                  </a:txBody>
                  <a:tcPr marL="9050" marR="9050" marT="9050" marB="0" anchor="ctr">
                    <a:solidFill>
                      <a:srgbClr val="F8F4FF"/>
                    </a:solidFill>
                  </a:tcPr>
                </a:tc>
                <a:tc>
                  <a:txBody>
                    <a:bodyPr/>
                    <a:lstStyle/>
                    <a:p>
                      <a:pPr algn="ctr" fontAlgn="ctr"/>
                      <a:r>
                        <a:rPr lang="ru-RU" sz="1400" dirty="0" smtClean="0">
                          <a:latin typeface="Times New Roman" panose="02020603050405020304" pitchFamily="18" charset="0"/>
                          <a:cs typeface="Times New Roman" panose="02020603050405020304" pitchFamily="18" charset="0"/>
                        </a:rPr>
                        <a:t>1 пол. 2021 года</a:t>
                      </a:r>
                      <a:endParaRPr lang="ru-RU" sz="1400" dirty="0">
                        <a:latin typeface="Times New Roman" panose="02020603050405020304" pitchFamily="18" charset="0"/>
                        <a:cs typeface="Times New Roman" panose="02020603050405020304" pitchFamily="18" charset="0"/>
                      </a:endParaRPr>
                    </a:p>
                  </a:txBody>
                  <a:tcPr marL="9050" marR="9050" marT="9050" marB="0" anchor="ctr">
                    <a:solidFill>
                      <a:srgbClr val="F8F4FF"/>
                    </a:solidFill>
                  </a:tcPr>
                </a:tc>
                <a:tc>
                  <a:txBody>
                    <a:bodyPr/>
                    <a:lstStyle/>
                    <a:p>
                      <a:pPr algn="ctr" fontAlgn="ctr"/>
                      <a:r>
                        <a:rPr lang="ru-RU" sz="1400" dirty="0">
                          <a:latin typeface="Times New Roman" panose="02020603050405020304" pitchFamily="18" charset="0"/>
                          <a:cs typeface="Times New Roman" panose="02020603050405020304" pitchFamily="18" charset="0"/>
                        </a:rPr>
                        <a:t>Изменение показателя</a:t>
                      </a:r>
                    </a:p>
                  </a:txBody>
                  <a:tcPr marL="9050" marR="9050" marT="9050" marB="0" anchor="ctr">
                    <a:solidFill>
                      <a:srgbClr val="F8F4FF"/>
                    </a:solidFill>
                  </a:tcPr>
                </a:tc>
                <a:tc>
                  <a:txBody>
                    <a:bodyPr/>
                    <a:lstStyle/>
                    <a:p>
                      <a:pPr algn="ctr" fontAlgn="ctr"/>
                      <a:r>
                        <a:rPr lang="ru-RU" sz="1400" dirty="0" smtClean="0">
                          <a:latin typeface="Times New Roman" panose="02020603050405020304" pitchFamily="18" charset="0"/>
                          <a:cs typeface="Times New Roman" panose="02020603050405020304" pitchFamily="18" charset="0"/>
                        </a:rPr>
                        <a:t>1 пол. 2020 года</a:t>
                      </a:r>
                      <a:endParaRPr lang="ru-RU" sz="1400" dirty="0">
                        <a:latin typeface="Times New Roman" panose="02020603050405020304" pitchFamily="18" charset="0"/>
                        <a:cs typeface="Times New Roman" panose="02020603050405020304" pitchFamily="18" charset="0"/>
                      </a:endParaRPr>
                    </a:p>
                  </a:txBody>
                  <a:tcPr marL="9050" marR="9050" marT="9050" marB="0" anchor="ctr">
                    <a:solidFill>
                      <a:srgbClr val="F8F4FF"/>
                    </a:solidFill>
                  </a:tcPr>
                </a:tc>
                <a:tc>
                  <a:txBody>
                    <a:bodyPr/>
                    <a:lstStyle/>
                    <a:p>
                      <a:pPr algn="ctr" fontAlgn="ctr"/>
                      <a:r>
                        <a:rPr lang="ru-RU" sz="1400" dirty="0" smtClean="0">
                          <a:latin typeface="Times New Roman" panose="02020603050405020304" pitchFamily="18" charset="0"/>
                          <a:cs typeface="Times New Roman" panose="02020603050405020304" pitchFamily="18" charset="0"/>
                        </a:rPr>
                        <a:t>1 пол. 2021 года</a:t>
                      </a:r>
                      <a:endParaRPr lang="ru-RU" sz="1400" dirty="0">
                        <a:latin typeface="Times New Roman" panose="02020603050405020304" pitchFamily="18" charset="0"/>
                        <a:cs typeface="Times New Roman" panose="02020603050405020304" pitchFamily="18" charset="0"/>
                      </a:endParaRPr>
                    </a:p>
                  </a:txBody>
                  <a:tcPr marL="9050" marR="9050" marT="9050" marB="0" anchor="ctr">
                    <a:solidFill>
                      <a:srgbClr val="F8F4FF"/>
                    </a:solidFill>
                  </a:tcPr>
                </a:tc>
                <a:tc>
                  <a:txBody>
                    <a:bodyPr/>
                    <a:lstStyle/>
                    <a:p>
                      <a:pPr algn="ctr" fontAlgn="ctr"/>
                      <a:r>
                        <a:rPr lang="ru-RU" sz="1400" dirty="0">
                          <a:latin typeface="Times New Roman" panose="02020603050405020304" pitchFamily="18" charset="0"/>
                          <a:cs typeface="Times New Roman" panose="02020603050405020304" pitchFamily="18" charset="0"/>
                        </a:rPr>
                        <a:t>Изменение показателя</a:t>
                      </a:r>
                    </a:p>
                  </a:txBody>
                  <a:tcPr marL="9050" marR="9050" marT="9050" marB="0" anchor="ctr">
                    <a:solidFill>
                      <a:srgbClr val="F8F4FF"/>
                    </a:solidFill>
                  </a:tcPr>
                </a:tc>
                <a:tc>
                  <a:txBody>
                    <a:bodyPr/>
                    <a:lstStyle/>
                    <a:p>
                      <a:pPr algn="ctr" fontAlgn="ctr"/>
                      <a:r>
                        <a:rPr lang="ru-RU" sz="1400" dirty="0" smtClean="0">
                          <a:latin typeface="Times New Roman" panose="02020603050405020304" pitchFamily="18" charset="0"/>
                          <a:cs typeface="Times New Roman" panose="02020603050405020304" pitchFamily="18" charset="0"/>
                        </a:rPr>
                        <a:t>1 пол. 2020 года</a:t>
                      </a:r>
                      <a:endParaRPr lang="ru-RU" sz="1400" dirty="0">
                        <a:latin typeface="Times New Roman" panose="02020603050405020304" pitchFamily="18" charset="0"/>
                        <a:cs typeface="Times New Roman" panose="02020603050405020304" pitchFamily="18" charset="0"/>
                      </a:endParaRPr>
                    </a:p>
                  </a:txBody>
                  <a:tcPr marL="9050" marR="9050" marT="9050" marB="0" anchor="ctr">
                    <a:solidFill>
                      <a:srgbClr val="F8F4FF"/>
                    </a:solidFill>
                  </a:tcPr>
                </a:tc>
                <a:tc>
                  <a:txBody>
                    <a:bodyPr/>
                    <a:lstStyle/>
                    <a:p>
                      <a:pPr algn="ctr" fontAlgn="ctr"/>
                      <a:r>
                        <a:rPr lang="ru-RU" sz="1400" dirty="0" smtClean="0">
                          <a:latin typeface="Times New Roman" panose="02020603050405020304" pitchFamily="18" charset="0"/>
                          <a:cs typeface="Times New Roman" panose="02020603050405020304" pitchFamily="18" charset="0"/>
                        </a:rPr>
                        <a:t>1 пол. 2021 года</a:t>
                      </a:r>
                      <a:endParaRPr lang="ru-RU" sz="1400" dirty="0">
                        <a:latin typeface="Times New Roman" panose="02020603050405020304" pitchFamily="18" charset="0"/>
                        <a:cs typeface="Times New Roman" panose="02020603050405020304" pitchFamily="18" charset="0"/>
                      </a:endParaRPr>
                    </a:p>
                  </a:txBody>
                  <a:tcPr marL="9050" marR="9050" marT="9050" marB="0" anchor="ctr">
                    <a:solidFill>
                      <a:srgbClr val="F8F4FF"/>
                    </a:solidFill>
                  </a:tcPr>
                </a:tc>
                <a:tc>
                  <a:txBody>
                    <a:bodyPr/>
                    <a:lstStyle/>
                    <a:p>
                      <a:pPr algn="ctr" fontAlgn="ctr"/>
                      <a:r>
                        <a:rPr lang="ru-RU" sz="1400" dirty="0">
                          <a:latin typeface="Times New Roman" panose="02020603050405020304" pitchFamily="18" charset="0"/>
                          <a:cs typeface="Times New Roman" panose="02020603050405020304" pitchFamily="18" charset="0"/>
                        </a:rPr>
                        <a:t>Изменение показателя</a:t>
                      </a:r>
                    </a:p>
                  </a:txBody>
                  <a:tcPr marL="9050" marR="9050" marT="9050" marB="0" anchor="ctr">
                    <a:solidFill>
                      <a:srgbClr val="F8F4FF"/>
                    </a:solidFill>
                  </a:tcPr>
                </a:tc>
              </a:tr>
              <a:tr h="266195">
                <a:tc>
                  <a:txBody>
                    <a:bodyPr/>
                    <a:lstStyle/>
                    <a:p>
                      <a:pPr algn="ctr" fontAlgn="ctr"/>
                      <a:r>
                        <a:rPr lang="ru-RU" sz="1400" dirty="0">
                          <a:latin typeface="Times New Roman" panose="02020603050405020304" pitchFamily="18" charset="0"/>
                          <a:cs typeface="Times New Roman" panose="02020603050405020304" pitchFamily="18" charset="0"/>
                        </a:rPr>
                        <a:t>ТО</a:t>
                      </a:r>
                    </a:p>
                  </a:txBody>
                  <a:tcPr marL="9050" marR="9050" marT="9050" marB="0" anchor="ctr">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386</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115</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rgbClr val="00B050"/>
                          </a:solidFill>
                          <a:latin typeface="Times New Roman" panose="02020603050405020304" pitchFamily="18" charset="0"/>
                          <a:cs typeface="Times New Roman" panose="02020603050405020304" pitchFamily="18" charset="0"/>
                        </a:rPr>
                        <a:t>-70%</a:t>
                      </a:r>
                      <a:endParaRPr lang="ru-RU" sz="1400" dirty="0">
                        <a:solidFill>
                          <a:srgbClr val="00B050"/>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353</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13</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rgbClr val="00CD5C"/>
                          </a:solidFill>
                          <a:latin typeface="Times New Roman" panose="02020603050405020304" pitchFamily="18" charset="0"/>
                          <a:cs typeface="Times New Roman" panose="02020603050405020304" pitchFamily="18" charset="0"/>
                        </a:rPr>
                        <a:t>-96%</a:t>
                      </a:r>
                      <a:endParaRPr lang="ru-RU" sz="1400" dirty="0">
                        <a:solidFill>
                          <a:srgbClr val="00CD5C"/>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chemeClr val="tx1"/>
                          </a:solidFill>
                          <a:latin typeface="Times New Roman" panose="02020603050405020304" pitchFamily="18" charset="0"/>
                          <a:cs typeface="Times New Roman" panose="02020603050405020304" pitchFamily="18" charset="0"/>
                        </a:rPr>
                        <a:t>92</a:t>
                      </a:r>
                      <a:endParaRPr lang="ru-RU" sz="1400" dirty="0">
                        <a:solidFill>
                          <a:schemeClr val="tx1"/>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chemeClr val="tx1"/>
                          </a:solidFill>
                          <a:latin typeface="Times New Roman" panose="02020603050405020304" pitchFamily="18" charset="0"/>
                          <a:cs typeface="Times New Roman" panose="02020603050405020304" pitchFamily="18" charset="0"/>
                        </a:rPr>
                        <a:t>97</a:t>
                      </a:r>
                      <a:endParaRPr lang="ru-RU" sz="1400" dirty="0">
                        <a:solidFill>
                          <a:schemeClr val="tx1"/>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rgbClr val="00CD5C"/>
                          </a:solidFill>
                          <a:latin typeface="Times New Roman" panose="02020603050405020304" pitchFamily="18" charset="0"/>
                          <a:cs typeface="Times New Roman" panose="02020603050405020304" pitchFamily="18" charset="0"/>
                        </a:rPr>
                        <a:t>5%</a:t>
                      </a:r>
                      <a:endParaRPr lang="ru-RU" sz="1400" dirty="0">
                        <a:solidFill>
                          <a:srgbClr val="00CD5C"/>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69</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24</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-65%</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r>
              <a:tr h="266195">
                <a:tc>
                  <a:txBody>
                    <a:bodyPr/>
                    <a:lstStyle/>
                    <a:p>
                      <a:pPr algn="ctr" fontAlgn="ctr"/>
                      <a:r>
                        <a:rPr lang="ru-RU" sz="1400" dirty="0">
                          <a:latin typeface="Times New Roman" panose="02020603050405020304" pitchFamily="18" charset="0"/>
                          <a:cs typeface="Times New Roman" panose="02020603050405020304" pitchFamily="18" charset="0"/>
                        </a:rPr>
                        <a:t>ТО+ЦА</a:t>
                      </a:r>
                    </a:p>
                  </a:txBody>
                  <a:tcPr marL="9050" marR="9050" marT="9050" marB="0" anchor="ctr">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400</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193</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rgbClr val="00B050"/>
                          </a:solidFill>
                          <a:latin typeface="Times New Roman" panose="02020603050405020304" pitchFamily="18" charset="0"/>
                          <a:cs typeface="Times New Roman" panose="02020603050405020304" pitchFamily="18" charset="0"/>
                        </a:rPr>
                        <a:t>-52%</a:t>
                      </a:r>
                      <a:endParaRPr lang="ru-RU" sz="1400" dirty="0">
                        <a:solidFill>
                          <a:srgbClr val="00B050"/>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353</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13</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rgbClr val="00CD5C"/>
                          </a:solidFill>
                          <a:latin typeface="Times New Roman" panose="02020603050405020304" pitchFamily="18" charset="0"/>
                          <a:cs typeface="Times New Roman" panose="02020603050405020304" pitchFamily="18" charset="0"/>
                        </a:rPr>
                        <a:t>-96%</a:t>
                      </a:r>
                      <a:endParaRPr lang="ru-RU" sz="1400" dirty="0">
                        <a:solidFill>
                          <a:srgbClr val="00CD5C"/>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chemeClr val="tx1"/>
                          </a:solidFill>
                          <a:latin typeface="Times New Roman" panose="02020603050405020304" pitchFamily="18" charset="0"/>
                          <a:cs typeface="Times New Roman" panose="02020603050405020304" pitchFamily="18" charset="0"/>
                        </a:rPr>
                        <a:t>93</a:t>
                      </a:r>
                      <a:endParaRPr lang="ru-RU" sz="1400" dirty="0">
                        <a:solidFill>
                          <a:schemeClr val="tx1"/>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chemeClr val="tx1"/>
                          </a:solidFill>
                          <a:latin typeface="Times New Roman" panose="02020603050405020304" pitchFamily="18" charset="0"/>
                          <a:cs typeface="Times New Roman" panose="02020603050405020304" pitchFamily="18" charset="0"/>
                        </a:rPr>
                        <a:t>144</a:t>
                      </a:r>
                      <a:endParaRPr lang="ru-RU" sz="1400" dirty="0">
                        <a:solidFill>
                          <a:schemeClr val="tx1"/>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solidFill>
                            <a:srgbClr val="00CD5C"/>
                          </a:solidFill>
                          <a:latin typeface="Times New Roman" panose="02020603050405020304" pitchFamily="18" charset="0"/>
                          <a:cs typeface="Times New Roman" panose="02020603050405020304" pitchFamily="18" charset="0"/>
                        </a:rPr>
                        <a:t>55%</a:t>
                      </a:r>
                      <a:endParaRPr lang="ru-RU" sz="1400" dirty="0">
                        <a:solidFill>
                          <a:srgbClr val="00CD5C"/>
                        </a:solidFill>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69</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41</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c>
                  <a:txBody>
                    <a:bodyPr/>
                    <a:lstStyle/>
                    <a:p>
                      <a:pPr algn="ctr" fontAlgn="b"/>
                      <a:r>
                        <a:rPr lang="ru-RU" sz="1400" dirty="0" smtClean="0">
                          <a:latin typeface="Times New Roman" panose="02020603050405020304" pitchFamily="18" charset="0"/>
                          <a:cs typeface="Times New Roman" panose="02020603050405020304" pitchFamily="18" charset="0"/>
                        </a:rPr>
                        <a:t>-40%</a:t>
                      </a:r>
                      <a:endParaRPr lang="ru-RU" sz="1400" dirty="0">
                        <a:latin typeface="Times New Roman" panose="02020603050405020304" pitchFamily="18" charset="0"/>
                        <a:cs typeface="Times New Roman" panose="02020603050405020304" pitchFamily="18" charset="0"/>
                      </a:endParaRPr>
                    </a:p>
                  </a:txBody>
                  <a:tcPr marL="9050" marR="9050" marT="9050" marB="0" anchor="b">
                    <a:solidFill>
                      <a:srgbClr val="F8F4FF"/>
                    </a:solidFill>
                  </a:tcPr>
                </a:tc>
              </a:tr>
            </a:tbl>
          </a:graphicData>
        </a:graphic>
      </p:graphicFrame>
      <p:sp>
        <p:nvSpPr>
          <p:cNvPr id="34" name="TextBox 33"/>
          <p:cNvSpPr txBox="1"/>
          <p:nvPr/>
        </p:nvSpPr>
        <p:spPr>
          <a:xfrm>
            <a:off x="12576" y="3861048"/>
            <a:ext cx="9131424" cy="400110"/>
          </a:xfrm>
          <a:prstGeom prst="rect">
            <a:avLst/>
          </a:prstGeom>
          <a:solidFill>
            <a:schemeClr val="accent1">
              <a:lumMod val="20000"/>
              <a:lumOff val="80000"/>
            </a:schemeClr>
          </a:solidFill>
          <a:ln>
            <a:solidFill>
              <a:schemeClr val="accent5">
                <a:lumMod val="50000"/>
              </a:schemeClr>
            </a:solidFill>
          </a:ln>
        </p:spPr>
        <p:txBody>
          <a:bodyPr wrap="square">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a:solidFill>
                  <a:srgbClr val="4BACC6">
                    <a:lumMod val="50000"/>
                  </a:srgbClr>
                </a:solidFill>
                <a:latin typeface="Times New Roman" panose="02020603050405020304" pitchFamily="18" charset="0"/>
              </a:rPr>
              <a:t>п</a:t>
            </a:r>
            <a:r>
              <a:rPr lang="ru-RU" dirty="0" smtClean="0">
                <a:solidFill>
                  <a:srgbClr val="4BACC6">
                    <a:lumMod val="50000"/>
                  </a:srgbClr>
                </a:solidFill>
                <a:latin typeface="Times New Roman" panose="02020603050405020304" pitchFamily="18" charset="0"/>
              </a:rPr>
              <a:t>о видам решений:</a:t>
            </a:r>
            <a:endParaRPr lang="ru-RU" dirty="0">
              <a:solidFill>
                <a:srgbClr val="4BACC6">
                  <a:lumMod val="50000"/>
                </a:srgbClr>
              </a:solidFill>
              <a:latin typeface="Times New Roman" panose="02020603050405020304" pitchFamily="18" charset="0"/>
            </a:endParaRPr>
          </a:p>
        </p:txBody>
      </p:sp>
    </p:spTree>
    <p:extLst>
      <p:ext uri="{BB962C8B-B14F-4D97-AF65-F5344CB8AC3E}">
        <p14:creationId xmlns:p14="http://schemas.microsoft.com/office/powerpoint/2010/main" val="509784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A13FC5D-FC6F-4081-93A7-68902BE29FDB}" type="slidenum">
              <a:rPr lang="ru-RU" altLang="ru-RU" sz="1200" smtClean="0">
                <a:solidFill>
                  <a:srgbClr val="898989"/>
                </a:solidFill>
              </a:rPr>
              <a:pPr>
                <a:spcBef>
                  <a:spcPct val="0"/>
                </a:spcBef>
                <a:buFontTx/>
                <a:buNone/>
              </a:pPr>
              <a:t>12</a:t>
            </a:fld>
            <a:endParaRPr lang="ru-RU" altLang="ru-RU" sz="1200" smtClean="0">
              <a:solidFill>
                <a:srgbClr val="898989"/>
              </a:solidFill>
            </a:endParaRPr>
          </a:p>
        </p:txBody>
      </p:sp>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b="5263"/>
          <a:stretch>
            <a:fillRect/>
          </a:stretch>
        </p:blipFill>
        <p:spPr bwMode="auto">
          <a:xfrm>
            <a:off x="-18052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Прямоугольник 2"/>
          <p:cNvSpPr>
            <a:spLocks noChangeArrowheads="1"/>
          </p:cNvSpPr>
          <p:nvPr/>
        </p:nvSpPr>
        <p:spPr bwMode="auto">
          <a:xfrm>
            <a:off x="1547664" y="6237312"/>
            <a:ext cx="1442061"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Bef>
                <a:spcPct val="0"/>
              </a:spcBef>
              <a:spcAft>
                <a:spcPts val="800"/>
              </a:spcAft>
              <a:buFontTx/>
              <a:buNone/>
            </a:pPr>
            <a:r>
              <a:rPr lang="ru-RU" altLang="ru-RU" sz="1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ВСЕГО </a:t>
            </a:r>
            <a:r>
              <a:rPr lang="ru-RU" altLang="ru-RU" sz="1800" b="1" dirty="0" smtClean="0">
                <a:solidFill>
                  <a:prstClr val="black"/>
                </a:solidFill>
                <a:ea typeface="Calibri" panose="020F0502020204030204" pitchFamily="34" charset="0"/>
                <a:cs typeface="Times New Roman" panose="02020603050405020304" pitchFamily="18" charset="0"/>
              </a:rPr>
              <a:t> </a:t>
            </a:r>
            <a:r>
              <a:rPr lang="en-US" altLang="ru-RU" sz="1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211</a:t>
            </a:r>
            <a:endParaRPr lang="ru-RU" altLang="ru-RU"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4546848" y="2004003"/>
            <a:ext cx="4572000" cy="4066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mtClean="0">
                <a:solidFill>
                  <a:prstClr val="black"/>
                </a:solidFill>
              </a:rPr>
              <a:t>2020</a:t>
            </a:r>
            <a:endParaRPr lang="ru-RU" dirty="0">
              <a:solidFill>
                <a:prstClr val="black"/>
              </a:solidFill>
            </a:endParaRPr>
          </a:p>
        </p:txBody>
      </p:sp>
      <p:sp>
        <p:nvSpPr>
          <p:cNvPr id="3" name="Прямоугольник 2"/>
          <p:cNvSpPr/>
          <p:nvPr/>
        </p:nvSpPr>
        <p:spPr>
          <a:xfrm>
            <a:off x="6084168" y="6237312"/>
            <a:ext cx="1728192" cy="368434"/>
          </a:xfrm>
          <a:prstGeom prst="rect">
            <a:avLst/>
          </a:prstGeom>
        </p:spPr>
        <p:txBody>
          <a:bodyPr wrap="square">
            <a:spAutoFit/>
          </a:bodyPr>
          <a:lstStyle/>
          <a:p>
            <a:pPr>
              <a:lnSpc>
                <a:spcPct val="107000"/>
              </a:lnSpc>
              <a:spcAft>
                <a:spcPts val="800"/>
              </a:spcAft>
            </a:pPr>
            <a:r>
              <a:rPr lang="ru-RU" altLang="ru-RU"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ВСЕГО</a:t>
            </a:r>
            <a:r>
              <a:rPr lang="en-US" altLang="ru-RU"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206</a:t>
            </a:r>
            <a:r>
              <a:rPr lang="ru-RU" altLang="ru-RU"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b="1" dirty="0">
              <a:solidFill>
                <a:prstClr val="black"/>
              </a:solidFill>
              <a:ea typeface="Calibri" panose="020F0502020204030204" pitchFamily="34" charset="0"/>
              <a:cs typeface="Times New Roman" panose="02020603050405020304" pitchFamily="18" charset="0"/>
            </a:endParaRPr>
          </a:p>
        </p:txBody>
      </p:sp>
      <p:sp>
        <p:nvSpPr>
          <p:cNvPr id="4" name="Скругленный прямоугольник 3"/>
          <p:cNvSpPr/>
          <p:nvPr/>
        </p:nvSpPr>
        <p:spPr>
          <a:xfrm>
            <a:off x="107504" y="620688"/>
            <a:ext cx="5328592" cy="914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smtClean="0">
                <a:solidFill>
                  <a:prstClr val="black"/>
                </a:solidFill>
                <a:latin typeface="Times New Roman" panose="02020603050405020304" pitchFamily="18" charset="0"/>
                <a:cs typeface="Times New Roman" panose="02020603050405020304" pitchFamily="18" charset="0"/>
              </a:rPr>
              <a:t>УФО</a:t>
            </a:r>
            <a:endParaRPr lang="ru-RU" sz="3600" dirty="0">
              <a:solidFill>
                <a:prstClr val="white"/>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 y="2011608"/>
            <a:ext cx="4521695" cy="3977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20</a:t>
            </a:r>
            <a:r>
              <a:rPr lang="en-US" dirty="0" smtClean="0">
                <a:solidFill>
                  <a:prstClr val="black"/>
                </a:solidFill>
              </a:rPr>
              <a:t>19</a:t>
            </a:r>
            <a:endParaRPr lang="ru-RU" dirty="0">
              <a:solidFill>
                <a:prstClr val="black"/>
              </a:solidFill>
            </a:endParaRPr>
          </a:p>
        </p:txBody>
      </p:sp>
      <p:graphicFrame>
        <p:nvGraphicFramePr>
          <p:cNvPr id="9" name="Диаграмма 9"/>
          <p:cNvGraphicFramePr>
            <a:graphicFrameLocks/>
          </p:cNvGraphicFramePr>
          <p:nvPr>
            <p:extLst/>
          </p:nvPr>
        </p:nvGraphicFramePr>
        <p:xfrm>
          <a:off x="-25151" y="2409387"/>
          <a:ext cx="4572000" cy="3810438"/>
        </p:xfrm>
        <a:graphic>
          <a:graphicData uri="http://schemas.openxmlformats.org/presentationml/2006/ole">
            <mc:AlternateContent xmlns:mc="http://schemas.openxmlformats.org/markup-compatibility/2006">
              <mc:Choice xmlns:v="urn:schemas-microsoft-com:vml" Requires="v">
                <p:oleObj spid="_x0000_s5134" name="Диаграмма" r:id="rId5" imgW="7596274" imgH="4596782" progId="Excel.Chart.8">
                  <p:embed/>
                </p:oleObj>
              </mc:Choice>
              <mc:Fallback>
                <p:oleObj name="Диаграмма" r:id="rId5" imgW="7596274" imgH="4596782"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1" y="2409387"/>
                        <a:ext cx="4572000" cy="3810438"/>
                      </a:xfrm>
                      <a:prstGeom prst="rect">
                        <a:avLst/>
                      </a:prstGeom>
                      <a:noFill/>
                    </p:spPr>
                  </p:pic>
                </p:oleObj>
              </mc:Fallback>
            </mc:AlternateContent>
          </a:graphicData>
        </a:graphic>
      </p:graphicFrame>
      <p:pic>
        <p:nvPicPr>
          <p:cNvPr id="5" name="Рисунок 4"/>
          <p:cNvPicPr>
            <a:picLocks noChangeAspect="1"/>
          </p:cNvPicPr>
          <p:nvPr/>
        </p:nvPicPr>
        <p:blipFill>
          <a:blip r:embed="rId7"/>
          <a:stretch>
            <a:fillRect/>
          </a:stretch>
        </p:blipFill>
        <p:spPr>
          <a:xfrm>
            <a:off x="4521695" y="2409386"/>
            <a:ext cx="4597154" cy="3810439"/>
          </a:xfrm>
          <a:prstGeom prst="rect">
            <a:avLst/>
          </a:prstGeom>
        </p:spPr>
      </p:pic>
    </p:spTree>
    <p:extLst>
      <p:ext uri="{BB962C8B-B14F-4D97-AF65-F5344CB8AC3E}">
        <p14:creationId xmlns:p14="http://schemas.microsoft.com/office/powerpoint/2010/main" val="2431831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A13FC5D-FC6F-4081-93A7-68902BE29FDB}" type="slidenum">
              <a:rPr lang="ru-RU" altLang="ru-RU" sz="1200" smtClean="0">
                <a:solidFill>
                  <a:srgbClr val="898989"/>
                </a:solidFill>
              </a:rPr>
              <a:pPr>
                <a:spcBef>
                  <a:spcPct val="0"/>
                </a:spcBef>
                <a:buFontTx/>
                <a:buNone/>
              </a:pPr>
              <a:t>13</a:t>
            </a:fld>
            <a:endParaRPr lang="ru-RU" altLang="ru-RU" sz="1200" smtClean="0">
              <a:solidFill>
                <a:srgbClr val="898989"/>
              </a:solidFill>
            </a:endParaRPr>
          </a:p>
        </p:txBody>
      </p:sp>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b="5263"/>
          <a:stretch>
            <a:fillRect/>
          </a:stretch>
        </p:blipFill>
        <p:spPr bwMode="auto">
          <a:xfrm>
            <a:off x="0" y="3132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Прямоугольник 2"/>
          <p:cNvSpPr>
            <a:spLocks noChangeArrowheads="1"/>
          </p:cNvSpPr>
          <p:nvPr/>
        </p:nvSpPr>
        <p:spPr bwMode="auto">
          <a:xfrm>
            <a:off x="1547664" y="6237312"/>
            <a:ext cx="1442061" cy="36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Bef>
                <a:spcPct val="0"/>
              </a:spcBef>
              <a:spcAft>
                <a:spcPts val="800"/>
              </a:spcAft>
              <a:buFontTx/>
              <a:buNone/>
            </a:pPr>
            <a:r>
              <a:rPr lang="ru-RU" altLang="ru-RU" sz="1800" b="1" dirty="0" smtClean="0">
                <a:latin typeface="Times New Roman" panose="02020603050405020304" pitchFamily="18" charset="0"/>
                <a:ea typeface="Calibri" panose="020F0502020204030204" pitchFamily="34" charset="0"/>
                <a:cs typeface="Times New Roman" panose="02020603050405020304" pitchFamily="18" charset="0"/>
              </a:rPr>
              <a:t>ВСЕГО  </a:t>
            </a:r>
            <a:r>
              <a:rPr lang="ru-RU" altLang="ru-RU" sz="1800" b="1" dirty="0" smtClean="0">
                <a:latin typeface="Times New Roman" panose="02020603050405020304" pitchFamily="18" charset="0"/>
                <a:ea typeface="Calibri" panose="020F0502020204030204" pitchFamily="34" charset="0"/>
                <a:cs typeface="Times New Roman" panose="02020603050405020304" pitchFamily="18" charset="0"/>
              </a:rPr>
              <a:t>206</a:t>
            </a:r>
            <a:endParaRPr lang="ru-RU" altLang="ru-RU" sz="1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0" y="1988840"/>
            <a:ext cx="4572000" cy="4066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mtClean="0">
                <a:solidFill>
                  <a:schemeClr val="tx1"/>
                </a:solidFill>
              </a:rPr>
              <a:t>2020</a:t>
            </a:r>
            <a:endParaRPr lang="ru-RU" dirty="0">
              <a:solidFill>
                <a:schemeClr val="tx1"/>
              </a:solidFill>
            </a:endParaRPr>
          </a:p>
        </p:txBody>
      </p:sp>
      <p:sp>
        <p:nvSpPr>
          <p:cNvPr id="3" name="Прямоугольник 2"/>
          <p:cNvSpPr/>
          <p:nvPr/>
        </p:nvSpPr>
        <p:spPr>
          <a:xfrm>
            <a:off x="6084168" y="6237312"/>
            <a:ext cx="1728192" cy="368434"/>
          </a:xfrm>
          <a:prstGeom prst="rect">
            <a:avLst/>
          </a:prstGeom>
        </p:spPr>
        <p:txBody>
          <a:bodyPr wrap="square">
            <a:spAutoFit/>
          </a:bodyPr>
          <a:lstStyle/>
          <a:p>
            <a:pPr>
              <a:lnSpc>
                <a:spcPct val="107000"/>
              </a:lnSpc>
              <a:spcAft>
                <a:spcPts val="800"/>
              </a:spcAft>
            </a:pP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ВСЕГО</a:t>
            </a:r>
            <a:r>
              <a:rPr lang="en-US" altLang="ru-RU"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51   </a:t>
            </a:r>
            <a:endParaRPr lang="ru-RU" altLang="ru-RU" b="1" dirty="0">
              <a:ea typeface="Calibri" panose="020F0502020204030204" pitchFamily="34" charset="0"/>
              <a:cs typeface="Times New Roman" panose="02020603050405020304" pitchFamily="18" charset="0"/>
            </a:endParaRPr>
          </a:p>
        </p:txBody>
      </p:sp>
      <p:sp>
        <p:nvSpPr>
          <p:cNvPr id="4" name="Скругленный прямоугольник 3"/>
          <p:cNvSpPr/>
          <p:nvPr/>
        </p:nvSpPr>
        <p:spPr>
          <a:xfrm>
            <a:off x="107504" y="620688"/>
            <a:ext cx="5328592" cy="914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smtClean="0">
                <a:solidFill>
                  <a:schemeClr val="tx1"/>
                </a:solidFill>
                <a:latin typeface="Times New Roman" panose="02020603050405020304" pitchFamily="18" charset="0"/>
                <a:cs typeface="Times New Roman" panose="02020603050405020304" pitchFamily="18" charset="0"/>
              </a:rPr>
              <a:t>УФО</a:t>
            </a:r>
            <a:endParaRPr lang="ru-RU" sz="3600" dirty="0">
              <a:solidFill>
                <a:schemeClr val="bg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610449" y="1988840"/>
            <a:ext cx="4521695" cy="3977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a:t>
            </a:r>
            <a:r>
              <a:rPr lang="ru-RU" dirty="0" smtClean="0">
                <a:solidFill>
                  <a:schemeClr val="tx1"/>
                </a:solidFill>
              </a:rPr>
              <a:t>полугодие 2021</a:t>
            </a:r>
            <a:r>
              <a:rPr lang="en-US" dirty="0" smtClean="0">
                <a:solidFill>
                  <a:schemeClr val="tx1"/>
                </a:solidFill>
              </a:rPr>
              <a:t> </a:t>
            </a:r>
            <a:endParaRPr lang="ru-RU" dirty="0">
              <a:solidFill>
                <a:schemeClr val="tx1"/>
              </a:solidFill>
            </a:endParaRPr>
          </a:p>
        </p:txBody>
      </p:sp>
      <p:pic>
        <p:nvPicPr>
          <p:cNvPr id="5" name="Рисунок 4"/>
          <p:cNvPicPr>
            <a:picLocks noChangeAspect="1"/>
          </p:cNvPicPr>
          <p:nvPr/>
        </p:nvPicPr>
        <p:blipFill>
          <a:blip r:embed="rId5"/>
          <a:stretch>
            <a:fillRect/>
          </a:stretch>
        </p:blipFill>
        <p:spPr>
          <a:xfrm>
            <a:off x="0" y="2420888"/>
            <a:ext cx="4597154" cy="3810439"/>
          </a:xfrm>
          <a:prstGeom prst="rect">
            <a:avLst/>
          </a:prstGeom>
        </p:spPr>
      </p:pic>
      <p:graphicFrame>
        <p:nvGraphicFramePr>
          <p:cNvPr id="12" name="Диаграмма 9"/>
          <p:cNvGraphicFramePr>
            <a:graphicFrameLocks/>
          </p:cNvGraphicFramePr>
          <p:nvPr>
            <p:extLst>
              <p:ext uri="{D42A27DB-BD31-4B8C-83A1-F6EECF244321}">
                <p14:modId xmlns:p14="http://schemas.microsoft.com/office/powerpoint/2010/main" val="316081465"/>
              </p:ext>
            </p:extLst>
          </p:nvPr>
        </p:nvGraphicFramePr>
        <p:xfrm>
          <a:off x="4592464" y="2420888"/>
          <a:ext cx="4546848" cy="3810439"/>
        </p:xfrm>
        <a:graphic>
          <a:graphicData uri="http://schemas.openxmlformats.org/presentationml/2006/ole">
            <mc:AlternateContent xmlns:mc="http://schemas.openxmlformats.org/markup-compatibility/2006">
              <mc:Choice xmlns:v="urn:schemas-microsoft-com:vml" Requires="v">
                <p:oleObj spid="_x0000_s3102" name="Диаграмма" r:id="rId6" imgW="7382896" imgH="4407790" progId="Excel.Chart.8">
                  <p:embed/>
                </p:oleObj>
              </mc:Choice>
              <mc:Fallback>
                <p:oleObj name="Диаграмма" r:id="rId6" imgW="7382896" imgH="4407790"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2464" y="2420888"/>
                        <a:ext cx="4546848" cy="3810439"/>
                      </a:xfrm>
                      <a:prstGeom prst="rect">
                        <a:avLst/>
                      </a:prstGeom>
                      <a:noFill/>
                    </p:spPr>
                  </p:pic>
                </p:oleObj>
              </mc:Fallback>
            </mc:AlternateContent>
          </a:graphicData>
        </a:graphic>
      </p:graphicFrame>
    </p:spTree>
    <p:extLst>
      <p:ext uri="{BB962C8B-B14F-4D97-AF65-F5344CB8AC3E}">
        <p14:creationId xmlns:p14="http://schemas.microsoft.com/office/powerpoint/2010/main" val="1843833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78925" cy="1089025"/>
          </a:xfrm>
          <a:solidFill>
            <a:schemeClr val="accent6">
              <a:lumMod val="60000"/>
              <a:lumOff val="40000"/>
            </a:schemeClr>
          </a:solidFill>
        </p:spPr>
        <p:txBody>
          <a:bodyPr/>
          <a:lstStyle/>
          <a:p>
            <a:pPr>
              <a:defRPr/>
            </a:pPr>
            <a:r>
              <a:rPr lang="ru-RU" sz="2400" dirty="0">
                <a:solidFill>
                  <a:schemeClr val="accent1">
                    <a:lumMod val="75000"/>
                  </a:schemeClr>
                </a:solidFill>
                <a:latin typeface="Times New Roman" panose="02020603050405020304" pitchFamily="18" charset="0"/>
                <a:cs typeface="Times New Roman" panose="02020603050405020304" pitchFamily="18" charset="0"/>
              </a:rPr>
              <a:t>Постановление Пленума Верховного суда Российской Федерации от 4 марта 2021года</a:t>
            </a:r>
            <a:br>
              <a:rPr lang="ru-RU" sz="2400" dirty="0">
                <a:solidFill>
                  <a:schemeClr val="accent1">
                    <a:lumMod val="75000"/>
                  </a:schemeClr>
                </a:solidFill>
                <a:latin typeface="Times New Roman" panose="02020603050405020304" pitchFamily="18" charset="0"/>
                <a:cs typeface="Times New Roman" panose="02020603050405020304" pitchFamily="18" charset="0"/>
              </a:rPr>
            </a:b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0" y="1298575"/>
            <a:ext cx="9088438" cy="47926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2200" dirty="0">
                <a:solidFill>
                  <a:prstClr val="black"/>
                </a:solidFill>
                <a:latin typeface="Times New Roman" panose="02020603050405020304" pitchFamily="18" charset="0"/>
                <a:ea typeface="MS PGothic" pitchFamily="34" charset="-128"/>
                <a:cs typeface="Times New Roman" panose="02020603050405020304" pitchFamily="18" charset="0"/>
              </a:rPr>
              <a:t>Антимонопольный запрет создания дискриминационных условий распространяется также на условия (порядок) предоставления субсидий хозяйствующим субъектам в соответствии с бюджетным законодательством. Например, не являются дискриминационными условия предоставления субсидий за счет бюджета субъекта Российской Федерации, ограничивающие круг лиц, имеющих право на получение субсидии только лицами, ведущими деятельность на территории данного субъекта Российской Федерации и уплачивающими налоги в бюджет данного субъекта. Однако могут быть признаны дискриминационными условия, исключающие возможность получения субсидии хозяйствующими субъектами, которые ведут деятельность на территории субъекта Российской Федерации, в связи с их регистрацией и ведением деятельности также на территории иных субъектов Российской Федерации.</a:t>
            </a:r>
          </a:p>
        </p:txBody>
      </p:sp>
      <p:pic>
        <p:nvPicPr>
          <p:cNvPr id="410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p:cNvGraphicFramePr>
            <a:graphicFrameLocks noGrp="1"/>
          </p:cNvGraphicFramePr>
          <p:nvPr>
            <p:extLst>
              <p:ext uri="{D42A27DB-BD31-4B8C-83A1-F6EECF244321}">
                <p14:modId xmlns:p14="http://schemas.microsoft.com/office/powerpoint/2010/main" val="113035847"/>
              </p:ext>
            </p:extLst>
          </p:nvPr>
        </p:nvGraphicFramePr>
        <p:xfrm>
          <a:off x="-2" y="1913326"/>
          <a:ext cx="9108506" cy="4756036"/>
        </p:xfrm>
        <a:graphic>
          <a:graphicData uri="http://schemas.openxmlformats.org/drawingml/2006/table">
            <a:tbl>
              <a:tblPr>
                <a:tableStyleId>{5C22544A-7EE6-4342-B048-85BDC9FD1C3A}</a:tableStyleId>
              </a:tblPr>
              <a:tblGrid>
                <a:gridCol w="867485"/>
                <a:gridCol w="782134"/>
                <a:gridCol w="824372"/>
                <a:gridCol w="824372"/>
                <a:gridCol w="830863"/>
                <a:gridCol w="830863"/>
                <a:gridCol w="830863"/>
                <a:gridCol w="830863"/>
                <a:gridCol w="822208"/>
                <a:gridCol w="822208"/>
                <a:gridCol w="842275"/>
              </a:tblGrid>
              <a:tr h="1119026">
                <a:tc>
                  <a:txBody>
                    <a:bodyPr/>
                    <a:lstStyle/>
                    <a:p>
                      <a:pPr algn="ctr" fontAlgn="ctr"/>
                      <a:r>
                        <a:rPr lang="ru-RU" sz="900" u="none" strike="noStrike" dirty="0">
                          <a:effectLst/>
                        </a:rPr>
                        <a:t>Наименование ТО</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900" u="none" strike="noStrike" dirty="0">
                          <a:effectLst/>
                        </a:rPr>
                        <a:t>Всего рассмотрено заявлений      2019 г.</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900" u="none" strike="noStrike" dirty="0">
                          <a:effectLst/>
                        </a:rPr>
                        <a:t>Всего рассмотрено заявлений     2020 г.            </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ru-RU" sz="900" u="none" strike="noStrike" dirty="0">
                          <a:effectLst/>
                        </a:rPr>
                        <a:t>Решения о даче согласия                           с введением ограничений 2019 г. </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900" u="none" strike="noStrike" dirty="0" smtClean="0">
                          <a:effectLst/>
                        </a:rPr>
                        <a:t>Решения </a:t>
                      </a:r>
                      <a:r>
                        <a:rPr lang="ru-RU" sz="900" u="none" strike="noStrike" dirty="0">
                          <a:effectLst/>
                        </a:rPr>
                        <a:t>о даче согласия                           с введением ограничений 2020 г.</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ru-RU" sz="900" u="none" strike="noStrike" dirty="0">
                          <a:effectLst/>
                        </a:rPr>
                        <a:t>Решения о даче согласия        2019 г.</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900" u="none" strike="noStrike" dirty="0">
                          <a:effectLst/>
                        </a:rPr>
                        <a:t>Решения о даче согласия         2020 г.</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ru-RU" sz="900" u="none" strike="noStrike" dirty="0">
                          <a:effectLst/>
                        </a:rPr>
                        <a:t>Решения об отказе             2019 г.</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900" u="none" strike="noStrike" dirty="0">
                          <a:effectLst/>
                        </a:rPr>
                        <a:t>Решения об отказе            2020 г.</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ru-RU" sz="900" u="none" strike="noStrike" dirty="0">
                          <a:effectLst/>
                        </a:rPr>
                        <a:t>Не требует согласования 2019 г.</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900" u="none" strike="noStrike" dirty="0">
                          <a:effectLst/>
                        </a:rPr>
                        <a:t>Не требует согласования 2020 г.</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r>
              <a:tr h="589653">
                <a:tc>
                  <a:txBody>
                    <a:bodyPr/>
                    <a:lstStyle/>
                    <a:p>
                      <a:pPr algn="ctr" fontAlgn="ctr"/>
                      <a:r>
                        <a:rPr lang="ru-RU" sz="1000" b="0" i="0" u="none" strike="noStrike" dirty="0" smtClean="0">
                          <a:solidFill>
                            <a:srgbClr val="000000"/>
                          </a:solidFill>
                          <a:effectLst/>
                          <a:latin typeface="Times New Roman" panose="02020603050405020304" pitchFamily="18" charset="0"/>
                        </a:rPr>
                        <a:t>Курганское  УФАС России</a:t>
                      </a:r>
                      <a:endParaRPr lang="ru-RU" sz="10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17</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dirty="0" smtClean="0">
                          <a:solidFill>
                            <a:schemeClr val="tx1"/>
                          </a:solidFill>
                          <a:latin typeface="Times New Roman" panose="02020603050405020304" pitchFamily="18" charset="0"/>
                          <a:cs typeface="Times New Roman" panose="02020603050405020304" pitchFamily="18" charset="0"/>
                        </a:rPr>
                        <a:t>11</a:t>
                      </a:r>
                      <a:endParaRPr lang="ru-RU" sz="900" dirty="0">
                        <a:solidFill>
                          <a:schemeClr val="tx1"/>
                        </a:solidFill>
                        <a:latin typeface="Times New Roman" panose="02020603050405020304" pitchFamily="18" charset="0"/>
                        <a:cs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dirty="0" smtClean="0">
                          <a:latin typeface="Times New Roman" panose="02020603050405020304" pitchFamily="18" charset="0"/>
                          <a:cs typeface="Times New Roman" panose="02020603050405020304" pitchFamily="18" charset="0"/>
                        </a:rPr>
                        <a:t>4</a:t>
                      </a:r>
                      <a:endParaRPr lang="ru-RU" sz="900" dirty="0">
                        <a:latin typeface="Times New Roman" panose="02020603050405020304" pitchFamily="18" charset="0"/>
                        <a:cs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4</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6</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6</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4</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r>
              <a:tr h="471170">
                <a:tc>
                  <a:txBody>
                    <a:bodyPr/>
                    <a:lstStyle/>
                    <a:p>
                      <a:pPr algn="ctr" fontAlgn="ctr"/>
                      <a:r>
                        <a:rPr lang="ru-RU" sz="1000" b="0" i="0" u="none" strike="noStrike" dirty="0" smtClean="0">
                          <a:solidFill>
                            <a:srgbClr val="000000"/>
                          </a:solidFill>
                          <a:effectLst/>
                          <a:latin typeface="Times New Roman" panose="02020603050405020304" pitchFamily="18" charset="0"/>
                        </a:rPr>
                        <a:t>Свердловское УФАС России</a:t>
                      </a:r>
                      <a:endParaRPr lang="ru-RU" sz="10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dirty="0" smtClean="0">
                          <a:solidFill>
                            <a:schemeClr val="tx1"/>
                          </a:solidFill>
                        </a:rPr>
                        <a:t>21</a:t>
                      </a:r>
                      <a:endParaRPr lang="ru-RU" sz="900" dirty="0">
                        <a:solidFill>
                          <a:schemeClr val="tx1"/>
                        </a:solidFill>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chemeClr val="tx1"/>
                          </a:solidFill>
                          <a:effectLst/>
                          <a:latin typeface="Times New Roman" panose="02020603050405020304" pitchFamily="18" charset="0"/>
                        </a:rPr>
                        <a:t>18</a:t>
                      </a:r>
                      <a:endParaRPr lang="ru-RU" sz="900" b="0" i="0" u="none" strike="noStrike" dirty="0">
                        <a:solidFill>
                          <a:schemeClr val="tx1"/>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14</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16</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7</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r>
              <a:tr h="612013">
                <a:tc>
                  <a:txBody>
                    <a:bodyPr/>
                    <a:lstStyle/>
                    <a:p>
                      <a:pPr algn="ctr" fontAlgn="ctr"/>
                      <a:r>
                        <a:rPr lang="ru-RU" sz="1000" b="0" i="0" u="none" strike="noStrike" dirty="0" smtClean="0">
                          <a:solidFill>
                            <a:srgbClr val="000000"/>
                          </a:solidFill>
                          <a:effectLst/>
                          <a:latin typeface="Times New Roman" panose="02020603050405020304" pitchFamily="18" charset="0"/>
                        </a:rPr>
                        <a:t> Тюменское УФАС России</a:t>
                      </a:r>
                      <a:endParaRPr lang="ru-RU" sz="10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32</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7</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3</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22</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4</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r>
              <a:tr h="510917">
                <a:tc>
                  <a:txBody>
                    <a:bodyPr/>
                    <a:lstStyle/>
                    <a:p>
                      <a:pPr algn="ctr" fontAlgn="ctr"/>
                      <a:r>
                        <a:rPr lang="ru-RU" sz="1000" b="0" i="0" u="none" strike="noStrike" dirty="0" smtClean="0">
                          <a:solidFill>
                            <a:srgbClr val="000000"/>
                          </a:solidFill>
                          <a:effectLst/>
                          <a:latin typeface="Times New Roman" panose="02020603050405020304" pitchFamily="18" charset="0"/>
                        </a:rPr>
                        <a:t>Ханты-Мансийское УФАС России</a:t>
                      </a:r>
                      <a:endParaRPr lang="ru-RU" sz="10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21</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6</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16</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5</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5</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r>
              <a:tr h="471170">
                <a:tc>
                  <a:txBody>
                    <a:bodyPr/>
                    <a:lstStyle/>
                    <a:p>
                      <a:pPr algn="ctr" fontAlgn="ctr"/>
                      <a:r>
                        <a:rPr lang="ru-RU" sz="1000" b="0" i="0" u="none" strike="noStrike" dirty="0" smtClean="0">
                          <a:solidFill>
                            <a:srgbClr val="000000"/>
                          </a:solidFill>
                          <a:effectLst/>
                          <a:latin typeface="Times New Roman" panose="02020603050405020304" pitchFamily="18" charset="0"/>
                        </a:rPr>
                        <a:t>Челябинское УФАС России</a:t>
                      </a:r>
                      <a:endParaRPr lang="ru-RU" sz="10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3</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r>
              <a:tr h="510917">
                <a:tc>
                  <a:txBody>
                    <a:bodyPr/>
                    <a:lstStyle/>
                    <a:p>
                      <a:pPr algn="ctr" fontAlgn="ctr"/>
                      <a:r>
                        <a:rPr lang="ru-RU" sz="1000" b="0" i="0" u="none" strike="noStrike" dirty="0" smtClean="0">
                          <a:solidFill>
                            <a:srgbClr val="000000"/>
                          </a:solidFill>
                          <a:effectLst/>
                          <a:latin typeface="Times New Roman" panose="02020603050405020304" pitchFamily="18" charset="0"/>
                        </a:rPr>
                        <a:t>Ямало-Ненецкое УФАС России</a:t>
                      </a:r>
                      <a:endParaRPr lang="ru-RU" sz="10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118</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161</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115</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145</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3</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10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0" i="0" u="none" strike="noStrike" dirty="0" smtClean="0">
                          <a:solidFill>
                            <a:srgbClr val="000000"/>
                          </a:solidFill>
                          <a:effectLst/>
                          <a:latin typeface="Times New Roman" panose="02020603050405020304" pitchFamily="18" charset="0"/>
                        </a:rPr>
                        <a:t>6</a:t>
                      </a:r>
                      <a:endParaRPr lang="ru-RU" sz="9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r>
              <a:tr h="471170">
                <a:tc>
                  <a:txBody>
                    <a:bodyPr/>
                    <a:lstStyle/>
                    <a:p>
                      <a:pPr algn="ctr" fontAlgn="ctr"/>
                      <a:r>
                        <a:rPr lang="ru-RU" sz="1000" b="1" i="0" u="none" strike="noStrike" dirty="0" smtClean="0">
                          <a:solidFill>
                            <a:srgbClr val="000000"/>
                          </a:solidFill>
                          <a:effectLst/>
                          <a:latin typeface="Times New Roman" panose="02020603050405020304" pitchFamily="18" charset="0"/>
                        </a:rPr>
                        <a:t>Итого по УФО</a:t>
                      </a:r>
                      <a:endParaRPr lang="ru-RU" sz="10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1" i="0" u="none" strike="noStrike" smtClean="0">
                          <a:solidFill>
                            <a:srgbClr val="000000"/>
                          </a:solidFill>
                          <a:effectLst/>
                          <a:latin typeface="Times New Roman" panose="02020603050405020304" pitchFamily="18" charset="0"/>
                        </a:rPr>
                        <a:t>211</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1" i="0" u="none" strike="noStrike" dirty="0" smtClean="0">
                          <a:solidFill>
                            <a:srgbClr val="000000"/>
                          </a:solidFill>
                          <a:effectLst/>
                          <a:latin typeface="Times New Roman" panose="02020603050405020304" pitchFamily="18" charset="0"/>
                        </a:rPr>
                        <a:t>206</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1" i="0" u="none" strike="noStrike" dirty="0" smtClean="0">
                          <a:solidFill>
                            <a:srgbClr val="000000"/>
                          </a:solidFill>
                          <a:effectLst/>
                          <a:latin typeface="Times New Roman" panose="02020603050405020304" pitchFamily="18" charset="0"/>
                        </a:rPr>
                        <a:t>157</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1" i="0" u="none" strike="noStrike" dirty="0" smtClean="0">
                          <a:solidFill>
                            <a:srgbClr val="000000"/>
                          </a:solidFill>
                          <a:effectLst/>
                          <a:latin typeface="Times New Roman" panose="02020603050405020304" pitchFamily="18" charset="0"/>
                        </a:rPr>
                        <a:t>174</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1" i="0" u="none" strike="noStrike" dirty="0" smtClean="0">
                          <a:solidFill>
                            <a:srgbClr val="000000"/>
                          </a:solidFill>
                          <a:effectLst/>
                          <a:latin typeface="Times New Roman" panose="02020603050405020304" pitchFamily="18" charset="0"/>
                        </a:rPr>
                        <a:t>4</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1" i="0" u="none" strike="noStrike" dirty="0" smtClean="0">
                          <a:solidFill>
                            <a:srgbClr val="000000"/>
                          </a:solidFill>
                          <a:effectLst/>
                          <a:latin typeface="Times New Roman" panose="02020603050405020304" pitchFamily="18" charset="0"/>
                        </a:rPr>
                        <a:t>2</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1" i="0" u="none" strike="noStrike" dirty="0" smtClean="0">
                          <a:solidFill>
                            <a:srgbClr val="000000"/>
                          </a:solidFill>
                          <a:effectLst/>
                          <a:latin typeface="Times New Roman" panose="02020603050405020304" pitchFamily="18" charset="0"/>
                        </a:rPr>
                        <a:t>44</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1" i="0" u="none" strike="noStrike" dirty="0" smtClean="0">
                          <a:solidFill>
                            <a:srgbClr val="000000"/>
                          </a:solidFill>
                          <a:effectLst/>
                          <a:latin typeface="Times New Roman" panose="02020603050405020304" pitchFamily="18" charset="0"/>
                        </a:rPr>
                        <a:t>17</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c>
                  <a:txBody>
                    <a:bodyPr/>
                    <a:lstStyle/>
                    <a:p>
                      <a:pPr algn="ctr" fontAlgn="ctr"/>
                      <a:r>
                        <a:rPr lang="en-US" sz="900" b="1" i="0" u="none" strike="noStrike" dirty="0" smtClean="0">
                          <a:solidFill>
                            <a:srgbClr val="000000"/>
                          </a:solidFill>
                          <a:effectLst/>
                          <a:latin typeface="Times New Roman" panose="02020603050405020304" pitchFamily="18" charset="0"/>
                        </a:rPr>
                        <a:t>6</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en-US" sz="900" b="1" i="0" u="none" strike="noStrike" dirty="0" smtClean="0">
                          <a:solidFill>
                            <a:srgbClr val="000000"/>
                          </a:solidFill>
                          <a:effectLst/>
                          <a:latin typeface="Times New Roman" panose="02020603050405020304" pitchFamily="18" charset="0"/>
                        </a:rPr>
                        <a:t>13</a:t>
                      </a:r>
                      <a:endParaRPr lang="ru-RU" sz="9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75000"/>
                      </a:schemeClr>
                    </a:solidFill>
                  </a:tcPr>
                </a:tc>
              </a:tr>
            </a:tbl>
          </a:graphicData>
        </a:graphic>
      </p:graphicFrame>
      <p:sp>
        <p:nvSpPr>
          <p:cNvPr id="6" name="Прямоугольник 5"/>
          <p:cNvSpPr/>
          <p:nvPr/>
        </p:nvSpPr>
        <p:spPr>
          <a:xfrm>
            <a:off x="1057275" y="134938"/>
            <a:ext cx="4392613" cy="396875"/>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ru-RU" b="1" dirty="0" smtClean="0">
                <a:solidFill>
                  <a:prstClr val="black"/>
                </a:solidFill>
                <a:latin typeface="Times New Roman" panose="02020603050405020304" pitchFamily="18" charset="0"/>
                <a:cs typeface="Times New Roman" panose="02020603050405020304" pitchFamily="18" charset="0"/>
              </a:rPr>
              <a:t>УФО </a:t>
            </a:r>
            <a:r>
              <a:rPr lang="ru-RU" b="1" dirty="0">
                <a:solidFill>
                  <a:prstClr val="black"/>
                </a:solidFill>
                <a:latin typeface="Times New Roman" panose="02020603050405020304" pitchFamily="18" charset="0"/>
                <a:cs typeface="Times New Roman" panose="02020603050405020304" pitchFamily="18" charset="0"/>
              </a:rPr>
              <a:t>Решения 2019-2020</a:t>
            </a:r>
          </a:p>
        </p:txBody>
      </p:sp>
      <p:sp>
        <p:nvSpPr>
          <p:cNvPr id="7" name="Прямоугольник 6"/>
          <p:cNvSpPr/>
          <p:nvPr/>
        </p:nvSpPr>
        <p:spPr>
          <a:xfrm>
            <a:off x="323850" y="666750"/>
            <a:ext cx="5472113" cy="117792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ru-RU" altLang="ru-RU" sz="1600" b="1" dirty="0">
                <a:solidFill>
                  <a:prstClr val="black"/>
                </a:solidFill>
                <a:latin typeface="Times New Roman" panose="02020603050405020304" pitchFamily="18" charset="0"/>
                <a:cs typeface="Times New Roman" panose="02020603050405020304" pitchFamily="18" charset="0"/>
              </a:rPr>
              <a:t>Информация о заявлениях о даче согласия на предоставление государственных или муниципальных преференций, рассмотренных территориальными органами ФАС России, расположенными в </a:t>
            </a:r>
            <a:r>
              <a:rPr lang="ru-RU" altLang="ru-RU" sz="1600" b="1" dirty="0" smtClean="0">
                <a:solidFill>
                  <a:prstClr val="black"/>
                </a:solidFill>
                <a:latin typeface="Times New Roman" panose="02020603050405020304" pitchFamily="18" charset="0"/>
                <a:cs typeface="Times New Roman" panose="02020603050405020304" pitchFamily="18" charset="0"/>
              </a:rPr>
              <a:t>Уральском  федеральном округе (ведомственная отчетность)</a:t>
            </a:r>
            <a:endParaRPr lang="ru-RU" altLang="ru-RU" sz="1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819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78925" cy="1089025"/>
          </a:xfrm>
          <a:solidFill>
            <a:schemeClr val="accent6">
              <a:lumMod val="60000"/>
              <a:lumOff val="40000"/>
            </a:schemeClr>
          </a:solidFill>
        </p:spPr>
        <p:txBody>
          <a:bodyPr/>
          <a:lstStyle/>
          <a:p>
            <a:pPr>
              <a:defRPr/>
            </a:pPr>
            <a:r>
              <a:rPr lang="ru-RU" sz="2400" dirty="0">
                <a:solidFill>
                  <a:schemeClr val="accent1">
                    <a:lumMod val="75000"/>
                  </a:schemeClr>
                </a:solidFill>
                <a:latin typeface="Times New Roman" panose="02020603050405020304" pitchFamily="18" charset="0"/>
                <a:cs typeface="Times New Roman" panose="02020603050405020304" pitchFamily="18" charset="0"/>
              </a:rPr>
              <a:t>Постановление Пленума Верховного суда Российской Федерации от 4 марта 2021года</a:t>
            </a:r>
            <a:br>
              <a:rPr lang="ru-RU" sz="2400" dirty="0">
                <a:solidFill>
                  <a:schemeClr val="accent1">
                    <a:lumMod val="75000"/>
                  </a:schemeClr>
                </a:solidFill>
                <a:latin typeface="Times New Roman" panose="02020603050405020304" pitchFamily="18" charset="0"/>
                <a:cs typeface="Times New Roman" panose="02020603050405020304" pitchFamily="18" charset="0"/>
              </a:rPr>
            </a:b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0" y="1298575"/>
            <a:ext cx="9088438" cy="47926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2200" dirty="0">
                <a:solidFill>
                  <a:prstClr val="black"/>
                </a:solidFill>
                <a:latin typeface="Times New Roman" panose="02020603050405020304" pitchFamily="18" charset="0"/>
                <a:ea typeface="MS PGothic" pitchFamily="34" charset="-128"/>
                <a:cs typeface="Times New Roman" panose="02020603050405020304" pitchFamily="18" charset="0"/>
              </a:rPr>
              <a:t>Антимонопольный запрет создания дискриминационных условий распространяется также на условия (порядок) предоставления субсидий хозяйствующим субъектам в соответствии с бюджетным законодательством. Например, не являются дискриминационными условия предоставления субсидий за счет бюджета субъекта Российской Федерации, ограничивающие круг лиц, имеющих право на получение субсидии только лицами, ведущими деятельность на территории данного субъекта Российской Федерации и уплачивающими налоги в бюджет данного субъекта. Однако могут быть признаны дискриминационными условия, исключающие возможность получения субсидии хозяйствующими субъектами, которые ведут деятельность на территории субъекта Российской Федерации, в связи с их регистрацией и ведением деятельности также на территории иных субъектов Российской Федерации.</a:t>
            </a:r>
          </a:p>
        </p:txBody>
      </p:sp>
      <p:pic>
        <p:nvPicPr>
          <p:cNvPr id="410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p:cNvGraphicFramePr>
            <a:graphicFrameLocks noGrp="1"/>
          </p:cNvGraphicFramePr>
          <p:nvPr>
            <p:extLst>
              <p:ext uri="{D42A27DB-BD31-4B8C-83A1-F6EECF244321}">
                <p14:modId xmlns:p14="http://schemas.microsoft.com/office/powerpoint/2010/main" val="2879285752"/>
              </p:ext>
            </p:extLst>
          </p:nvPr>
        </p:nvGraphicFramePr>
        <p:xfrm>
          <a:off x="35495" y="1913326"/>
          <a:ext cx="9073009" cy="4813606"/>
        </p:xfrm>
        <a:graphic>
          <a:graphicData uri="http://schemas.openxmlformats.org/drawingml/2006/table">
            <a:tbl>
              <a:tblPr>
                <a:tableStyleId>{5C22544A-7EE6-4342-B048-85BDC9FD1C3A}</a:tableStyleId>
              </a:tblPr>
              <a:tblGrid>
                <a:gridCol w="1509176"/>
                <a:gridCol w="1418745"/>
                <a:gridCol w="1574734"/>
                <a:gridCol w="1427764"/>
                <a:gridCol w="1507137"/>
                <a:gridCol w="1635453"/>
              </a:tblGrid>
              <a:tr h="1001424">
                <a:tc>
                  <a:txBody>
                    <a:bodyPr/>
                    <a:lstStyle/>
                    <a:p>
                      <a:pPr algn="ctr" fontAlgn="ctr"/>
                      <a:r>
                        <a:rPr lang="ru-RU" sz="1400" u="none" strike="noStrike" dirty="0">
                          <a:effectLst/>
                        </a:rPr>
                        <a:t>Наименование ТО</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u="none" strike="noStrike" dirty="0">
                          <a:effectLst/>
                        </a:rPr>
                        <a:t>Всего рассмотрено заявлений     </a:t>
                      </a:r>
                      <a:endParaRPr lang="ru-RU" sz="1400" u="none" strike="noStrike" dirty="0" smtClean="0">
                        <a:effectLst/>
                      </a:endParaRPr>
                    </a:p>
                    <a:p>
                      <a:pPr algn="ctr" fontAlgn="ctr"/>
                      <a:r>
                        <a:rPr lang="ru-RU" sz="1400" u="none" strike="noStrike" dirty="0" smtClean="0">
                          <a:effectLst/>
                        </a:rPr>
                        <a:t>1 полугодие  2021 </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u="none" strike="noStrike" dirty="0">
                          <a:effectLst/>
                        </a:rPr>
                        <a:t>Решения о даче согласия                           с введением </a:t>
                      </a:r>
                      <a:r>
                        <a:rPr lang="ru-RU" sz="1400" u="none" strike="noStrike" dirty="0" smtClean="0">
                          <a:effectLst/>
                        </a:rPr>
                        <a:t>ограничений</a:t>
                      </a:r>
                    </a:p>
                    <a:p>
                      <a:pPr algn="ctr" fontAlgn="ctr"/>
                      <a:r>
                        <a:rPr lang="ru-RU" sz="1400" u="none" strike="noStrike" dirty="0" smtClean="0">
                          <a:effectLst/>
                        </a:rPr>
                        <a:t> 1 полугодие 2021 </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u="none" strike="noStrike" dirty="0">
                          <a:effectLst/>
                        </a:rPr>
                        <a:t>Решения о даче </a:t>
                      </a:r>
                      <a:r>
                        <a:rPr lang="ru-RU" sz="1400" u="none" strike="noStrike" dirty="0" smtClean="0">
                          <a:effectLst/>
                        </a:rPr>
                        <a:t>согласия</a:t>
                      </a:r>
                    </a:p>
                    <a:p>
                      <a:pPr algn="ctr" fontAlgn="ctr"/>
                      <a:r>
                        <a:rPr lang="ru-RU" sz="1400" u="none" strike="noStrike" dirty="0" smtClean="0">
                          <a:effectLst/>
                        </a:rPr>
                        <a:t>1 полугодие 2021         </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u="none" strike="noStrike" dirty="0">
                          <a:effectLst/>
                        </a:rPr>
                        <a:t>Решения об отказе  </a:t>
                      </a:r>
                      <a:endParaRPr lang="ru-RU" sz="1400" u="none" strike="noStrike" dirty="0" smtClean="0">
                        <a:effectLst/>
                      </a:endParaRPr>
                    </a:p>
                    <a:p>
                      <a:pPr algn="ctr" fontAlgn="ctr"/>
                      <a:r>
                        <a:rPr lang="ru-RU" sz="1400" u="none" strike="noStrike" dirty="0" smtClean="0">
                          <a:effectLst/>
                        </a:rPr>
                        <a:t>1 полугодие 2021           </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u="none" strike="noStrike" dirty="0">
                          <a:effectLst/>
                        </a:rPr>
                        <a:t>Не требует согласования </a:t>
                      </a:r>
                      <a:endParaRPr lang="ru-RU" sz="1400" u="none" strike="noStrike" dirty="0" smtClean="0">
                        <a:effectLst/>
                      </a:endParaRPr>
                    </a:p>
                    <a:p>
                      <a:pPr algn="ctr" fontAlgn="ctr"/>
                      <a:r>
                        <a:rPr lang="ru-RU" sz="1400" b="0" i="0" u="none" strike="noStrike" dirty="0" smtClean="0">
                          <a:solidFill>
                            <a:srgbClr val="000000"/>
                          </a:solidFill>
                          <a:effectLst/>
                          <a:latin typeface="Times New Roman" panose="02020603050405020304" pitchFamily="18" charset="0"/>
                        </a:rPr>
                        <a:t>1 полугодие 2021 </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r>
              <a:tr h="514998">
                <a:tc>
                  <a:txBody>
                    <a:bodyPr/>
                    <a:lstStyle/>
                    <a:p>
                      <a:pPr algn="ctr" fontAlgn="ctr"/>
                      <a:r>
                        <a:rPr lang="ru-RU" sz="1400" b="0" i="0" u="none" strike="noStrike" dirty="0" smtClean="0">
                          <a:solidFill>
                            <a:srgbClr val="000000"/>
                          </a:solidFill>
                          <a:effectLst/>
                          <a:latin typeface="Times New Roman" panose="02020603050405020304" pitchFamily="18" charset="0"/>
                        </a:rPr>
                        <a:t>Курганское УФАС России</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r>
              <a:tr h="514442">
                <a:tc>
                  <a:txBody>
                    <a:bodyPr/>
                    <a:lstStyle/>
                    <a:p>
                      <a:pPr algn="ctr" fontAlgn="ctr"/>
                      <a:r>
                        <a:rPr lang="ru-RU" sz="1400" b="0" i="0" u="none" strike="noStrike" dirty="0" smtClean="0">
                          <a:solidFill>
                            <a:srgbClr val="000000"/>
                          </a:solidFill>
                          <a:effectLst/>
                          <a:latin typeface="Times New Roman" panose="02020603050405020304" pitchFamily="18" charset="0"/>
                        </a:rPr>
                        <a:t>Свердловское УФАС России</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4</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4</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0" i="0" u="none" strike="noStrike" dirty="0" smtClean="0">
                          <a:solidFill>
                            <a:srgbClr val="000000"/>
                          </a:solidFill>
                          <a:effectLst/>
                          <a:latin typeface="Times New Roman" panose="02020603050405020304" pitchFamily="18" charset="0"/>
                        </a:rPr>
                        <a:t>0</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r>
              <a:tr h="513886">
                <a:tc>
                  <a:txBody>
                    <a:bodyPr/>
                    <a:lstStyle/>
                    <a:p>
                      <a:pPr algn="ctr" fontAlgn="ctr"/>
                      <a:r>
                        <a:rPr lang="ru-RU" sz="1400" b="0" i="0" u="none" strike="noStrike" dirty="0" smtClean="0">
                          <a:solidFill>
                            <a:srgbClr val="000000"/>
                          </a:solidFill>
                          <a:effectLst/>
                          <a:latin typeface="Times New Roman" panose="02020603050405020304" pitchFamily="18" charset="0"/>
                        </a:rPr>
                        <a:t>Тюменское УФАС России</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r>
              <a:tr h="549399">
                <a:tc>
                  <a:txBody>
                    <a:bodyPr/>
                    <a:lstStyle/>
                    <a:p>
                      <a:pPr algn="ctr" fontAlgn="ctr"/>
                      <a:r>
                        <a:rPr lang="ru-RU" sz="1400" b="0" i="0" u="none" strike="noStrike" dirty="0" smtClean="0">
                          <a:solidFill>
                            <a:srgbClr val="000000"/>
                          </a:solidFill>
                          <a:effectLst/>
                          <a:latin typeface="Times New Roman" panose="02020603050405020304" pitchFamily="18" charset="0"/>
                        </a:rPr>
                        <a:t>Ханты-Мансийское УФАС России</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r>
              <a:tr h="549399">
                <a:tc>
                  <a:txBody>
                    <a:bodyPr/>
                    <a:lstStyle/>
                    <a:p>
                      <a:pPr algn="ctr" fontAlgn="ctr"/>
                      <a:r>
                        <a:rPr lang="ru-RU" sz="1400" b="0" i="0" u="none" strike="noStrike" dirty="0" smtClean="0">
                          <a:solidFill>
                            <a:srgbClr val="000000"/>
                          </a:solidFill>
                          <a:effectLst/>
                          <a:latin typeface="Times New Roman" panose="02020603050405020304" pitchFamily="18" charset="0"/>
                        </a:rPr>
                        <a:t>Челябинское УФАС России</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1</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1</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r>
              <a:tr h="549399">
                <a:tc>
                  <a:txBody>
                    <a:bodyPr/>
                    <a:lstStyle/>
                    <a:p>
                      <a:pPr algn="ctr" fontAlgn="ctr"/>
                      <a:r>
                        <a:rPr lang="ru-RU" sz="1400" b="0" i="0" u="none" strike="noStrike" dirty="0" smtClean="0">
                          <a:solidFill>
                            <a:srgbClr val="000000"/>
                          </a:solidFill>
                          <a:effectLst/>
                          <a:latin typeface="Times New Roman" panose="02020603050405020304" pitchFamily="18" charset="0"/>
                        </a:rPr>
                        <a:t>Ямало-Ненецкое УФАС России</a:t>
                      </a:r>
                      <a:endParaRPr lang="ru-RU" sz="1400" b="0"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45</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36</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9</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r>
              <a:tr h="549399">
                <a:tc>
                  <a:txBody>
                    <a:bodyPr/>
                    <a:lstStyle/>
                    <a:p>
                      <a:pPr algn="ctr" fontAlgn="ctr"/>
                      <a:r>
                        <a:rPr lang="ru-RU" sz="1400" b="1" i="0" u="none" strike="noStrike" dirty="0" smtClean="0">
                          <a:solidFill>
                            <a:srgbClr val="000000"/>
                          </a:solidFill>
                          <a:effectLst/>
                          <a:latin typeface="Times New Roman" panose="02020603050405020304" pitchFamily="18" charset="0"/>
                        </a:rPr>
                        <a:t>Итого УФО</a:t>
                      </a:r>
                      <a:endParaRPr lang="ru-RU" sz="1400" b="1" i="0"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1" u="none" strike="noStrike" dirty="0" smtClean="0">
                          <a:solidFill>
                            <a:srgbClr val="000000"/>
                          </a:solidFill>
                          <a:effectLst/>
                          <a:latin typeface="Times New Roman" panose="02020603050405020304" pitchFamily="18" charset="0"/>
                        </a:rPr>
                        <a:t>51</a:t>
                      </a:r>
                      <a:endParaRPr lang="ru-RU" sz="1400" b="1" i="1"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1" u="none" strike="noStrike" dirty="0" smtClean="0">
                          <a:solidFill>
                            <a:srgbClr val="000000"/>
                          </a:solidFill>
                          <a:effectLst/>
                          <a:latin typeface="Times New Roman" panose="02020603050405020304" pitchFamily="18" charset="0"/>
                        </a:rPr>
                        <a:t>41</a:t>
                      </a:r>
                      <a:endParaRPr lang="ru-RU" sz="1400" b="1" i="1"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1" u="none" strike="noStrike" dirty="0" smtClean="0">
                          <a:solidFill>
                            <a:srgbClr val="000000"/>
                          </a:solidFill>
                          <a:effectLst/>
                          <a:latin typeface="Times New Roman" panose="02020603050405020304" pitchFamily="18" charset="0"/>
                        </a:rPr>
                        <a:t>0</a:t>
                      </a:r>
                      <a:endParaRPr lang="ru-RU" sz="1400" b="1" i="1"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1" u="none" strike="noStrike" dirty="0" smtClean="0">
                          <a:solidFill>
                            <a:srgbClr val="000000"/>
                          </a:solidFill>
                          <a:effectLst/>
                          <a:latin typeface="Times New Roman" panose="02020603050405020304" pitchFamily="18" charset="0"/>
                        </a:rPr>
                        <a:t>9</a:t>
                      </a:r>
                      <a:endParaRPr lang="ru-RU" sz="1400" b="1" i="1"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c>
                  <a:txBody>
                    <a:bodyPr/>
                    <a:lstStyle/>
                    <a:p>
                      <a:pPr algn="ctr" fontAlgn="ctr"/>
                      <a:r>
                        <a:rPr lang="ru-RU" sz="1400" b="1" i="1" u="none" strike="noStrike" dirty="0" smtClean="0">
                          <a:solidFill>
                            <a:srgbClr val="000000"/>
                          </a:solidFill>
                          <a:effectLst/>
                          <a:latin typeface="Times New Roman" panose="02020603050405020304" pitchFamily="18" charset="0"/>
                        </a:rPr>
                        <a:t>1</a:t>
                      </a:r>
                      <a:endParaRPr lang="ru-RU" sz="1400" b="1" i="1" u="none" strike="noStrike" dirty="0">
                        <a:solidFill>
                          <a:srgbClr val="000000"/>
                        </a:solidFill>
                        <a:effectLst/>
                        <a:latin typeface="Times New Roman" panose="02020603050405020304" pitchFamily="18" charset="0"/>
                      </a:endParaRPr>
                    </a:p>
                  </a:txBody>
                  <a:tcPr marL="5884" marR="5884" marT="5884" marB="0" anchor="ctr">
                    <a:solidFill>
                      <a:schemeClr val="bg1">
                        <a:lumMod val="95000"/>
                      </a:schemeClr>
                    </a:solidFill>
                  </a:tcPr>
                </a:tc>
              </a:tr>
            </a:tbl>
          </a:graphicData>
        </a:graphic>
      </p:graphicFrame>
      <p:sp>
        <p:nvSpPr>
          <p:cNvPr id="6" name="Прямоугольник 5"/>
          <p:cNvSpPr/>
          <p:nvPr/>
        </p:nvSpPr>
        <p:spPr>
          <a:xfrm>
            <a:off x="1057275" y="134938"/>
            <a:ext cx="4392613" cy="396875"/>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ru-RU" b="1" dirty="0" smtClean="0">
                <a:solidFill>
                  <a:prstClr val="black"/>
                </a:solidFill>
                <a:latin typeface="Times New Roman" panose="02020603050405020304" pitchFamily="18" charset="0"/>
                <a:cs typeface="Times New Roman" panose="02020603050405020304" pitchFamily="18" charset="0"/>
              </a:rPr>
              <a:t>УФО </a:t>
            </a:r>
            <a:r>
              <a:rPr lang="ru-RU" b="1" dirty="0">
                <a:solidFill>
                  <a:prstClr val="black"/>
                </a:solidFill>
                <a:latin typeface="Times New Roman" panose="02020603050405020304" pitchFamily="18" charset="0"/>
                <a:cs typeface="Times New Roman" panose="02020603050405020304" pitchFamily="18" charset="0"/>
              </a:rPr>
              <a:t>Решения </a:t>
            </a:r>
            <a:r>
              <a:rPr lang="ru-RU" b="1" dirty="0" smtClean="0">
                <a:solidFill>
                  <a:prstClr val="black"/>
                </a:solidFill>
                <a:latin typeface="Times New Roman" panose="02020603050405020304" pitchFamily="18" charset="0"/>
                <a:cs typeface="Times New Roman" panose="02020603050405020304" pitchFamily="18" charset="0"/>
              </a:rPr>
              <a:t>1 полугодие 2021</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23850" y="666750"/>
            <a:ext cx="5472113" cy="117792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ru-RU" altLang="ru-RU" sz="1600" b="1" dirty="0">
                <a:solidFill>
                  <a:prstClr val="black"/>
                </a:solidFill>
                <a:latin typeface="Times New Roman" panose="02020603050405020304" pitchFamily="18" charset="0"/>
                <a:cs typeface="Times New Roman" panose="02020603050405020304" pitchFamily="18" charset="0"/>
              </a:rPr>
              <a:t>Информация о заявлениях о даче согласия на предоставление государственных или муниципальных преференций, рассмотренных территориальными органами ФАС России, расположенными в </a:t>
            </a:r>
            <a:r>
              <a:rPr lang="ru-RU" altLang="ru-RU" sz="1600" b="1" dirty="0" smtClean="0">
                <a:solidFill>
                  <a:prstClr val="black"/>
                </a:solidFill>
                <a:latin typeface="Times New Roman" panose="02020603050405020304" pitchFamily="18" charset="0"/>
                <a:cs typeface="Times New Roman" panose="02020603050405020304" pitchFamily="18" charset="0"/>
              </a:rPr>
              <a:t>Уральском федеральном округе (ведомственная отчетность)</a:t>
            </a:r>
            <a:endParaRPr lang="ru-RU" altLang="ru-RU" sz="1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200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78925" cy="1089025"/>
          </a:xfrm>
          <a:solidFill>
            <a:schemeClr val="accent6">
              <a:lumMod val="60000"/>
              <a:lumOff val="40000"/>
            </a:schemeClr>
          </a:solidFill>
        </p:spPr>
        <p:txBody>
          <a:bodyPr/>
          <a:lstStyle/>
          <a:p>
            <a:pPr>
              <a:defRPr/>
            </a:pPr>
            <a:r>
              <a:rPr lang="ru-RU" sz="2400" dirty="0">
                <a:solidFill>
                  <a:schemeClr val="accent1">
                    <a:lumMod val="75000"/>
                  </a:schemeClr>
                </a:solidFill>
                <a:latin typeface="Times New Roman" panose="02020603050405020304" pitchFamily="18" charset="0"/>
                <a:cs typeface="Times New Roman" panose="02020603050405020304" pitchFamily="18" charset="0"/>
              </a:rPr>
              <a:t>Постановление Пленума Верховного суда Российской Федерации от 4 марта 2021года</a:t>
            </a:r>
            <a:br>
              <a:rPr lang="ru-RU" sz="2400" dirty="0">
                <a:solidFill>
                  <a:schemeClr val="accent1">
                    <a:lumMod val="75000"/>
                  </a:schemeClr>
                </a:solidFill>
                <a:latin typeface="Times New Roman" panose="02020603050405020304" pitchFamily="18" charset="0"/>
                <a:cs typeface="Times New Roman" panose="02020603050405020304" pitchFamily="18" charset="0"/>
              </a:rPr>
            </a:b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0" y="1298575"/>
            <a:ext cx="9088438" cy="47926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2200" dirty="0">
                <a:solidFill>
                  <a:prstClr val="black"/>
                </a:solidFill>
                <a:latin typeface="Times New Roman" panose="02020603050405020304" pitchFamily="18" charset="0"/>
                <a:ea typeface="MS PGothic" pitchFamily="34" charset="-128"/>
                <a:cs typeface="Times New Roman" panose="02020603050405020304" pitchFamily="18" charset="0"/>
              </a:rPr>
              <a:t>Антимонопольный запрет создания дискриминационных условий распространяется также на условия (порядок) предоставления субсидий хозяйствующим субъектам в соответствии с бюджетным законодательством. Например, не являются дискриминационными условия предоставления субсидий за счет бюджета субъекта Российской Федерации, ограничивающие круг лиц, имеющих право на получение субсидии только лицами, ведущими деятельность на территории данного субъекта Российской Федерации и уплачивающими налоги в бюджет данного субъекта. Однако могут быть признаны дискриминационными условия, исключающие возможность получения субсидии хозяйствующими субъектами, которые ведут деятельность на территории субъекта Российской Федерации, в связи с их регистрацией и ведением деятельности также на территории иных субъектов Российской Федерации.</a:t>
            </a:r>
          </a:p>
        </p:txBody>
      </p:sp>
      <p:pic>
        <p:nvPicPr>
          <p:cNvPr id="410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кругленный прямоугольник 3"/>
          <p:cNvSpPr/>
          <p:nvPr/>
        </p:nvSpPr>
        <p:spPr>
          <a:xfrm>
            <a:off x="468313" y="2492375"/>
            <a:ext cx="8424862" cy="40322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prstClr val="black"/>
                </a:solidFill>
              </a:rPr>
              <a:t>Антимонопольный запрет создания дискриминационных условий распространяется также на условия (порядок) предоставления субсидий хозяйствующим субъектам в соответствии с бюджетным законодательством. Например, не являются дискриминационными условия предоставления субсидий за счет бюджета субъекта Российской Федерации, ограничивающие круг лиц, имеющих право на получение субсидии только лицами, ведущими деятельность на территории данного субъекта Российской Федерации и уплачивающими налоги в бюджет данного субъекта. Однако могут быть признаны дискриминационными условия, исключающие возможность получения субсидии хозяйствующими субъектами, которые ведут деятельность на территории субъекта Российской Федерации, в связи с их регистрацией и ведением деятельности также на территории иных субъектов Российской Федерации.</a:t>
            </a:r>
          </a:p>
        </p:txBody>
      </p:sp>
      <p:sp>
        <p:nvSpPr>
          <p:cNvPr id="5" name="Скругленный прямоугольник 4"/>
          <p:cNvSpPr/>
          <p:nvPr/>
        </p:nvSpPr>
        <p:spPr>
          <a:xfrm>
            <a:off x="395288" y="476250"/>
            <a:ext cx="5400675" cy="180022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latin typeface="Times New Roman" panose="02020603050405020304" pitchFamily="18" charset="0"/>
                <a:cs typeface="Times New Roman" panose="02020603050405020304" pitchFamily="18" charset="0"/>
              </a:rPr>
              <a:t>Постановление Пленума Верховного суда Российской Федерации                от 4 марта 2021</a:t>
            </a:r>
            <a:r>
              <a:rPr lang="en-US" sz="2400" dirty="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года</a:t>
            </a:r>
            <a:br>
              <a:rPr lang="ru-RU" sz="2400" dirty="0">
                <a:solidFill>
                  <a:srgbClr val="FF0000"/>
                </a:solidFill>
                <a:latin typeface="Times New Roman" panose="02020603050405020304" pitchFamily="18" charset="0"/>
                <a:cs typeface="Times New Roman" panose="02020603050405020304" pitchFamily="18" charset="0"/>
              </a:rPr>
            </a:br>
            <a:endParaRPr lang="ru-RU"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568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p:cNvSpPr>
          <p:nvPr>
            <p:ph type="body" idx="4294967295"/>
          </p:nvPr>
        </p:nvSpPr>
        <p:spPr>
          <a:xfrm>
            <a:off x="611188" y="1320503"/>
            <a:ext cx="7057156" cy="5348585"/>
          </a:xfrm>
        </p:spPr>
        <p:txBody>
          <a:bodyPr/>
          <a:lstStyle/>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p:txBody>
      </p:sp>
      <p:sp>
        <p:nvSpPr>
          <p:cNvPr id="11268"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11269" name="Заголовок 1"/>
          <p:cNvSpPr txBox="1">
            <a:spLocks/>
          </p:cNvSpPr>
          <p:nvPr/>
        </p:nvSpPr>
        <p:spPr bwMode="auto">
          <a:xfrm>
            <a:off x="606185" y="404664"/>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Проблемные вопросы</a:t>
            </a:r>
          </a:p>
        </p:txBody>
      </p:sp>
      <p:sp>
        <p:nvSpPr>
          <p:cNvPr id="2" name="Скругленный прямоугольник 1"/>
          <p:cNvSpPr/>
          <p:nvPr/>
        </p:nvSpPr>
        <p:spPr>
          <a:xfrm>
            <a:off x="827584" y="1458913"/>
            <a:ext cx="514593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ru-RU" dirty="0">
                <a:latin typeface="Times New Roman" panose="02020603050405020304" pitchFamily="18" charset="0"/>
                <a:cs typeface="Times New Roman" panose="02020603050405020304" pitchFamily="18" charset="0"/>
              </a:rPr>
              <a:t>Предоставление преференции ФЛ применяющим специальный налоговый режим «Налог на профессиональный доход»</a:t>
            </a:r>
          </a:p>
        </p:txBody>
      </p:sp>
      <p:sp>
        <p:nvSpPr>
          <p:cNvPr id="5" name="Скругленный прямоугольник 4"/>
          <p:cNvSpPr/>
          <p:nvPr/>
        </p:nvSpPr>
        <p:spPr>
          <a:xfrm>
            <a:off x="827584" y="2749745"/>
            <a:ext cx="514593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Предоставление преференции путем выделения субсидии </a:t>
            </a:r>
          </a:p>
        </p:txBody>
      </p:sp>
      <p:sp>
        <p:nvSpPr>
          <p:cNvPr id="6" name="Скругленный прямоугольник 5"/>
          <p:cNvSpPr/>
          <p:nvPr/>
        </p:nvSpPr>
        <p:spPr>
          <a:xfrm>
            <a:off x="827584" y="4049705"/>
            <a:ext cx="514593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Правомерность отчуждения государственного или муниципального имущества </a:t>
            </a:r>
          </a:p>
        </p:txBody>
      </p:sp>
    </p:spTree>
    <p:extLst>
      <p:ext uri="{BB962C8B-B14F-4D97-AF65-F5344CB8AC3E}">
        <p14:creationId xmlns:p14="http://schemas.microsoft.com/office/powerpoint/2010/main" val="853726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p:cNvSpPr>
          <p:nvPr>
            <p:ph type="body" idx="4294967295"/>
          </p:nvPr>
        </p:nvSpPr>
        <p:spPr>
          <a:xfrm>
            <a:off x="611188" y="1916113"/>
            <a:ext cx="6780212" cy="4752975"/>
          </a:xfrm>
        </p:spPr>
        <p:txBody>
          <a:bodyPr/>
          <a:lstStyle/>
          <a:p>
            <a:pPr algn="just" eaLnBrk="1" hangingPunct="1"/>
            <a:r>
              <a:rPr lang="ru-RU" sz="2000" dirty="0" smtClean="0">
                <a:latin typeface="Times New Roman" panose="02020603050405020304" pitchFamily="18" charset="0"/>
                <a:cs typeface="Times New Roman" panose="02020603050405020304" pitchFamily="18" charset="0"/>
              </a:rPr>
              <a:t>Обращение органа власти по вопросу возможности передачи имущества ФЛ, применяющим специальный налоговый режим «Налог на профессиональный доход», в рамках оказания поддержки в соответствии с положениями </a:t>
            </a:r>
            <a:r>
              <a:rPr lang="en-US" sz="2000" dirty="0" smtClean="0">
                <a:latin typeface="Times New Roman" panose="02020603050405020304" pitchFamily="18" charset="0"/>
                <a:cs typeface="Times New Roman" panose="02020603050405020304" pitchFamily="18" charset="0"/>
              </a:rPr>
              <a:t>209-</a:t>
            </a:r>
            <a:r>
              <a:rPr lang="ru-RU" sz="2000" dirty="0" smtClean="0">
                <a:latin typeface="Times New Roman" panose="02020603050405020304" pitchFamily="18" charset="0"/>
                <a:cs typeface="Times New Roman" panose="02020603050405020304" pitchFamily="18" charset="0"/>
              </a:rPr>
              <a:t>ФЗ «О развитии малого и среднего предпринимательства в Российской Федерации». </a:t>
            </a:r>
            <a:endParaRPr lang="en-US" sz="2000" dirty="0" smtClean="0">
              <a:latin typeface="Times New Roman" panose="02020603050405020304" pitchFamily="18" charset="0"/>
              <a:cs typeface="Times New Roman" panose="02020603050405020304" pitchFamily="18" charset="0"/>
            </a:endParaRPr>
          </a:p>
          <a:p>
            <a:pPr algn="just" eaLnBrk="1" hangingPunct="1"/>
            <a:r>
              <a:rPr lang="ru-RU" sz="2000" dirty="0" smtClean="0">
                <a:latin typeface="Times New Roman" panose="02020603050405020304" pitchFamily="18" charset="0"/>
                <a:cs typeface="Times New Roman" panose="02020603050405020304" pitchFamily="18" charset="0"/>
              </a:rPr>
              <a:t>ФЛ не входят в состав субъектов </a:t>
            </a:r>
            <a:r>
              <a:rPr lang="ru-RU" sz="2000" dirty="0" err="1" smtClean="0">
                <a:latin typeface="Times New Roman" panose="02020603050405020304" pitchFamily="18" charset="0"/>
                <a:cs typeface="Times New Roman" panose="02020603050405020304" pitchFamily="18" charset="0"/>
              </a:rPr>
              <a:t>ст</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3 </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209-ФЗ, но в то же время вправе получить имущественную поддержку в соответствии со </a:t>
            </a:r>
            <a:r>
              <a:rPr lang="ru-RU" sz="2000" dirty="0" err="1" smtClean="0">
                <a:latin typeface="Times New Roman" panose="02020603050405020304" pitchFamily="18" charset="0"/>
                <a:cs typeface="Times New Roman" panose="02020603050405020304" pitchFamily="18" charset="0"/>
              </a:rPr>
              <a:t>ст</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14.1 209-ФЗ. Учитывая это, а также тяжелую экономическую ситуацию в условиях пандемии, ФАС России считает, что такие ФЛ могут выступать в качестве получателей преференции в целях, указанных в п. 13 ч. 1 ст. 19 Закона о защите конкуренции. </a:t>
            </a:r>
            <a:endParaRPr lang="en-US" sz="2000" dirty="0" smtClean="0">
              <a:latin typeface="Times New Roman" panose="02020603050405020304" pitchFamily="18" charset="0"/>
              <a:cs typeface="Times New Roman" panose="02020603050405020304" pitchFamily="18" charset="0"/>
            </a:endParaRPr>
          </a:p>
          <a:p>
            <a:pPr algn="just" eaLnBrk="1" hangingPunct="1"/>
            <a:endParaRPr lang="en-US"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altLang="ru-RU" sz="2000" dirty="0" smtClean="0">
              <a:latin typeface="Times New Roman" panose="02020603050405020304" pitchFamily="18" charset="0"/>
              <a:cs typeface="Times New Roman" panose="02020603050405020304" pitchFamily="18" charset="0"/>
            </a:endParaRPr>
          </a:p>
        </p:txBody>
      </p:sp>
      <p:sp>
        <p:nvSpPr>
          <p:cNvPr id="13316"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13317" name="Заголовок 1"/>
          <p:cNvSpPr txBox="1">
            <a:spLocks/>
          </p:cNvSpPr>
          <p:nvPr/>
        </p:nvSpPr>
        <p:spPr bwMode="auto">
          <a:xfrm>
            <a:off x="580221" y="446881"/>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Проблемные вопросы</a:t>
            </a:r>
          </a:p>
        </p:txBody>
      </p:sp>
    </p:spTree>
    <p:extLst>
      <p:ext uri="{BB962C8B-B14F-4D97-AF65-F5344CB8AC3E}">
        <p14:creationId xmlns:p14="http://schemas.microsoft.com/office/powerpoint/2010/main" val="1367108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p:cNvSpPr>
          <p:nvPr>
            <p:ph type="body" idx="4294967295"/>
          </p:nvPr>
        </p:nvSpPr>
        <p:spPr>
          <a:xfrm>
            <a:off x="611188" y="1916113"/>
            <a:ext cx="6780212" cy="4752975"/>
          </a:xfrm>
        </p:spPr>
        <p:txBody>
          <a:bodyPr/>
          <a:lstStyle/>
          <a:p>
            <a:pPr algn="just" eaLnBrk="1" hangingPunct="1"/>
            <a:r>
              <a:rPr lang="ru-RU" sz="2000" dirty="0" smtClean="0">
                <a:latin typeface="Times New Roman" panose="02020603050405020304" pitchFamily="18" charset="0"/>
                <a:cs typeface="Times New Roman" panose="02020603050405020304" pitchFamily="18" charset="0"/>
              </a:rPr>
              <a:t>Обращение органа власти о даче разъяснений по вопросу необходимости получения согласования на предоставление преференции путем выделения субсидии в соответствии с Порядком   предоставления субсидии. </a:t>
            </a:r>
          </a:p>
          <a:p>
            <a:pPr algn="just" eaLnBrk="1" hangingPunct="1"/>
            <a:r>
              <a:rPr lang="ru-RU" sz="2000" dirty="0" smtClean="0">
                <a:latin typeface="Times New Roman" panose="02020603050405020304" pitchFamily="18" charset="0"/>
                <a:cs typeface="Times New Roman" panose="02020603050405020304" pitchFamily="18" charset="0"/>
              </a:rPr>
              <a:t>Порядок устанавливает критерии отбора получателей субсидий, сроки, условия предоставления  соответствующих средств. Согласно Порядку получателями субсидий могут быть любые ТСЖ, ЖСК, УК, региональный оператор, соответствующие критериям, установленным Порядком. </a:t>
            </a:r>
            <a:r>
              <a:rPr lang="ru-RU" sz="2000" b="1" dirty="0" smtClean="0">
                <a:latin typeface="Times New Roman" panose="02020603050405020304" pitchFamily="18" charset="0"/>
                <a:cs typeface="Times New Roman" panose="02020603050405020304" pitchFamily="18" charset="0"/>
              </a:rPr>
              <a:t>Субсидия, предоставляемая путем применения конкурентных процедур, не является преференцией.</a:t>
            </a: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altLang="ru-RU" sz="2000" dirty="0" smtClean="0">
              <a:latin typeface="Times New Roman" panose="02020603050405020304" pitchFamily="18" charset="0"/>
              <a:cs typeface="Times New Roman" panose="02020603050405020304" pitchFamily="18" charset="0"/>
            </a:endParaRPr>
          </a:p>
        </p:txBody>
      </p:sp>
      <p:sp>
        <p:nvSpPr>
          <p:cNvPr id="15364"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15365" name="Заголовок 1"/>
          <p:cNvSpPr txBox="1">
            <a:spLocks/>
          </p:cNvSpPr>
          <p:nvPr/>
        </p:nvSpPr>
        <p:spPr bwMode="auto">
          <a:xfrm>
            <a:off x="611188" y="404813"/>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Проблемные вопросы</a:t>
            </a:r>
          </a:p>
        </p:txBody>
      </p:sp>
    </p:spTree>
    <p:extLst>
      <p:ext uri="{BB962C8B-B14F-4D97-AF65-F5344CB8AC3E}">
        <p14:creationId xmlns:p14="http://schemas.microsoft.com/office/powerpoint/2010/main" val="3827974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9525" y="0"/>
            <a:ext cx="9144000" cy="6875463"/>
          </a:xfrm>
          <a:prstGeom prst="rect">
            <a:avLst/>
          </a:prstGeom>
          <a:solidFill>
            <a:schemeClr val="accent6">
              <a:lumMod val="20000"/>
              <a:lumOff val="80000"/>
            </a:schemeClr>
          </a:solidFill>
          <a:ln>
            <a:noFill/>
          </a:ln>
          <a:extLst/>
        </p:spPr>
      </p:pic>
      <p:sp>
        <p:nvSpPr>
          <p:cNvPr id="21507"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endParaRPr lang="ru-RU" altLang="ru-RU" sz="1800" b="1" dirty="0">
              <a:solidFill>
                <a:srgbClr val="898989"/>
              </a:solidFill>
            </a:endParaRPr>
          </a:p>
        </p:txBody>
      </p:sp>
      <p:sp>
        <p:nvSpPr>
          <p:cNvPr id="21508" name="Заголовок 1"/>
          <p:cNvSpPr txBox="1">
            <a:spLocks/>
          </p:cNvSpPr>
          <p:nvPr/>
        </p:nvSpPr>
        <p:spPr bwMode="auto">
          <a:xfrm>
            <a:off x="0" y="0"/>
            <a:ext cx="3438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ru-RU" altLang="ru-RU" sz="1800">
              <a:solidFill>
                <a:srgbClr val="7F7F7F"/>
              </a:solidFill>
              <a:latin typeface="Trebuchet MS" panose="020B0603020202020204" pitchFamily="34" charset="0"/>
            </a:endParaRPr>
          </a:p>
        </p:txBody>
      </p:sp>
      <p:sp>
        <p:nvSpPr>
          <p:cNvPr id="21509" name="Заголовок 1"/>
          <p:cNvSpPr txBox="1">
            <a:spLocks/>
          </p:cNvSpPr>
          <p:nvPr/>
        </p:nvSpPr>
        <p:spPr bwMode="auto">
          <a:xfrm>
            <a:off x="0" y="510519"/>
            <a:ext cx="59404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Статистика по принимаемым решениям (2018-2020 гг.)</a:t>
            </a:r>
            <a:endParaRPr lang="ru-RU" altLang="ru-RU" sz="2800" dirty="0">
              <a:solidFill>
                <a:srgbClr val="0068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1728788"/>
            <a:ext cx="184731" cy="369332"/>
          </a:xfrm>
          <a:prstGeom prst="rect">
            <a:avLst/>
          </a:prstGeom>
          <a:noFill/>
        </p:spPr>
        <p:txBody>
          <a:bodyPr wrap="none" rtlCol="0">
            <a:spAutoFit/>
          </a:bodyPr>
          <a:lstStyle/>
          <a:p>
            <a:endParaRPr lang="ru-RU" dirty="0"/>
          </a:p>
        </p:txBody>
      </p:sp>
      <p:graphicFrame>
        <p:nvGraphicFramePr>
          <p:cNvPr id="37" name="Диаграмма 36"/>
          <p:cNvGraphicFramePr>
            <a:graphicFrameLocks/>
          </p:cNvGraphicFramePr>
          <p:nvPr>
            <p:extLst>
              <p:ext uri="{D42A27DB-BD31-4B8C-83A1-F6EECF244321}">
                <p14:modId xmlns:p14="http://schemas.microsoft.com/office/powerpoint/2010/main" val="624014318"/>
              </p:ext>
            </p:extLst>
          </p:nvPr>
        </p:nvGraphicFramePr>
        <p:xfrm>
          <a:off x="220607" y="2561368"/>
          <a:ext cx="2781299" cy="2300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Диаграмма 38"/>
          <p:cNvGraphicFramePr>
            <a:graphicFrameLocks/>
          </p:cNvGraphicFramePr>
          <p:nvPr>
            <p:extLst>
              <p:ext uri="{D42A27DB-BD31-4B8C-83A1-F6EECF244321}">
                <p14:modId xmlns:p14="http://schemas.microsoft.com/office/powerpoint/2010/main" val="3426148297"/>
              </p:ext>
            </p:extLst>
          </p:nvPr>
        </p:nvGraphicFramePr>
        <p:xfrm>
          <a:off x="3263728" y="2676908"/>
          <a:ext cx="2781299" cy="2300289"/>
        </p:xfrm>
        <a:graphic>
          <a:graphicData uri="http://schemas.openxmlformats.org/drawingml/2006/chart">
            <c:chart xmlns:c="http://schemas.openxmlformats.org/drawingml/2006/chart" xmlns:r="http://schemas.openxmlformats.org/officeDocument/2006/relationships" r:id="rId5"/>
          </a:graphicData>
        </a:graphic>
      </p:graphicFrame>
      <p:sp>
        <p:nvSpPr>
          <p:cNvPr id="41" name="Прямоугольник 40"/>
          <p:cNvSpPr/>
          <p:nvPr/>
        </p:nvSpPr>
        <p:spPr>
          <a:xfrm>
            <a:off x="323528" y="5743243"/>
            <a:ext cx="318403" cy="285163"/>
          </a:xfrm>
          <a:prstGeom prst="rect">
            <a:avLst/>
          </a:prstGeom>
          <a:solidFill>
            <a:srgbClr val="5A99D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p>
        </p:txBody>
      </p:sp>
      <p:sp>
        <p:nvSpPr>
          <p:cNvPr id="42" name="Прямоугольник 41"/>
          <p:cNvSpPr/>
          <p:nvPr/>
        </p:nvSpPr>
        <p:spPr>
          <a:xfrm>
            <a:off x="5899054" y="5764629"/>
            <a:ext cx="316800" cy="284400"/>
          </a:xfrm>
          <a:prstGeom prst="rect">
            <a:avLst/>
          </a:prstGeom>
          <a:solidFill>
            <a:srgbClr val="FB6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p>
        </p:txBody>
      </p:sp>
      <p:sp>
        <p:nvSpPr>
          <p:cNvPr id="43" name="Прямоугольник 42"/>
          <p:cNvSpPr/>
          <p:nvPr/>
        </p:nvSpPr>
        <p:spPr>
          <a:xfrm>
            <a:off x="310498" y="6297493"/>
            <a:ext cx="316800" cy="284400"/>
          </a:xfrm>
          <a:prstGeom prst="rect">
            <a:avLst/>
          </a:prstGeom>
          <a:solidFill>
            <a:srgbClr val="00CF5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p>
        </p:txBody>
      </p:sp>
      <p:sp>
        <p:nvSpPr>
          <p:cNvPr id="44" name="Прямоугольник 43"/>
          <p:cNvSpPr/>
          <p:nvPr/>
        </p:nvSpPr>
        <p:spPr>
          <a:xfrm>
            <a:off x="5899054" y="6294675"/>
            <a:ext cx="316800" cy="284400"/>
          </a:xfrm>
          <a:prstGeom prst="rect">
            <a:avLst/>
          </a:prstGeom>
          <a:solidFill>
            <a:srgbClr val="FBE39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p>
        </p:txBody>
      </p:sp>
      <p:sp>
        <p:nvSpPr>
          <p:cNvPr id="6" name="Прямоугольник 5"/>
          <p:cNvSpPr/>
          <p:nvPr/>
        </p:nvSpPr>
        <p:spPr>
          <a:xfrm>
            <a:off x="107504" y="5517232"/>
            <a:ext cx="8856984" cy="126456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641931" y="5701158"/>
            <a:ext cx="5298494"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Решение о даче согласия с введением ограничений</a:t>
            </a:r>
            <a:endParaRPr lang="ru-RU"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627298" y="6250164"/>
            <a:ext cx="2811227"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Решение о даче согласия</a:t>
            </a:r>
            <a:endParaRPr lang="ru-RU"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6184558" y="5722163"/>
            <a:ext cx="2811227"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Решение об отказе</a:t>
            </a:r>
            <a:endParaRPr lang="ru-RU"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6174155" y="6229905"/>
            <a:ext cx="2811227"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Не требует согласования</a:t>
            </a:r>
            <a:endParaRPr lang="ru-RU"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6934200" y="2315076"/>
            <a:ext cx="1539875" cy="400050"/>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latin typeface="Times New Roman" panose="02020603050405020304" pitchFamily="18" charset="0"/>
              </a:rPr>
              <a:t>2020 год</a:t>
            </a:r>
            <a:endParaRPr lang="ru-RU" dirty="0">
              <a:latin typeface="Times New Roman" panose="02020603050405020304" pitchFamily="18" charset="0"/>
            </a:endParaRPr>
          </a:p>
        </p:txBody>
      </p:sp>
      <p:sp>
        <p:nvSpPr>
          <p:cNvPr id="53" name="TextBox 52"/>
          <p:cNvSpPr txBox="1"/>
          <p:nvPr/>
        </p:nvSpPr>
        <p:spPr>
          <a:xfrm>
            <a:off x="863920" y="2315076"/>
            <a:ext cx="1539875" cy="400050"/>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latin typeface="Times New Roman" panose="02020603050405020304" pitchFamily="18" charset="0"/>
              </a:rPr>
              <a:t>2018 год</a:t>
            </a:r>
            <a:endParaRPr lang="ru-RU" dirty="0">
              <a:latin typeface="Times New Roman" panose="02020603050405020304" pitchFamily="18" charset="0"/>
            </a:endParaRPr>
          </a:p>
        </p:txBody>
      </p:sp>
      <p:sp>
        <p:nvSpPr>
          <p:cNvPr id="54" name="TextBox 53"/>
          <p:cNvSpPr txBox="1"/>
          <p:nvPr/>
        </p:nvSpPr>
        <p:spPr>
          <a:xfrm>
            <a:off x="3875351" y="2315076"/>
            <a:ext cx="1539875" cy="400050"/>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latin typeface="Times New Roman" panose="02020603050405020304" pitchFamily="18" charset="0"/>
              </a:rPr>
              <a:t>2019 год</a:t>
            </a:r>
            <a:endParaRPr lang="ru-RU" dirty="0">
              <a:latin typeface="Times New Roman" panose="02020603050405020304" pitchFamily="18" charset="0"/>
            </a:endParaRPr>
          </a:p>
        </p:txBody>
      </p:sp>
      <p:sp>
        <p:nvSpPr>
          <p:cNvPr id="56" name="TextBox 55"/>
          <p:cNvSpPr txBox="1"/>
          <p:nvPr/>
        </p:nvSpPr>
        <p:spPr>
          <a:xfrm>
            <a:off x="6927561" y="4670936"/>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latin typeface="Times New Roman" panose="02020603050405020304" pitchFamily="18" charset="0"/>
              </a:rPr>
              <a:t>Всего 1602 заявления</a:t>
            </a:r>
            <a:endParaRPr lang="ru-RU" dirty="0">
              <a:latin typeface="Times New Roman" panose="02020603050405020304" pitchFamily="18" charset="0"/>
            </a:endParaRPr>
          </a:p>
        </p:txBody>
      </p:sp>
      <p:sp>
        <p:nvSpPr>
          <p:cNvPr id="57" name="TextBox 56"/>
          <p:cNvSpPr txBox="1"/>
          <p:nvPr/>
        </p:nvSpPr>
        <p:spPr>
          <a:xfrm>
            <a:off x="801505" y="4661472"/>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latin typeface="Times New Roman" panose="02020603050405020304" pitchFamily="18" charset="0"/>
              </a:rPr>
              <a:t>Всего 2057 заявлений</a:t>
            </a:r>
            <a:endParaRPr lang="ru-RU" dirty="0">
              <a:latin typeface="Times New Roman" panose="02020603050405020304" pitchFamily="18" charset="0"/>
            </a:endParaRPr>
          </a:p>
        </p:txBody>
      </p:sp>
      <p:sp>
        <p:nvSpPr>
          <p:cNvPr id="58" name="TextBox 57"/>
          <p:cNvSpPr txBox="1"/>
          <p:nvPr/>
        </p:nvSpPr>
        <p:spPr>
          <a:xfrm>
            <a:off x="3864533" y="4703372"/>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latin typeface="Times New Roman" panose="02020603050405020304" pitchFamily="18" charset="0"/>
              </a:rPr>
              <a:t>Всего 1902 заявления</a:t>
            </a:r>
            <a:endParaRPr lang="ru-RU" dirty="0">
              <a:latin typeface="Times New Roman" panose="02020603050405020304" pitchFamily="18" charset="0"/>
            </a:endParaRPr>
          </a:p>
        </p:txBody>
      </p:sp>
      <p:graphicFrame>
        <p:nvGraphicFramePr>
          <p:cNvPr id="26" name="Диаграмма 25"/>
          <p:cNvGraphicFramePr>
            <a:graphicFrameLocks/>
          </p:cNvGraphicFramePr>
          <p:nvPr>
            <p:extLst>
              <p:ext uri="{D42A27DB-BD31-4B8C-83A1-F6EECF244321}">
                <p14:modId xmlns:p14="http://schemas.microsoft.com/office/powerpoint/2010/main" val="2659819181"/>
              </p:ext>
            </p:extLst>
          </p:nvPr>
        </p:nvGraphicFramePr>
        <p:xfrm>
          <a:off x="6306850" y="2715126"/>
          <a:ext cx="2781299" cy="23002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10707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p:cNvSpPr>
          <p:nvPr>
            <p:ph type="body" idx="4294967295"/>
          </p:nvPr>
        </p:nvSpPr>
        <p:spPr>
          <a:xfrm>
            <a:off x="250825" y="1916113"/>
            <a:ext cx="7140575" cy="4752975"/>
          </a:xfrm>
        </p:spPr>
        <p:txBody>
          <a:bodyPr/>
          <a:lstStyle/>
          <a:p>
            <a:pPr algn="just" eaLnBrk="1" hangingPunct="1"/>
            <a:r>
              <a:rPr lang="ru-RU" sz="2000" dirty="0" smtClean="0">
                <a:latin typeface="Times New Roman" panose="02020603050405020304" pitchFamily="18" charset="0"/>
                <a:cs typeface="Times New Roman" panose="02020603050405020304" pitchFamily="18" charset="0"/>
              </a:rPr>
              <a:t>Обращение   органа власти по вопросу о необходимости   согласования   с   антимонопольным   органом   отчуждения государственными учреждениями имущества, закрепленного за ними на праве оперативного управления, в качестве преференции.</a:t>
            </a:r>
          </a:p>
          <a:p>
            <a:pPr algn="just" eaLnBrk="1" hangingPunct="1"/>
            <a:r>
              <a:rPr lang="ru-RU" sz="2000" dirty="0" smtClean="0">
                <a:latin typeface="Times New Roman" panose="02020603050405020304" pitchFamily="18" charset="0"/>
                <a:cs typeface="Times New Roman" panose="02020603050405020304" pitchFamily="18" charset="0"/>
              </a:rPr>
              <a:t>Отчуждение   (заключение   договоров   купли-продажи) государственного или муниципального имущества не подпадает под действие статьи 17.1 Закона о защите конкуренции. Таким образом, </a:t>
            </a:r>
            <a:r>
              <a:rPr lang="ru-RU" sz="2000" b="1" dirty="0" smtClean="0">
                <a:latin typeface="Times New Roman" panose="02020603050405020304" pitchFamily="18" charset="0"/>
                <a:cs typeface="Times New Roman" panose="02020603050405020304" pitchFamily="18" charset="0"/>
              </a:rPr>
              <a:t>правоотношения по реализации  учреждениями   такого имущества путем отчуждения не могут быть   отнесены/приравнены   к   предоставлению   преференции в понимании Закона о защите конкуренции. </a:t>
            </a:r>
          </a:p>
          <a:p>
            <a:pPr algn="just" eaLnBrk="1" hangingPunct="1"/>
            <a:endParaRPr lang="ru-RU" altLang="ru-RU" sz="2000" dirty="0" smtClean="0">
              <a:latin typeface="Times New Roman" panose="02020603050405020304" pitchFamily="18" charset="0"/>
              <a:cs typeface="Times New Roman" panose="02020603050405020304" pitchFamily="18" charset="0"/>
            </a:endParaRPr>
          </a:p>
        </p:txBody>
      </p:sp>
      <p:sp>
        <p:nvSpPr>
          <p:cNvPr id="17412"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17413" name="Заголовок 1"/>
          <p:cNvSpPr txBox="1">
            <a:spLocks/>
          </p:cNvSpPr>
          <p:nvPr/>
        </p:nvSpPr>
        <p:spPr bwMode="auto">
          <a:xfrm>
            <a:off x="611188" y="404813"/>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Проблемные вопросы</a:t>
            </a:r>
          </a:p>
        </p:txBody>
      </p:sp>
    </p:spTree>
    <p:extLst>
      <p:ext uri="{BB962C8B-B14F-4D97-AF65-F5344CB8AC3E}">
        <p14:creationId xmlns:p14="http://schemas.microsoft.com/office/powerpoint/2010/main" val="2429698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p:cNvSpPr>
          <p:nvPr>
            <p:ph type="body" idx="4294967295"/>
          </p:nvPr>
        </p:nvSpPr>
        <p:spPr>
          <a:xfrm>
            <a:off x="107950" y="1916113"/>
            <a:ext cx="7920038" cy="4865687"/>
          </a:xfrm>
        </p:spPr>
        <p:txBody>
          <a:bodyPr/>
          <a:lstStyle/>
          <a:p>
            <a:pPr algn="just" eaLnBrk="1" hangingPunct="1"/>
            <a:r>
              <a:rPr lang="ru-RU" altLang="ru-RU" sz="2000" dirty="0" smtClean="0">
                <a:latin typeface="Times New Roman" panose="02020603050405020304" pitchFamily="18" charset="0"/>
                <a:cs typeface="Times New Roman" panose="02020603050405020304" pitchFamily="18" charset="0"/>
              </a:rPr>
              <a:t>5 решений ФАС России, принятых по результатам рассмотрения заявлений о даче согласия на предоставление преференций было оспорено в арбитражном суде  (предоставление преференций ООО «Невский фарватер», ООО «Самсон» (Санкт-Петербург), ООО «Мариинское коммунальное хозяйство», МУП УМР «</a:t>
            </a:r>
            <a:r>
              <a:rPr lang="ru-RU" altLang="ru-RU" sz="2000" dirty="0" err="1" smtClean="0">
                <a:latin typeface="Times New Roman" panose="02020603050405020304" pitchFamily="18" charset="0"/>
                <a:cs typeface="Times New Roman" panose="02020603050405020304" pitchFamily="18" charset="0"/>
              </a:rPr>
              <a:t>Циммермановское</a:t>
            </a:r>
            <a:r>
              <a:rPr lang="ru-RU" altLang="ru-RU" sz="2000" dirty="0" smtClean="0">
                <a:latin typeface="Times New Roman" panose="02020603050405020304" pitchFamily="18" charset="0"/>
                <a:cs typeface="Times New Roman" panose="02020603050405020304" pitchFamily="18" charset="0"/>
              </a:rPr>
              <a:t> ЖКХ» (Хабаровский край), ООО «Благо-Юг» (Воронежская область).</a:t>
            </a:r>
          </a:p>
          <a:p>
            <a:pPr algn="just" eaLnBrk="1" hangingPunct="1"/>
            <a:r>
              <a:rPr lang="ru-RU" altLang="ru-RU" sz="2000" dirty="0" smtClean="0">
                <a:latin typeface="Times New Roman" panose="02020603050405020304" pitchFamily="18" charset="0"/>
                <a:cs typeface="Times New Roman" panose="02020603050405020304" pitchFamily="18" charset="0"/>
              </a:rPr>
              <a:t>Арбитражный суд отказал в признании незаконными 4 решений ФАС России: ООО «Невский фарватер», «Мариинское коммунальное хозяйство», ООО «Благо-Юг», ООО «Самсон».</a:t>
            </a:r>
          </a:p>
          <a:p>
            <a:pPr algn="just" eaLnBrk="1" hangingPunct="1"/>
            <a:r>
              <a:rPr lang="ru-RU" altLang="ru-RU" sz="2000" dirty="0" smtClean="0">
                <a:latin typeface="Times New Roman" panose="02020603050405020304" pitchFamily="18" charset="0"/>
                <a:cs typeface="Times New Roman" panose="02020603050405020304" pitchFamily="18" charset="0"/>
              </a:rPr>
              <a:t> Суд отказал в рассмотрении заявления, поданного в отношении решения ФАС России по предоставлению преференции  МУП УМР «</a:t>
            </a:r>
            <a:r>
              <a:rPr lang="ru-RU" altLang="ru-RU" sz="2000" dirty="0" err="1" smtClean="0">
                <a:latin typeface="Times New Roman" panose="02020603050405020304" pitchFamily="18" charset="0"/>
                <a:cs typeface="Times New Roman" panose="02020603050405020304" pitchFamily="18" charset="0"/>
              </a:rPr>
              <a:t>Циммермановское</a:t>
            </a:r>
            <a:r>
              <a:rPr lang="ru-RU" altLang="ru-RU" sz="2000" dirty="0" smtClean="0">
                <a:latin typeface="Times New Roman" panose="02020603050405020304" pitchFamily="18" charset="0"/>
                <a:cs typeface="Times New Roman" panose="02020603050405020304" pitchFamily="18" charset="0"/>
              </a:rPr>
              <a:t> ЖКХ».</a:t>
            </a:r>
          </a:p>
          <a:p>
            <a:pPr algn="just" eaLnBrk="1" hangingPunct="1"/>
            <a:endParaRPr lang="ru-RU" altLang="ru-RU" sz="2000" dirty="0" smtClean="0">
              <a:latin typeface="Times New Roman" panose="02020603050405020304" pitchFamily="18" charset="0"/>
              <a:cs typeface="Times New Roman" panose="02020603050405020304" pitchFamily="18" charset="0"/>
            </a:endParaRPr>
          </a:p>
          <a:p>
            <a:pPr algn="just" eaLnBrk="1" hangingPunct="1"/>
            <a:endParaRPr lang="ru-RU" altLang="ru-RU" sz="2000" dirty="0" smtClean="0">
              <a:latin typeface="Times New Roman" panose="02020603050405020304" pitchFamily="18" charset="0"/>
              <a:cs typeface="Times New Roman" panose="02020603050405020304" pitchFamily="18" charset="0"/>
            </a:endParaRPr>
          </a:p>
        </p:txBody>
      </p:sp>
      <p:sp>
        <p:nvSpPr>
          <p:cNvPr id="19460"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19461" name="Заголовок 1"/>
          <p:cNvSpPr txBox="1">
            <a:spLocks/>
          </p:cNvSpPr>
          <p:nvPr/>
        </p:nvSpPr>
        <p:spPr bwMode="auto">
          <a:xfrm>
            <a:off x="611560" y="446881"/>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Суды</a:t>
            </a:r>
          </a:p>
        </p:txBody>
      </p:sp>
    </p:spTree>
    <p:extLst>
      <p:ext uri="{BB962C8B-B14F-4D97-AF65-F5344CB8AC3E}">
        <p14:creationId xmlns:p14="http://schemas.microsoft.com/office/powerpoint/2010/main" val="43750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p:cNvSpPr>
          <p:nvPr>
            <p:ph type="body" idx="4294967295"/>
          </p:nvPr>
        </p:nvSpPr>
        <p:spPr>
          <a:xfrm>
            <a:off x="251520" y="1916113"/>
            <a:ext cx="8136904" cy="4752975"/>
          </a:xfrm>
        </p:spPr>
        <p:txBody>
          <a:bodyPr/>
          <a:lstStyle/>
          <a:p>
            <a:pPr algn="just" eaLnBrk="1" hangingPunct="1"/>
            <a:r>
              <a:rPr lang="ru-RU" sz="2000" dirty="0" smtClean="0">
                <a:latin typeface="Times New Roman" panose="02020603050405020304" pitchFamily="18" charset="0"/>
                <a:cs typeface="Times New Roman" panose="02020603050405020304" pitchFamily="18" charset="0"/>
              </a:rPr>
              <a:t>Заявление органа власти о даче согласия на предоставление преференции ИП Давыдову в целях производства сельскохозяйственной продукции (хранение зерновых культур) путем передачи в аренду объектов недвижимого имущества.</a:t>
            </a:r>
          </a:p>
          <a:p>
            <a:pPr algn="just" eaLnBrk="1" hangingPunct="1"/>
            <a:r>
              <a:rPr lang="ru-RU" sz="2000" dirty="0">
                <a:latin typeface="Times New Roman" panose="02020603050405020304" pitchFamily="18" charset="0"/>
                <a:cs typeface="Times New Roman" panose="02020603050405020304" pitchFamily="18" charset="0"/>
              </a:rPr>
              <a:t>ИП </a:t>
            </a:r>
            <a:r>
              <a:rPr lang="ru-RU" sz="2000" dirty="0" smtClean="0">
                <a:latin typeface="Times New Roman" panose="02020603050405020304" pitchFamily="18" charset="0"/>
                <a:cs typeface="Times New Roman" panose="02020603050405020304" pitchFamily="18" charset="0"/>
              </a:rPr>
              <a:t>планирует </a:t>
            </a:r>
            <a:r>
              <a:rPr lang="ru-RU" sz="2000" dirty="0">
                <a:latin typeface="Times New Roman" panose="02020603050405020304" pitchFamily="18" charset="0"/>
                <a:cs typeface="Times New Roman" panose="02020603050405020304" pitchFamily="18" charset="0"/>
              </a:rPr>
              <a:t>увеличение площади засеваемых </a:t>
            </a:r>
            <a:r>
              <a:rPr lang="ru-RU" sz="2000" dirty="0" smtClean="0">
                <a:latin typeface="Times New Roman" panose="02020603050405020304" pitchFamily="18" charset="0"/>
                <a:cs typeface="Times New Roman" panose="02020603050405020304" pitchFamily="18" charset="0"/>
              </a:rPr>
              <a:t>зерновыми культурами участков.</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Передаваемые ИП здания и сооружения   построены в 60-80 </a:t>
            </a:r>
            <a:r>
              <a:rPr lang="ru-RU" sz="2000" dirty="0">
                <a:latin typeface="Times New Roman" panose="02020603050405020304" pitchFamily="18" charset="0"/>
                <a:cs typeface="Times New Roman" panose="02020603050405020304" pitchFamily="18" charset="0"/>
              </a:rPr>
              <a:t>гг. В течение этих лет они не подвергались капитальному ремонту, </a:t>
            </a:r>
            <a:r>
              <a:rPr lang="ru-RU" sz="2000" dirty="0" smtClean="0">
                <a:latin typeface="Times New Roman" panose="02020603050405020304" pitchFamily="18" charset="0"/>
                <a:cs typeface="Times New Roman" panose="02020603050405020304" pitchFamily="18" charset="0"/>
              </a:rPr>
              <a:t>не используется   </a:t>
            </a:r>
            <a:r>
              <a:rPr lang="ru-RU" sz="2000" dirty="0">
                <a:latin typeface="Times New Roman" panose="02020603050405020304" pitchFamily="18" charset="0"/>
                <a:cs typeface="Times New Roman" panose="02020603050405020304" pitchFamily="18" charset="0"/>
              </a:rPr>
              <a:t>по   своему   </a:t>
            </a:r>
            <a:r>
              <a:rPr lang="ru-RU" sz="2000" dirty="0" smtClean="0">
                <a:latin typeface="Times New Roman" panose="02020603050405020304" pitchFamily="18" charset="0"/>
                <a:cs typeface="Times New Roman" panose="02020603050405020304" pitchFamily="18" charset="0"/>
              </a:rPr>
              <a:t>назначению   </a:t>
            </a:r>
            <a:r>
              <a:rPr lang="ru-RU" sz="2000" dirty="0">
                <a:latin typeface="Times New Roman" panose="02020603050405020304" pitchFamily="18" charset="0"/>
                <a:cs typeface="Times New Roman" panose="02020603050405020304" pitchFamily="18" charset="0"/>
              </a:rPr>
              <a:t>в   течение   нескольких   лет.   </a:t>
            </a:r>
            <a:r>
              <a:rPr lang="ru-RU" sz="2000" dirty="0" smtClean="0">
                <a:latin typeface="Times New Roman" panose="02020603050405020304" pitchFamily="18" charset="0"/>
                <a:cs typeface="Times New Roman" panose="02020603050405020304" pitchFamily="18" charset="0"/>
              </a:rPr>
              <a:t>Большинство объектов </a:t>
            </a:r>
            <a:r>
              <a:rPr lang="ru-RU" sz="2000" dirty="0">
                <a:latin typeface="Times New Roman" panose="02020603050405020304" pitchFamily="18" charset="0"/>
                <a:cs typeface="Times New Roman" panose="02020603050405020304" pitchFamily="18" charset="0"/>
              </a:rPr>
              <a:t>недвижимого имущества находятся в аварийном </a:t>
            </a:r>
            <a:r>
              <a:rPr lang="ru-RU" sz="2000" dirty="0" smtClean="0">
                <a:latin typeface="Times New Roman" panose="02020603050405020304" pitchFamily="18" charset="0"/>
                <a:cs typeface="Times New Roman" panose="02020603050405020304" pitchFamily="18" charset="0"/>
              </a:rPr>
              <a:t>состоянии.</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 бюджете органа власти</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отсутствуют финансовые средства на проведение   независимой оценки для выставления объектов недвижимости   на аукцион. </a:t>
            </a:r>
            <a:r>
              <a:rPr lang="ru-RU" sz="2000" b="1" dirty="0" smtClean="0">
                <a:latin typeface="Times New Roman" panose="02020603050405020304" pitchFamily="18" charset="0"/>
                <a:cs typeface="Times New Roman" panose="02020603050405020304" pitchFamily="18" charset="0"/>
              </a:rPr>
              <a:t>ФАС России посчитала целесообразным предоставление преференции с учетом указанных обстоятельств</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 </a:t>
            </a:r>
            <a:r>
              <a:rPr lang="ru-RU" sz="2000" dirty="0" smtClean="0">
                <a:latin typeface="Times New Roman" panose="02020603050405020304" pitchFamily="18" charset="0"/>
                <a:cs typeface="Times New Roman" panose="02020603050405020304" pitchFamily="18" charset="0"/>
              </a:rPr>
              <a:t>введением ограничений).</a:t>
            </a: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p:txBody>
      </p:sp>
      <p:sp>
        <p:nvSpPr>
          <p:cNvPr id="11268"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11269" name="Заголовок 1"/>
          <p:cNvSpPr txBox="1">
            <a:spLocks/>
          </p:cNvSpPr>
          <p:nvPr/>
        </p:nvSpPr>
        <p:spPr bwMode="auto">
          <a:xfrm>
            <a:off x="611188" y="446881"/>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p>
        </p:txBody>
      </p:sp>
    </p:spTree>
    <p:extLst>
      <p:ext uri="{BB962C8B-B14F-4D97-AF65-F5344CB8AC3E}">
        <p14:creationId xmlns:p14="http://schemas.microsoft.com/office/powerpoint/2010/main" val="719805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p:cNvSpPr>
          <p:nvPr>
            <p:ph type="body" idx="4294967295"/>
          </p:nvPr>
        </p:nvSpPr>
        <p:spPr>
          <a:xfrm>
            <a:off x="251520" y="1916113"/>
            <a:ext cx="8568952" cy="4752975"/>
          </a:xfrm>
        </p:spPr>
        <p:txBody>
          <a:bodyPr/>
          <a:lstStyle/>
          <a:p>
            <a:pPr algn="just" eaLnBrk="1" hangingPunct="1"/>
            <a:r>
              <a:rPr lang="ru-RU" sz="2000" dirty="0" smtClean="0">
                <a:latin typeface="Times New Roman" panose="02020603050405020304" pitchFamily="18" charset="0"/>
                <a:cs typeface="Times New Roman" panose="02020603050405020304" pitchFamily="18" charset="0"/>
              </a:rPr>
              <a:t>Заявление органа власти о даче согласия на предоставление преференции ООО «</a:t>
            </a:r>
            <a:r>
              <a:rPr lang="ru-RU" sz="2000" dirty="0" err="1" smtClean="0">
                <a:latin typeface="Times New Roman" panose="02020603050405020304" pitchFamily="18" charset="0"/>
                <a:cs typeface="Times New Roman" panose="02020603050405020304" pitchFamily="18" charset="0"/>
              </a:rPr>
              <a:t>Бэйс</a:t>
            </a:r>
            <a:r>
              <a:rPr lang="ru-RU" sz="2000" dirty="0" smtClean="0">
                <a:latin typeface="Times New Roman" panose="02020603050405020304" pitchFamily="18" charset="0"/>
                <a:cs typeface="Times New Roman" panose="02020603050405020304" pitchFamily="18" charset="0"/>
              </a:rPr>
              <a:t>» в целях оказания поддержки субъектов МСП путем передачи в аренду нежилых помещений.</a:t>
            </a:r>
          </a:p>
          <a:p>
            <a:pPr algn="just" eaLnBrk="1" hangingPunct="1"/>
            <a:r>
              <a:rPr lang="ru-RU" sz="2000" b="1" dirty="0">
                <a:latin typeface="Times New Roman" panose="02020603050405020304" pitchFamily="18" charset="0"/>
                <a:cs typeface="Times New Roman" panose="02020603050405020304" pitchFamily="18" charset="0"/>
              </a:rPr>
              <a:t>Вынесено решение об отказе в предоставлении </a:t>
            </a:r>
            <a:r>
              <a:rPr lang="ru-RU" sz="2000" b="1" dirty="0" smtClean="0">
                <a:latin typeface="Times New Roman" panose="02020603050405020304" pitchFamily="18" charset="0"/>
                <a:cs typeface="Times New Roman" panose="02020603050405020304" pitchFamily="18" charset="0"/>
              </a:rPr>
              <a:t>преференции </a:t>
            </a:r>
            <a:r>
              <a:rPr lang="ru-RU" sz="2000" dirty="0" smtClean="0">
                <a:latin typeface="Times New Roman" panose="02020603050405020304" pitchFamily="18" charset="0"/>
                <a:cs typeface="Times New Roman" panose="02020603050405020304" pitchFamily="18" charset="0"/>
              </a:rPr>
              <a:t>в связи с тем, что наличие </a:t>
            </a:r>
            <a:r>
              <a:rPr lang="ru-RU" sz="2000" dirty="0">
                <a:latin typeface="Times New Roman" panose="02020603050405020304" pitchFamily="18" charset="0"/>
                <a:cs typeface="Times New Roman" panose="02020603050405020304" pitchFamily="18" charset="0"/>
              </a:rPr>
              <a:t>программ (подпрограмм), содержащих мероприятия, направленные на развитие МСП, и принятие в целях реализации данных мероприятий нормативных правовых актов, устанавливающих условия и порядок оказания </a:t>
            </a:r>
            <a:r>
              <a:rPr lang="ru-RU" sz="2000" dirty="0" smtClean="0">
                <a:latin typeface="Times New Roman" panose="02020603050405020304" pitchFamily="18" charset="0"/>
                <a:cs typeface="Times New Roman" panose="02020603050405020304" pitchFamily="18" charset="0"/>
              </a:rPr>
              <a:t>поддержки является </a:t>
            </a:r>
            <a:r>
              <a:rPr lang="ru-RU" sz="2000" dirty="0">
                <a:latin typeface="Times New Roman" panose="02020603050405020304" pitchFamily="18" charset="0"/>
                <a:cs typeface="Times New Roman" panose="02020603050405020304" pitchFamily="18" charset="0"/>
              </a:rPr>
              <a:t>необходимым условием для предоставления преференций в целях, установленных п. 13 ч. 1 ст. 19 Закона о защите конкуренции. </a:t>
            </a:r>
            <a:r>
              <a:rPr lang="ru-RU" sz="2000" dirty="0" smtClean="0">
                <a:latin typeface="Times New Roman" panose="02020603050405020304" pitchFamily="18" charset="0"/>
                <a:cs typeface="Times New Roman" panose="02020603050405020304" pitchFamily="18" charset="0"/>
              </a:rPr>
              <a:t>В</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документах,</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представленных</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   заявлением</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отсутствовала   информация о </a:t>
            </a:r>
            <a:r>
              <a:rPr lang="ru-RU" sz="2000" dirty="0">
                <a:latin typeface="Times New Roman" panose="02020603050405020304" pitchFamily="18" charset="0"/>
                <a:cs typeface="Times New Roman" panose="02020603050405020304" pitchFamily="18" charset="0"/>
              </a:rPr>
              <a:t>наличии соответствующих программ (подпрограмм</a:t>
            </a:r>
            <a:r>
              <a:rPr lang="ru-RU" sz="2000" dirty="0" smtClean="0">
                <a:latin typeface="Times New Roman" panose="02020603050405020304" pitchFamily="18" charset="0"/>
                <a:cs typeface="Times New Roman" panose="02020603050405020304" pitchFamily="18" charset="0"/>
              </a:rPr>
              <a:t>). Учитывая </a:t>
            </a:r>
            <a:r>
              <a:rPr lang="ru-RU" sz="2000" dirty="0">
                <a:latin typeface="Times New Roman" panose="02020603050405020304" pitchFamily="18" charset="0"/>
                <a:cs typeface="Times New Roman" panose="02020603050405020304" pitchFamily="18" charset="0"/>
              </a:rPr>
              <a:t>изложенное, </a:t>
            </a:r>
            <a:r>
              <a:rPr lang="ru-RU" sz="2000" dirty="0" smtClean="0">
                <a:latin typeface="Times New Roman" panose="02020603050405020304" pitchFamily="18" charset="0"/>
                <a:cs typeface="Times New Roman" panose="02020603050405020304" pitchFamily="18" charset="0"/>
              </a:rPr>
              <a:t>предоставление нежилых помещений не могло соответствовать   </a:t>
            </a:r>
            <a:r>
              <a:rPr lang="ru-RU" sz="2000" dirty="0">
                <a:latin typeface="Times New Roman" panose="02020603050405020304" pitchFamily="18" charset="0"/>
                <a:cs typeface="Times New Roman" panose="02020603050405020304" pitchFamily="18" charset="0"/>
              </a:rPr>
              <a:t>целям   предоставления   преференции</a:t>
            </a:r>
            <a:r>
              <a:rPr lang="ru-RU" sz="2000" dirty="0" smtClean="0">
                <a:latin typeface="Times New Roman" panose="02020603050405020304" pitchFamily="18" charset="0"/>
                <a:cs typeface="Times New Roman" panose="02020603050405020304" pitchFamily="18" charset="0"/>
              </a:rPr>
              <a:t>, установленным </a:t>
            </a:r>
            <a:r>
              <a:rPr lang="ru-RU" sz="2000" dirty="0">
                <a:latin typeface="Times New Roman" panose="02020603050405020304" pitchFamily="18" charset="0"/>
                <a:cs typeface="Times New Roman" panose="02020603050405020304" pitchFamily="18" charset="0"/>
              </a:rPr>
              <a:t>частью 1 статьи 19 Закона о защите конкуренции.</a:t>
            </a:r>
          </a:p>
          <a:p>
            <a:pPr algn="just" eaLnBrk="1" hangingPunct="1"/>
            <a:endParaRPr lang="ru-RU" sz="2000" b="1" dirty="0" smtClean="0">
              <a:latin typeface="Times New Roman" panose="02020603050405020304" pitchFamily="18" charset="0"/>
              <a:cs typeface="Times New Roman" panose="02020603050405020304" pitchFamily="18" charset="0"/>
            </a:endParaRPr>
          </a:p>
          <a:p>
            <a:pPr algn="just" eaLnBrk="1" hangingPunct="1"/>
            <a:endParaRPr lang="ru-RU" sz="2000" b="1"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p:txBody>
      </p:sp>
      <p:sp>
        <p:nvSpPr>
          <p:cNvPr id="11268"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11269" name="Заголовок 1"/>
          <p:cNvSpPr txBox="1">
            <a:spLocks/>
          </p:cNvSpPr>
          <p:nvPr/>
        </p:nvSpPr>
        <p:spPr bwMode="auto">
          <a:xfrm>
            <a:off x="611188" y="446881"/>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p>
        </p:txBody>
      </p:sp>
    </p:spTree>
    <p:extLst>
      <p:ext uri="{BB962C8B-B14F-4D97-AF65-F5344CB8AC3E}">
        <p14:creationId xmlns:p14="http://schemas.microsoft.com/office/powerpoint/2010/main" val="3016638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p:cNvSpPr>
          <p:nvPr>
            <p:ph type="body" idx="4294967295"/>
          </p:nvPr>
        </p:nvSpPr>
        <p:spPr>
          <a:xfrm>
            <a:off x="251520" y="1916113"/>
            <a:ext cx="8568952" cy="4752975"/>
          </a:xfrm>
        </p:spPr>
        <p:txBody>
          <a:bodyPr/>
          <a:lstStyle/>
          <a:p>
            <a:pPr algn="just" eaLnBrk="1" hangingPunct="1"/>
            <a:r>
              <a:rPr lang="ru-RU" sz="2000" dirty="0" smtClean="0">
                <a:latin typeface="Times New Roman" panose="02020603050405020304" pitchFamily="18" charset="0"/>
                <a:cs typeface="Times New Roman" panose="02020603050405020304" pitchFamily="18" charset="0"/>
              </a:rPr>
              <a:t>Заявления органа власти о даче согласия на предоставление преференций ЧОУ «</a:t>
            </a:r>
            <a:r>
              <a:rPr lang="ru-RU" sz="2000" dirty="0" err="1" smtClean="0">
                <a:latin typeface="Times New Roman" panose="02020603050405020304" pitchFamily="18" charset="0"/>
                <a:cs typeface="Times New Roman" panose="02020603050405020304" pitchFamily="18" charset="0"/>
              </a:rPr>
              <a:t>Гуляевская</a:t>
            </a:r>
            <a:r>
              <a:rPr lang="ru-RU" sz="2000" dirty="0" smtClean="0">
                <a:latin typeface="Times New Roman" panose="02020603050405020304" pitchFamily="18" charset="0"/>
                <a:cs typeface="Times New Roman" panose="02020603050405020304" pitchFamily="18" charset="0"/>
              </a:rPr>
              <a:t> гимназия» и ЧОУ «Барнаульская классическая школа» в целях развития образования и науки в виде применения понижающего коэффициента при расчете арендной платы за помещения.</a:t>
            </a:r>
          </a:p>
          <a:p>
            <a:pPr algn="just" eaLnBrk="1" hangingPunct="1"/>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ФАС </a:t>
            </a:r>
            <a:r>
              <a:rPr lang="ru-RU" sz="2000" b="1" dirty="0">
                <a:latin typeface="Times New Roman" panose="02020603050405020304" pitchFamily="18" charset="0"/>
                <a:cs typeface="Times New Roman" panose="02020603050405020304" pitchFamily="18" charset="0"/>
              </a:rPr>
              <a:t>России посчитала целесообразным предоставление </a:t>
            </a:r>
            <a:r>
              <a:rPr lang="ru-RU" sz="2000" b="1" dirty="0" smtClean="0">
                <a:latin typeface="Times New Roman" panose="02020603050405020304" pitchFamily="18" charset="0"/>
                <a:cs typeface="Times New Roman" panose="02020603050405020304" pitchFamily="18" charset="0"/>
              </a:rPr>
              <a:t>преференций </a:t>
            </a:r>
            <a:r>
              <a:rPr lang="ru-RU" sz="2000" dirty="0" smtClean="0">
                <a:latin typeface="Times New Roman" panose="02020603050405020304" pitchFamily="18" charset="0"/>
                <a:cs typeface="Times New Roman" panose="02020603050405020304" pitchFamily="18" charset="0"/>
              </a:rPr>
              <a:t>(c </a:t>
            </a:r>
            <a:r>
              <a:rPr lang="ru-RU" sz="2000" dirty="0">
                <a:latin typeface="Times New Roman" panose="02020603050405020304" pitchFamily="18" charset="0"/>
                <a:cs typeface="Times New Roman" panose="02020603050405020304" pitchFamily="18" charset="0"/>
              </a:rPr>
              <a:t>введением ограничений</a:t>
            </a:r>
            <a:r>
              <a:rPr lang="ru-RU" sz="2000" dirty="0" smtClean="0">
                <a:latin typeface="Times New Roman" panose="02020603050405020304" pitchFamily="18" charset="0"/>
                <a:cs typeface="Times New Roman" panose="02020603050405020304" pitchFamily="18" charset="0"/>
              </a:rPr>
              <a:t>) учитывая</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что учреждения в помещениях располагаются </a:t>
            </a:r>
            <a:r>
              <a:rPr lang="ru-RU" sz="2000" dirty="0">
                <a:latin typeface="Times New Roman" panose="02020603050405020304" pitchFamily="18" charset="0"/>
                <a:cs typeface="Times New Roman" panose="02020603050405020304" pitchFamily="18" charset="0"/>
              </a:rPr>
              <a:t>на протяжении многих </a:t>
            </a:r>
            <a:r>
              <a:rPr lang="ru-RU" sz="2000" dirty="0" smtClean="0">
                <a:latin typeface="Times New Roman" panose="02020603050405020304" pitchFamily="18" charset="0"/>
                <a:cs typeface="Times New Roman" panose="02020603050405020304" pitchFamily="18" charset="0"/>
              </a:rPr>
              <a:t>лет, предоставление преференций  </a:t>
            </a:r>
            <a:r>
              <a:rPr lang="ru-RU" sz="2000" dirty="0">
                <a:latin typeface="Times New Roman" panose="02020603050405020304" pitchFamily="18" charset="0"/>
                <a:cs typeface="Times New Roman" panose="02020603050405020304" pitchFamily="18" charset="0"/>
              </a:rPr>
              <a:t>осуществляется в соответствии с </a:t>
            </a:r>
            <a:r>
              <a:rPr lang="ru-RU" sz="2000" dirty="0" smtClean="0">
                <a:latin typeface="Times New Roman" panose="02020603050405020304" pitchFamily="18" charset="0"/>
                <a:cs typeface="Times New Roman" panose="02020603050405020304" pitchFamily="18" charset="0"/>
              </a:rPr>
              <a:t>Положением о </a:t>
            </a:r>
            <a:r>
              <a:rPr lang="ru-RU" sz="2000" dirty="0">
                <a:latin typeface="Times New Roman" panose="02020603050405020304" pitchFamily="18" charset="0"/>
                <a:cs typeface="Times New Roman" panose="02020603050405020304" pitchFamily="18" charset="0"/>
              </a:rPr>
              <a:t>комиссии по вопросам оказания имущественной поддержки в отношении муниципального </a:t>
            </a:r>
            <a:r>
              <a:rPr lang="ru-RU" sz="2000" dirty="0" smtClean="0">
                <a:latin typeface="Times New Roman" panose="02020603050405020304" pitchFamily="18" charset="0"/>
                <a:cs typeface="Times New Roman" panose="02020603050405020304" pitchFamily="18" charset="0"/>
              </a:rPr>
              <a:t>имущества. </a:t>
            </a:r>
            <a:r>
              <a:rPr lang="ru-RU" sz="2000" b="1" i="1" dirty="0">
                <a:latin typeface="Times New Roman" panose="02020603050405020304" pitchFamily="18" charset="0"/>
                <a:cs typeface="Times New Roman" panose="02020603050405020304" pitchFamily="18" charset="0"/>
              </a:rPr>
              <a:t>Положение предусматривает порядок оказания соответствующей помощи (в том числе порядок работы комиссии, порядок рассмотрения обращений заявителей). Предоставление помощи коллегиальным органом осуществляется в заявительном порядке</a:t>
            </a:r>
            <a:r>
              <a:rPr lang="ru-RU" sz="2000" b="1" i="1" dirty="0" smtClean="0">
                <a:latin typeface="Times New Roman" panose="02020603050405020304" pitchFamily="18" charset="0"/>
                <a:cs typeface="Times New Roman" panose="02020603050405020304" pitchFamily="18" charset="0"/>
              </a:rPr>
              <a:t>.  </a:t>
            </a:r>
            <a:endParaRPr lang="ru-RU" sz="2000" b="1" i="1" dirty="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sz="2000" dirty="0">
              <a:latin typeface="Times New Roman" panose="02020603050405020304" pitchFamily="18" charset="0"/>
              <a:cs typeface="Times New Roman" panose="02020603050405020304" pitchFamily="18" charset="0"/>
            </a:endParaRPr>
          </a:p>
          <a:p>
            <a:pPr algn="just" eaLnBrk="1" hangingPunct="1"/>
            <a:endParaRPr lang="ru-RU" sz="2000" b="1" dirty="0" smtClean="0">
              <a:latin typeface="Times New Roman" panose="02020603050405020304" pitchFamily="18" charset="0"/>
              <a:cs typeface="Times New Roman" panose="02020603050405020304" pitchFamily="18" charset="0"/>
            </a:endParaRPr>
          </a:p>
          <a:p>
            <a:pPr algn="just" eaLnBrk="1" hangingPunct="1"/>
            <a:endParaRPr lang="ru-RU" sz="2000" b="1"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a:p>
            <a:pPr algn="just" eaLnBrk="1" hangingPunct="1"/>
            <a:endParaRPr lang="ru-RU" sz="2000" dirty="0" smtClean="0">
              <a:latin typeface="Times New Roman" panose="02020603050405020304" pitchFamily="18" charset="0"/>
              <a:cs typeface="Times New Roman" panose="02020603050405020304" pitchFamily="18" charset="0"/>
            </a:endParaRPr>
          </a:p>
        </p:txBody>
      </p:sp>
      <p:sp>
        <p:nvSpPr>
          <p:cNvPr id="11268"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11269" name="Заголовок 1"/>
          <p:cNvSpPr txBox="1">
            <a:spLocks/>
          </p:cNvSpPr>
          <p:nvPr/>
        </p:nvSpPr>
        <p:spPr bwMode="auto">
          <a:xfrm>
            <a:off x="611188" y="446881"/>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p>
        </p:txBody>
      </p:sp>
    </p:spTree>
    <p:extLst>
      <p:ext uri="{BB962C8B-B14F-4D97-AF65-F5344CB8AC3E}">
        <p14:creationId xmlns:p14="http://schemas.microsoft.com/office/powerpoint/2010/main" val="4047323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p:cNvSpPr>
          <p:nvPr>
            <p:ph type="body" idx="4294967295"/>
          </p:nvPr>
        </p:nvSpPr>
        <p:spPr>
          <a:xfrm>
            <a:off x="762000" y="1916113"/>
            <a:ext cx="6629400" cy="4752975"/>
          </a:xfrm>
        </p:spPr>
        <p:txBody>
          <a:bodyPr/>
          <a:lstStyle/>
          <a:p>
            <a:pPr algn="just" eaLnBrk="1" hangingPunct="1"/>
            <a:r>
              <a:rPr lang="ru-RU" altLang="ru-RU" sz="2000" dirty="0" smtClean="0">
                <a:latin typeface="Times New Roman" panose="02020603050405020304" pitchFamily="18" charset="0"/>
                <a:cs typeface="Times New Roman" panose="02020603050405020304" pitchFamily="18" charset="0"/>
              </a:rPr>
              <a:t>Заявление ОИВ о даче согласия на предоставление преференции АНО в целях охраны здоровья граждан путем передачи в безвозмездное пользование  имущества (здания).</a:t>
            </a:r>
          </a:p>
          <a:p>
            <a:pPr algn="just" eaLnBrk="1" hangingPunct="1"/>
            <a:r>
              <a:rPr lang="ru-RU" altLang="ru-RU" sz="2000" dirty="0" smtClean="0">
                <a:latin typeface="Times New Roman" panose="02020603050405020304" pitchFamily="18" charset="0"/>
                <a:cs typeface="Times New Roman" panose="02020603050405020304" pitchFamily="18" charset="0"/>
              </a:rPr>
              <a:t>АНО </a:t>
            </a:r>
            <a:r>
              <a:rPr lang="ru-RU" altLang="ru-RU" sz="2000" b="1" dirty="0">
                <a:latin typeface="Times New Roman" panose="02020603050405020304" pitchFamily="18" charset="0"/>
                <a:cs typeface="Times New Roman" panose="02020603050405020304" pitchFamily="18" charset="0"/>
              </a:rPr>
              <a:t>деятельность, приносящую доход, не </a:t>
            </a:r>
            <a:r>
              <a:rPr lang="ru-RU" altLang="ru-RU" sz="2000" b="1" dirty="0" smtClean="0">
                <a:latin typeface="Times New Roman" panose="02020603050405020304" pitchFamily="18" charset="0"/>
                <a:cs typeface="Times New Roman" panose="02020603050405020304" pitchFamily="18" charset="0"/>
              </a:rPr>
              <a:t>осуществляла</a:t>
            </a:r>
            <a:r>
              <a:rPr lang="ru-RU" altLang="ru-RU" sz="2000" dirty="0" smtClean="0">
                <a:latin typeface="Times New Roman" panose="02020603050405020304" pitchFamily="18" charset="0"/>
                <a:cs typeface="Times New Roman" panose="02020603050405020304" pitchFamily="18" charset="0"/>
              </a:rPr>
              <a:t>, бесплатно оказывала населению </a:t>
            </a:r>
            <a:r>
              <a:rPr lang="ru-RU" altLang="ru-RU" sz="2000" dirty="0">
                <a:latin typeface="Times New Roman" panose="02020603050405020304" pitchFamily="18" charset="0"/>
                <a:cs typeface="Times New Roman" panose="02020603050405020304" pitchFamily="18" charset="0"/>
              </a:rPr>
              <a:t>медицинскую помощь за счет средств </a:t>
            </a:r>
            <a:r>
              <a:rPr lang="ru-RU" altLang="ru-RU" sz="2000" dirty="0" smtClean="0">
                <a:latin typeface="Times New Roman" panose="02020603050405020304" pitchFamily="18" charset="0"/>
                <a:cs typeface="Times New Roman" panose="02020603050405020304" pitchFamily="18" charset="0"/>
              </a:rPr>
              <a:t>ОМС</a:t>
            </a:r>
            <a:r>
              <a:rPr lang="ru-RU" altLang="ru-RU" sz="2000" dirty="0">
                <a:latin typeface="Times New Roman" panose="02020603050405020304" pitchFamily="18" charset="0"/>
                <a:cs typeface="Times New Roman" panose="02020603050405020304" pitchFamily="18" charset="0"/>
              </a:rPr>
              <a:t>. Таким образом, </a:t>
            </a:r>
            <a:r>
              <a:rPr lang="ru-RU" altLang="ru-RU" sz="2000" dirty="0" smtClean="0">
                <a:latin typeface="Times New Roman" panose="02020603050405020304" pitchFamily="18" charset="0"/>
                <a:cs typeface="Times New Roman" panose="02020603050405020304" pitchFamily="18" charset="0"/>
              </a:rPr>
              <a:t>АНО </a:t>
            </a:r>
            <a:r>
              <a:rPr lang="ru-RU" altLang="ru-RU" sz="2000" dirty="0">
                <a:latin typeface="Times New Roman" panose="02020603050405020304" pitchFamily="18" charset="0"/>
                <a:cs typeface="Times New Roman" panose="02020603050405020304" pitchFamily="18" charset="0"/>
              </a:rPr>
              <a:t>не может быть отнесена к </a:t>
            </a:r>
            <a:r>
              <a:rPr lang="ru-RU" altLang="ru-RU" sz="2000" dirty="0" err="1" smtClean="0">
                <a:latin typeface="Times New Roman" panose="02020603050405020304" pitchFamily="18" charset="0"/>
                <a:cs typeface="Times New Roman" panose="02020603050405020304" pitchFamily="18" charset="0"/>
              </a:rPr>
              <a:t>хоз.субъектам</a:t>
            </a:r>
            <a:r>
              <a:rPr lang="ru-RU" altLang="ru-RU" sz="2000" dirty="0" smtClean="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в понимании Закона о защите конкуренции и передача </a:t>
            </a:r>
            <a:r>
              <a:rPr lang="ru-RU" altLang="ru-RU" sz="2000" dirty="0" smtClean="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в безвозмездное пользование </a:t>
            </a:r>
            <a:r>
              <a:rPr lang="ru-RU" altLang="ru-RU" sz="2000" dirty="0" smtClean="0">
                <a:latin typeface="Times New Roman" panose="02020603050405020304" pitchFamily="18" charset="0"/>
                <a:cs typeface="Times New Roman" panose="02020603050405020304" pitchFamily="18" charset="0"/>
              </a:rPr>
              <a:t>не </a:t>
            </a:r>
            <a:r>
              <a:rPr lang="ru-RU" altLang="ru-RU" sz="2000" dirty="0">
                <a:latin typeface="Times New Roman" panose="02020603050405020304" pitchFamily="18" charset="0"/>
                <a:cs typeface="Times New Roman" panose="02020603050405020304" pitchFamily="18" charset="0"/>
              </a:rPr>
              <a:t>требует согласования с антимонопольным органом в порядке, установленном статьей 20 Закона о защите </a:t>
            </a:r>
            <a:r>
              <a:rPr lang="ru-RU" altLang="ru-RU" sz="2000" dirty="0" smtClean="0">
                <a:latin typeface="Times New Roman" panose="02020603050405020304" pitchFamily="18" charset="0"/>
                <a:cs typeface="Times New Roman" panose="02020603050405020304" pitchFamily="18" charset="0"/>
              </a:rPr>
              <a:t>конкуренции.                                                                                                                                                                  </a:t>
            </a:r>
          </a:p>
        </p:txBody>
      </p:sp>
      <p:sp>
        <p:nvSpPr>
          <p:cNvPr id="7172"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a:solidFill>
                <a:srgbClr val="898989"/>
              </a:solidFill>
            </a:endParaRPr>
          </a:p>
        </p:txBody>
      </p:sp>
      <p:sp>
        <p:nvSpPr>
          <p:cNvPr id="7173" name="Заголовок 1"/>
          <p:cNvSpPr txBox="1">
            <a:spLocks/>
          </p:cNvSpPr>
          <p:nvPr/>
        </p:nvSpPr>
        <p:spPr bwMode="auto">
          <a:xfrm>
            <a:off x="611188" y="404813"/>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endParaRPr lang="ru-RU" altLang="ru-RU" sz="2800" dirty="0">
              <a:solidFill>
                <a:srgbClr val="0068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195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p:cNvSpPr>
          <p:nvPr>
            <p:ph type="body" idx="4294967295"/>
          </p:nvPr>
        </p:nvSpPr>
        <p:spPr>
          <a:xfrm>
            <a:off x="179512" y="1916831"/>
            <a:ext cx="7776864" cy="4752257"/>
          </a:xfrm>
        </p:spPr>
        <p:txBody>
          <a:bodyPr/>
          <a:lstStyle/>
          <a:p>
            <a:pPr algn="just" eaLnBrk="1" hangingPunct="1"/>
            <a:r>
              <a:rPr lang="ru-RU" altLang="ru-RU" sz="2000" dirty="0" smtClean="0">
                <a:latin typeface="Times New Roman" panose="02020603050405020304" pitchFamily="18" charset="0"/>
                <a:cs typeface="Times New Roman" panose="02020603050405020304" pitchFamily="18" charset="0"/>
              </a:rPr>
              <a:t>Заявление  </a:t>
            </a:r>
            <a:r>
              <a:rPr lang="ru-RU" altLang="ru-RU" sz="2000" dirty="0">
                <a:latin typeface="Times New Roman" panose="02020603050405020304" pitchFamily="18" charset="0"/>
                <a:cs typeface="Times New Roman" panose="02020603050405020304" pitchFamily="18" charset="0"/>
              </a:rPr>
              <a:t>администрации </a:t>
            </a:r>
            <a:r>
              <a:rPr lang="ru-RU" altLang="ru-RU" sz="2000" dirty="0" smtClean="0">
                <a:latin typeface="Times New Roman" panose="02020603050405020304" pitchFamily="18" charset="0"/>
                <a:cs typeface="Times New Roman" panose="02020603050405020304" pitchFamily="18" charset="0"/>
              </a:rPr>
              <a:t>МО о даче </a:t>
            </a:r>
            <a:r>
              <a:rPr lang="ru-RU" altLang="ru-RU" sz="2000" dirty="0">
                <a:latin typeface="Times New Roman" panose="02020603050405020304" pitchFamily="18" charset="0"/>
                <a:cs typeface="Times New Roman" panose="02020603050405020304" pitchFamily="18" charset="0"/>
              </a:rPr>
              <a:t>согласия на предоставление </a:t>
            </a:r>
            <a:r>
              <a:rPr lang="ru-RU" altLang="ru-RU" sz="2000" dirty="0" smtClean="0">
                <a:latin typeface="Times New Roman" panose="02020603050405020304" pitchFamily="18" charset="0"/>
                <a:cs typeface="Times New Roman" panose="02020603050405020304" pitchFamily="18" charset="0"/>
              </a:rPr>
              <a:t>преференции </a:t>
            </a:r>
            <a:r>
              <a:rPr lang="ru-RU" altLang="ru-RU" sz="2000" dirty="0">
                <a:latin typeface="Times New Roman" panose="02020603050405020304" pitchFamily="18" charset="0"/>
                <a:cs typeface="Times New Roman" panose="02020603050405020304" pitchFamily="18" charset="0"/>
              </a:rPr>
              <a:t>ЗАО </a:t>
            </a:r>
            <a:r>
              <a:rPr lang="ru-RU" altLang="ru-RU" sz="2000" dirty="0" smtClean="0">
                <a:latin typeface="Times New Roman" panose="02020603050405020304" pitchFamily="18" charset="0"/>
                <a:cs typeface="Times New Roman" panose="02020603050405020304" pitchFamily="18" charset="0"/>
              </a:rPr>
              <a:t>в </a:t>
            </a:r>
            <a:r>
              <a:rPr lang="ru-RU" altLang="ru-RU" sz="2000" dirty="0">
                <a:latin typeface="Times New Roman" panose="02020603050405020304" pitchFamily="18" charset="0"/>
                <a:cs typeface="Times New Roman" panose="02020603050405020304" pitchFamily="18" charset="0"/>
              </a:rPr>
              <a:t>целях обеспечения жизнедеятельности населения в районах Крайнего Севера и приравненных к ним </a:t>
            </a:r>
            <a:r>
              <a:rPr lang="ru-RU" altLang="ru-RU" sz="2000" dirty="0" smtClean="0">
                <a:latin typeface="Times New Roman" panose="02020603050405020304" pitchFamily="18" charset="0"/>
                <a:cs typeface="Times New Roman" panose="02020603050405020304" pitchFamily="18" charset="0"/>
              </a:rPr>
              <a:t>местностях путем передачи </a:t>
            </a:r>
            <a:r>
              <a:rPr lang="ru-RU" altLang="ru-RU" sz="2000" dirty="0">
                <a:latin typeface="Times New Roman" panose="02020603050405020304" pitchFamily="18" charset="0"/>
                <a:cs typeface="Times New Roman" panose="02020603050405020304" pitchFamily="18" charset="0"/>
              </a:rPr>
              <a:t>в безвозмездное </a:t>
            </a:r>
            <a:r>
              <a:rPr lang="ru-RU" altLang="ru-RU" sz="2000" dirty="0" smtClean="0">
                <a:latin typeface="Times New Roman" panose="02020603050405020304" pitchFamily="18" charset="0"/>
                <a:cs typeface="Times New Roman" panose="02020603050405020304" pitchFamily="18" charset="0"/>
              </a:rPr>
              <a:t>пользование </a:t>
            </a:r>
            <a:r>
              <a:rPr lang="ru-RU" altLang="ru-RU" sz="2000" dirty="0">
                <a:latin typeface="Times New Roman" panose="02020603050405020304" pitchFamily="18" charset="0"/>
                <a:cs typeface="Times New Roman" panose="02020603050405020304" pitchFamily="18" charset="0"/>
              </a:rPr>
              <a:t>имущества (для выработки электрической </a:t>
            </a:r>
            <a:r>
              <a:rPr lang="ru-RU" altLang="ru-RU" sz="2000" dirty="0" smtClean="0">
                <a:latin typeface="Times New Roman" panose="02020603050405020304" pitchFamily="18" charset="0"/>
                <a:cs typeface="Times New Roman" panose="02020603050405020304" pitchFamily="18" charset="0"/>
              </a:rPr>
              <a:t>энергии).</a:t>
            </a:r>
          </a:p>
          <a:p>
            <a:pPr algn="just" eaLnBrk="1" hangingPunct="1"/>
            <a:r>
              <a:rPr lang="ru-RU" altLang="ru-RU" sz="2000" dirty="0" smtClean="0">
                <a:latin typeface="Times New Roman" panose="02020603050405020304" pitchFamily="18" charset="0"/>
                <a:cs typeface="Times New Roman" panose="02020603050405020304" pitchFamily="18" charset="0"/>
              </a:rPr>
              <a:t>В регионе осуществляют аналогичную деятельность несколько </a:t>
            </a:r>
            <a:r>
              <a:rPr lang="ru-RU" altLang="ru-RU" sz="2000" dirty="0" err="1" smtClean="0">
                <a:latin typeface="Times New Roman" panose="02020603050405020304" pitchFamily="18" charset="0"/>
                <a:cs typeface="Times New Roman" panose="02020603050405020304" pitchFamily="18" charset="0"/>
              </a:rPr>
              <a:t>хоз.субъектов</a:t>
            </a:r>
            <a:r>
              <a:rPr lang="ru-RU" altLang="ru-RU" sz="2000" dirty="0" smtClean="0">
                <a:latin typeface="Times New Roman" panose="02020603050405020304" pitchFamily="18" charset="0"/>
                <a:cs typeface="Times New Roman" panose="02020603050405020304" pitchFamily="18" charset="0"/>
              </a:rPr>
              <a:t>. Был </a:t>
            </a:r>
            <a:r>
              <a:rPr lang="ru-RU" altLang="ru-RU" sz="2000" dirty="0">
                <a:latin typeface="Times New Roman" panose="02020603050405020304" pitchFamily="18" charset="0"/>
                <a:cs typeface="Times New Roman" panose="02020603050405020304" pitchFamily="18" charset="0"/>
              </a:rPr>
              <a:t>проведен </a:t>
            </a:r>
            <a:r>
              <a:rPr lang="ru-RU" altLang="ru-RU" sz="2000" dirty="0" smtClean="0">
                <a:latin typeface="Times New Roman" panose="02020603050405020304" pitchFamily="18" charset="0"/>
                <a:cs typeface="Times New Roman" panose="02020603050405020304" pitchFamily="18" charset="0"/>
              </a:rPr>
              <a:t>аукцион, отсутствие </a:t>
            </a:r>
            <a:r>
              <a:rPr lang="ru-RU" altLang="ru-RU" sz="2000" dirty="0">
                <a:latin typeface="Times New Roman" panose="02020603050405020304" pitchFamily="18" charset="0"/>
                <a:cs typeface="Times New Roman" panose="02020603050405020304" pitchFamily="18" charset="0"/>
              </a:rPr>
              <a:t>заявок на участие в </a:t>
            </a:r>
            <a:r>
              <a:rPr lang="ru-RU" altLang="ru-RU" sz="2000" dirty="0" smtClean="0">
                <a:latin typeface="Times New Roman" panose="02020603050405020304" pitchFamily="18" charset="0"/>
                <a:cs typeface="Times New Roman" panose="02020603050405020304" pitchFamily="18" charset="0"/>
              </a:rPr>
              <a:t>котором могло быть </a:t>
            </a:r>
            <a:r>
              <a:rPr lang="ru-RU" altLang="ru-RU" sz="2000" dirty="0">
                <a:latin typeface="Times New Roman" panose="02020603050405020304" pitchFamily="18" charset="0"/>
                <a:cs typeface="Times New Roman" panose="02020603050405020304" pitchFamily="18" charset="0"/>
              </a:rPr>
              <a:t>обусловлено </a:t>
            </a:r>
            <a:r>
              <a:rPr lang="ru-RU" altLang="ru-RU" sz="2000" dirty="0" smtClean="0">
                <a:latin typeface="Times New Roman" panose="02020603050405020304" pitchFamily="18" charset="0"/>
                <a:cs typeface="Times New Roman" panose="02020603050405020304" pitchFamily="18" charset="0"/>
              </a:rPr>
              <a:t>высокой начальной </a:t>
            </a:r>
            <a:r>
              <a:rPr lang="ru-RU" altLang="ru-RU" sz="2000" dirty="0">
                <a:latin typeface="Times New Roman" panose="02020603050405020304" pitchFamily="18" charset="0"/>
                <a:cs typeface="Times New Roman" panose="02020603050405020304" pitchFamily="18" charset="0"/>
              </a:rPr>
              <a:t>(минимальной) </a:t>
            </a:r>
            <a:r>
              <a:rPr lang="ru-RU" altLang="ru-RU" sz="2000" dirty="0" smtClean="0">
                <a:latin typeface="Times New Roman" panose="02020603050405020304" pitchFamily="18" charset="0"/>
                <a:cs typeface="Times New Roman" panose="02020603050405020304" pitchFamily="18" charset="0"/>
              </a:rPr>
              <a:t>ценой. Указанная </a:t>
            </a:r>
            <a:r>
              <a:rPr lang="ru-RU" altLang="ru-RU" sz="2000" dirty="0">
                <a:latin typeface="Times New Roman" panose="02020603050405020304" pitchFamily="18" charset="0"/>
                <a:cs typeface="Times New Roman" panose="02020603050405020304" pitchFamily="18" charset="0"/>
              </a:rPr>
              <a:t>цена  могла   </a:t>
            </a:r>
            <a:r>
              <a:rPr lang="ru-RU" altLang="ru-RU" sz="2000" dirty="0" smtClean="0">
                <a:latin typeface="Times New Roman" panose="02020603050405020304" pitchFamily="18" charset="0"/>
                <a:cs typeface="Times New Roman" panose="02020603050405020304" pitchFamily="18" charset="0"/>
              </a:rPr>
              <a:t>стать препятствием </a:t>
            </a:r>
            <a:r>
              <a:rPr lang="ru-RU" altLang="ru-RU" sz="2000" dirty="0">
                <a:latin typeface="Times New Roman" panose="02020603050405020304" pitchFamily="18" charset="0"/>
                <a:cs typeface="Times New Roman" panose="02020603050405020304" pitchFamily="18" charset="0"/>
              </a:rPr>
              <a:t>для участия </a:t>
            </a:r>
            <a:r>
              <a:rPr lang="ru-RU" altLang="ru-RU" sz="2000" dirty="0" err="1" smtClean="0">
                <a:latin typeface="Times New Roman" panose="02020603050405020304" pitchFamily="18" charset="0"/>
                <a:cs typeface="Times New Roman" panose="02020603050405020304" pitchFamily="18" charset="0"/>
              </a:rPr>
              <a:t>хоз.субъектов</a:t>
            </a:r>
            <a:r>
              <a:rPr lang="ru-RU" altLang="ru-RU" sz="2000" dirty="0" smtClean="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в аукционе. При   таких   условиях   при   проведении   аукциона  не   были   </a:t>
            </a:r>
            <a:r>
              <a:rPr lang="ru-RU" altLang="ru-RU" sz="2000" dirty="0" smtClean="0">
                <a:latin typeface="Times New Roman" panose="02020603050405020304" pitchFamily="18" charset="0"/>
                <a:cs typeface="Times New Roman" panose="02020603050405020304" pitchFamily="18" charset="0"/>
              </a:rPr>
              <a:t>выявлены </a:t>
            </a:r>
            <a:r>
              <a:rPr lang="ru-RU" altLang="ru-RU" sz="2000" dirty="0" err="1" smtClean="0">
                <a:latin typeface="Times New Roman" panose="02020603050405020304" pitchFamily="18" charset="0"/>
                <a:cs typeface="Times New Roman" panose="02020603050405020304" pitchFamily="18" charset="0"/>
              </a:rPr>
              <a:t>хоз.субъекты</a:t>
            </a:r>
            <a:r>
              <a:rPr lang="ru-RU" altLang="ru-RU" sz="2000" dirty="0" smtClean="0">
                <a:latin typeface="Times New Roman" panose="02020603050405020304" pitchFamily="18" charset="0"/>
                <a:cs typeface="Times New Roman" panose="02020603050405020304" pitchFamily="18" charset="0"/>
              </a:rPr>
              <a:t>, желающие   </a:t>
            </a:r>
            <a:r>
              <a:rPr lang="ru-RU" altLang="ru-RU" sz="2000" dirty="0">
                <a:latin typeface="Times New Roman" panose="02020603050405020304" pitchFamily="18" charset="0"/>
                <a:cs typeface="Times New Roman" panose="02020603050405020304" pitchFamily="18" charset="0"/>
              </a:rPr>
              <a:t>получить   в   пользование </a:t>
            </a:r>
            <a:r>
              <a:rPr lang="ru-RU" altLang="ru-RU" sz="2000" dirty="0" smtClean="0">
                <a:latin typeface="Times New Roman" panose="02020603050405020304" pitchFamily="18" charset="0"/>
                <a:cs typeface="Times New Roman" panose="02020603050405020304" pitchFamily="18" charset="0"/>
              </a:rPr>
              <a:t>имущество </a:t>
            </a:r>
            <a:r>
              <a:rPr lang="ru-RU" altLang="ru-RU" sz="2000" dirty="0">
                <a:latin typeface="Times New Roman" panose="02020603050405020304" pitchFamily="18" charset="0"/>
                <a:cs typeface="Times New Roman" panose="02020603050405020304" pitchFamily="18" charset="0"/>
              </a:rPr>
              <a:t>на таких же условиях, на которых предоставляются </a:t>
            </a:r>
            <a:r>
              <a:rPr lang="ru-RU" altLang="ru-RU" sz="2000" dirty="0" smtClean="0">
                <a:latin typeface="Times New Roman" panose="02020603050405020304" pitchFamily="18" charset="0"/>
                <a:cs typeface="Times New Roman" panose="02020603050405020304" pitchFamily="18" charset="0"/>
              </a:rPr>
              <a:t>потенциальному получателю преференции. </a:t>
            </a:r>
            <a:r>
              <a:rPr lang="ru-RU" altLang="ru-RU" sz="2000" b="1" dirty="0" smtClean="0">
                <a:latin typeface="Times New Roman" panose="02020603050405020304" pitchFamily="18" charset="0"/>
                <a:cs typeface="Times New Roman" panose="02020603050405020304" pitchFamily="18" charset="0"/>
              </a:rPr>
              <a:t>Вынесено решение об отказе в предоставлении преференции.        </a:t>
            </a:r>
            <a:r>
              <a:rPr lang="ru-RU" altLang="ru-RU" sz="2000" dirty="0" smtClean="0">
                <a:latin typeface="Times New Roman" panose="02020603050405020304" pitchFamily="18" charset="0"/>
                <a:cs typeface="Times New Roman" panose="02020603050405020304" pitchFamily="18" charset="0"/>
              </a:rPr>
              <a:t>                                                                                                                                                      </a:t>
            </a:r>
          </a:p>
        </p:txBody>
      </p:sp>
      <p:sp>
        <p:nvSpPr>
          <p:cNvPr id="7172"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a:solidFill>
                <a:srgbClr val="898989"/>
              </a:solidFill>
            </a:endParaRPr>
          </a:p>
        </p:txBody>
      </p:sp>
      <p:sp>
        <p:nvSpPr>
          <p:cNvPr id="7173" name="Заголовок 1"/>
          <p:cNvSpPr txBox="1">
            <a:spLocks/>
          </p:cNvSpPr>
          <p:nvPr/>
        </p:nvSpPr>
        <p:spPr bwMode="auto">
          <a:xfrm>
            <a:off x="611188" y="404813"/>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endParaRPr lang="ru-RU" altLang="ru-RU" sz="2800" dirty="0">
              <a:solidFill>
                <a:srgbClr val="0068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408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p:cNvSpPr>
          <p:nvPr>
            <p:ph type="body" idx="4294967295"/>
          </p:nvPr>
        </p:nvSpPr>
        <p:spPr>
          <a:xfrm>
            <a:off x="179512" y="1916831"/>
            <a:ext cx="7776864" cy="4752257"/>
          </a:xfrm>
        </p:spPr>
        <p:txBody>
          <a:bodyPr/>
          <a:lstStyle/>
          <a:p>
            <a:pPr algn="just" eaLnBrk="1" hangingPunct="1"/>
            <a:r>
              <a:rPr lang="ru-RU" altLang="ru-RU" sz="2000" dirty="0" smtClean="0">
                <a:latin typeface="Times New Roman" panose="02020603050405020304" pitchFamily="18" charset="0"/>
                <a:cs typeface="Times New Roman" panose="02020603050405020304" pitchFamily="18" charset="0"/>
              </a:rPr>
              <a:t>Заявления ОИВ о даче согласия на предоставление преференции ИП в целях производства с/х продукции путем передачи в   </a:t>
            </a:r>
            <a:r>
              <a:rPr lang="ru-RU" altLang="ru-RU" sz="2000" dirty="0">
                <a:latin typeface="Times New Roman" panose="02020603050405020304" pitchFamily="18" charset="0"/>
                <a:cs typeface="Times New Roman" panose="02020603050405020304" pitchFamily="18" charset="0"/>
              </a:rPr>
              <a:t>безвозмездное   </a:t>
            </a:r>
            <a:r>
              <a:rPr lang="ru-RU" altLang="ru-RU" sz="2000" dirty="0" smtClean="0">
                <a:latin typeface="Times New Roman" panose="02020603050405020304" pitchFamily="18" charset="0"/>
                <a:cs typeface="Times New Roman" panose="02020603050405020304" pitchFamily="18" charset="0"/>
              </a:rPr>
              <a:t>пользование имущества (модульный </a:t>
            </a:r>
            <a:r>
              <a:rPr lang="ru-RU" altLang="ru-RU" sz="2000" dirty="0">
                <a:latin typeface="Times New Roman" panose="02020603050405020304" pitchFamily="18" charset="0"/>
                <a:cs typeface="Times New Roman" panose="02020603050405020304" pitchFamily="18" charset="0"/>
              </a:rPr>
              <a:t>убойный </a:t>
            </a:r>
            <a:r>
              <a:rPr lang="ru-RU" altLang="ru-RU" sz="2000" dirty="0" smtClean="0">
                <a:latin typeface="Times New Roman" panose="02020603050405020304" pitchFamily="18" charset="0"/>
                <a:cs typeface="Times New Roman" panose="02020603050405020304" pitchFamily="18" charset="0"/>
              </a:rPr>
              <a:t>цех для оказания услуг по убою с/х животных).  </a:t>
            </a:r>
          </a:p>
          <a:p>
            <a:pPr algn="just" eaLnBrk="1" hangingPunct="1"/>
            <a:r>
              <a:rPr lang="ru-RU" altLang="ru-RU" sz="2000" dirty="0" err="1" smtClean="0">
                <a:latin typeface="Times New Roman" panose="02020603050405020304" pitchFamily="18" charset="0"/>
                <a:cs typeface="Times New Roman" panose="02020603050405020304" pitchFamily="18" charset="0"/>
              </a:rPr>
              <a:t>Хоз.субъекты</a:t>
            </a:r>
            <a:r>
              <a:rPr lang="ru-RU" altLang="ru-RU" sz="2000" dirty="0" smtClean="0">
                <a:latin typeface="Times New Roman" panose="02020603050405020304" pitchFamily="18" charset="0"/>
                <a:cs typeface="Times New Roman" panose="02020603050405020304" pitchFamily="18" charset="0"/>
              </a:rPr>
              <a:t>, осуществляющие деятельность по оказанию услуг   </a:t>
            </a:r>
            <a:r>
              <a:rPr lang="ru-RU" altLang="ru-RU" sz="2000" dirty="0">
                <a:latin typeface="Times New Roman" panose="02020603050405020304" pitchFamily="18" charset="0"/>
                <a:cs typeface="Times New Roman" panose="02020603050405020304" pitchFamily="18" charset="0"/>
              </a:rPr>
              <a:t>по   убою   </a:t>
            </a:r>
            <a:r>
              <a:rPr lang="ru-RU" altLang="ru-RU" sz="2000" dirty="0" smtClean="0">
                <a:latin typeface="Times New Roman" panose="02020603050405020304" pitchFamily="18" charset="0"/>
                <a:cs typeface="Times New Roman" panose="02020603050405020304" pitchFamily="18" charset="0"/>
              </a:rPr>
              <a:t>с/х   животных, на территории региона </a:t>
            </a:r>
            <a:r>
              <a:rPr lang="ru-RU" altLang="ru-RU" sz="2000" dirty="0">
                <a:latin typeface="Times New Roman" panose="02020603050405020304" pitchFamily="18" charset="0"/>
                <a:cs typeface="Times New Roman" panose="02020603050405020304" pitchFamily="18" charset="0"/>
              </a:rPr>
              <a:t>отсутствуют. В   результате   </a:t>
            </a:r>
            <a:r>
              <a:rPr lang="ru-RU" altLang="ru-RU" sz="2000" dirty="0" smtClean="0">
                <a:latin typeface="Times New Roman" panose="02020603050405020304" pitchFamily="18" charset="0"/>
                <a:cs typeface="Times New Roman" panose="02020603050405020304" pitchFamily="18" charset="0"/>
              </a:rPr>
              <a:t>получения ИП указанного имущества</a:t>
            </a:r>
            <a:r>
              <a:rPr lang="ru-RU" altLang="ru-RU" sz="2000" dirty="0">
                <a:latin typeface="Times New Roman" panose="02020603050405020304" pitchFamily="18" charset="0"/>
                <a:cs typeface="Times New Roman" panose="02020603050405020304" pitchFamily="18" charset="0"/>
              </a:rPr>
              <a:t>, </a:t>
            </a:r>
            <a:r>
              <a:rPr lang="ru-RU" altLang="ru-RU" sz="2000" dirty="0" smtClean="0">
                <a:latin typeface="Times New Roman" panose="02020603050405020304" pitchFamily="18" charset="0"/>
                <a:cs typeface="Times New Roman" panose="02020603050405020304" pitchFamily="18" charset="0"/>
              </a:rPr>
              <a:t>ИП станет   </a:t>
            </a:r>
            <a:r>
              <a:rPr lang="ru-RU" altLang="ru-RU" sz="2000" dirty="0">
                <a:latin typeface="Times New Roman" panose="02020603050405020304" pitchFamily="18" charset="0"/>
                <a:cs typeface="Times New Roman" panose="02020603050405020304" pitchFamily="18" charset="0"/>
              </a:rPr>
              <a:t>единственным   </a:t>
            </a:r>
            <a:r>
              <a:rPr lang="ru-RU" altLang="ru-RU" sz="2000" dirty="0" err="1" smtClean="0">
                <a:latin typeface="Times New Roman" panose="02020603050405020304" pitchFamily="18" charset="0"/>
                <a:cs typeface="Times New Roman" panose="02020603050405020304" pitchFamily="18" charset="0"/>
              </a:rPr>
              <a:t>хоз.субъектом</a:t>
            </a:r>
            <a:r>
              <a:rPr lang="ru-RU" altLang="ru-RU" sz="2000" dirty="0">
                <a:latin typeface="Times New Roman" panose="02020603050405020304" pitchFamily="18" charset="0"/>
                <a:cs typeface="Times New Roman" panose="02020603050405020304" pitchFamily="18" charset="0"/>
              </a:rPr>
              <a:t>,   оказывающим   услуги   по   </a:t>
            </a:r>
            <a:r>
              <a:rPr lang="ru-RU" altLang="ru-RU" sz="2000" dirty="0" smtClean="0">
                <a:latin typeface="Times New Roman" panose="02020603050405020304" pitchFamily="18" charset="0"/>
                <a:cs typeface="Times New Roman" panose="02020603050405020304" pitchFamily="18" charset="0"/>
              </a:rPr>
              <a:t>убою с/х животных   </a:t>
            </a:r>
            <a:r>
              <a:rPr lang="ru-RU" altLang="ru-RU" sz="2000" dirty="0">
                <a:latin typeface="Times New Roman" panose="02020603050405020304" pitchFamily="18" charset="0"/>
                <a:cs typeface="Times New Roman" panose="02020603050405020304" pitchFamily="18" charset="0"/>
              </a:rPr>
              <a:t>в   </a:t>
            </a:r>
            <a:r>
              <a:rPr lang="ru-RU" altLang="ru-RU" sz="2000" dirty="0" smtClean="0">
                <a:latin typeface="Times New Roman" panose="02020603050405020304" pitchFamily="18" charset="0"/>
                <a:cs typeface="Times New Roman" panose="02020603050405020304" pitchFamily="18" charset="0"/>
              </a:rPr>
              <a:t>соответствующих географических границах.</a:t>
            </a:r>
          </a:p>
          <a:p>
            <a:pPr algn="just" eaLnBrk="1" hangingPunct="1"/>
            <a:r>
              <a:rPr lang="ru-RU" altLang="ru-RU" sz="2000" b="1" dirty="0" smtClean="0">
                <a:latin typeface="Times New Roman" panose="02020603050405020304" pitchFamily="18" charset="0"/>
                <a:cs typeface="Times New Roman" panose="02020603050405020304" pitchFamily="18" charset="0"/>
              </a:rPr>
              <a:t>Вынесено решение об отказе в предоставлении преференции (недопущение конкуренции)</a:t>
            </a:r>
            <a:r>
              <a:rPr lang="ru-RU" altLang="ru-RU" sz="2000" dirty="0" smtClean="0">
                <a:latin typeface="Times New Roman" panose="02020603050405020304" pitchFamily="18" charset="0"/>
                <a:cs typeface="Times New Roman" panose="02020603050405020304" pitchFamily="18" charset="0"/>
              </a:rPr>
              <a:t>.                                                                                                                     </a:t>
            </a:r>
          </a:p>
        </p:txBody>
      </p:sp>
      <p:sp>
        <p:nvSpPr>
          <p:cNvPr id="7172"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a:solidFill>
                <a:srgbClr val="898989"/>
              </a:solidFill>
            </a:endParaRPr>
          </a:p>
        </p:txBody>
      </p:sp>
      <p:sp>
        <p:nvSpPr>
          <p:cNvPr id="7173" name="Заголовок 1"/>
          <p:cNvSpPr txBox="1">
            <a:spLocks/>
          </p:cNvSpPr>
          <p:nvPr/>
        </p:nvSpPr>
        <p:spPr bwMode="auto">
          <a:xfrm>
            <a:off x="611188" y="404813"/>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endParaRPr lang="ru-RU" altLang="ru-RU" sz="2800" dirty="0">
              <a:solidFill>
                <a:srgbClr val="0068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159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p:cNvSpPr>
          <p:nvPr>
            <p:ph type="body" idx="4294967295"/>
          </p:nvPr>
        </p:nvSpPr>
        <p:spPr>
          <a:xfrm>
            <a:off x="762000" y="1871663"/>
            <a:ext cx="6629400" cy="4797425"/>
          </a:xfrm>
        </p:spPr>
        <p:txBody>
          <a:bodyPr/>
          <a:lstStyle/>
          <a:p>
            <a:pPr marL="609600" indent="-609600" algn="just" eaLnBrk="1" hangingPunct="1">
              <a:defRPr/>
            </a:pPr>
            <a:endParaRPr lang="ru-RU" altLang="ru-RU" sz="1400" dirty="0" smtClean="0">
              <a:latin typeface="Times New Roman" panose="02020603050405020304" pitchFamily="18" charset="0"/>
              <a:cs typeface="Times New Roman" panose="02020603050405020304" pitchFamily="18" charset="0"/>
            </a:endParaRPr>
          </a:p>
          <a:p>
            <a:pPr algn="just" eaLnBrk="1" hangingPunct="1">
              <a:defRPr/>
            </a:pPr>
            <a:r>
              <a:rPr lang="ru-RU" altLang="ru-RU" sz="2000" dirty="0" smtClean="0">
                <a:latin typeface="Times New Roman" panose="02020603050405020304" pitchFamily="18" charset="0"/>
                <a:cs typeface="Times New Roman" panose="02020603050405020304" pitchFamily="18" charset="0"/>
              </a:rPr>
              <a:t>Обращение администрации МО по вопросу предоставления преференции Фонду по сохранению и развитию Соловецкого архипелага путем предоставления имущества в безвозмездное   пользование.</a:t>
            </a:r>
          </a:p>
          <a:p>
            <a:pPr algn="just" eaLnBrk="1" hangingPunct="1">
              <a:defRPr/>
            </a:pPr>
            <a:r>
              <a:rPr lang="ru-RU" altLang="ru-RU" sz="2000" dirty="0">
                <a:latin typeface="Times New Roman" panose="02020603050405020304" pitchFamily="18" charset="0"/>
                <a:cs typeface="Times New Roman" panose="02020603050405020304" pitchFamily="18" charset="0"/>
              </a:rPr>
              <a:t>В соответствии с проектом договора на право пользования имуществом указанное имущество планировалось передать на безвозмездной основе </a:t>
            </a:r>
            <a:r>
              <a:rPr lang="ru-RU" altLang="ru-RU" sz="2000" b="1" dirty="0">
                <a:latin typeface="Times New Roman" panose="02020603050405020304" pitchFamily="18" charset="0"/>
                <a:cs typeface="Times New Roman" panose="02020603050405020304" pitchFamily="18" charset="0"/>
              </a:rPr>
              <a:t>без права введения хозяйственной деятельности</a:t>
            </a:r>
            <a:r>
              <a:rPr lang="ru-RU" altLang="ru-RU" sz="2000" dirty="0">
                <a:latin typeface="Times New Roman" panose="02020603050405020304" pitchFamily="18" charset="0"/>
                <a:cs typeface="Times New Roman" panose="02020603050405020304" pitchFamily="18" charset="0"/>
              </a:rPr>
              <a:t>. </a:t>
            </a:r>
            <a:r>
              <a:rPr lang="ru-RU" altLang="ru-RU" sz="2000" b="1" dirty="0">
                <a:latin typeface="Times New Roman" panose="02020603050405020304" pitchFamily="18" charset="0"/>
                <a:cs typeface="Times New Roman" panose="02020603050405020304" pitchFamily="18" charset="0"/>
              </a:rPr>
              <a:t>Таким образом, передача указанного имущества не является преференцией в понимании Закона о защите конкуренции.</a:t>
            </a:r>
          </a:p>
          <a:p>
            <a:pPr algn="just" eaLnBrk="1" hangingPunct="1">
              <a:defRPr/>
            </a:pPr>
            <a:endParaRPr lang="ru-RU" altLang="ru-RU" sz="2000" dirty="0" smtClean="0">
              <a:latin typeface="Times New Roman" panose="02020603050405020304" pitchFamily="18" charset="0"/>
              <a:cs typeface="Times New Roman" panose="02020603050405020304" pitchFamily="18" charset="0"/>
            </a:endParaRPr>
          </a:p>
          <a:p>
            <a:pPr algn="just" eaLnBrk="1" hangingPunct="1">
              <a:defRPr/>
            </a:pPr>
            <a:endParaRPr lang="ru-RU" altLang="ru-RU" sz="2000" dirty="0" smtClean="0">
              <a:latin typeface="Times New Roman" panose="02020603050405020304" pitchFamily="18" charset="0"/>
              <a:cs typeface="Times New Roman" panose="02020603050405020304" pitchFamily="18" charset="0"/>
            </a:endParaRPr>
          </a:p>
        </p:txBody>
      </p:sp>
      <p:sp>
        <p:nvSpPr>
          <p:cNvPr id="5124"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5125" name="Заголовок 1"/>
          <p:cNvSpPr txBox="1">
            <a:spLocks/>
          </p:cNvSpPr>
          <p:nvPr/>
        </p:nvSpPr>
        <p:spPr bwMode="auto">
          <a:xfrm>
            <a:off x="611188" y="404813"/>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p>
        </p:txBody>
      </p:sp>
    </p:spTree>
    <p:extLst>
      <p:ext uri="{BB962C8B-B14F-4D97-AF65-F5344CB8AC3E}">
        <p14:creationId xmlns:p14="http://schemas.microsoft.com/office/powerpoint/2010/main" val="2424203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p:cNvSpPr>
          <p:nvPr>
            <p:ph type="body" idx="4294967295"/>
          </p:nvPr>
        </p:nvSpPr>
        <p:spPr>
          <a:xfrm>
            <a:off x="762000" y="2133600"/>
            <a:ext cx="6629400" cy="4321175"/>
          </a:xfrm>
        </p:spPr>
        <p:txBody>
          <a:bodyPr/>
          <a:lstStyle/>
          <a:p>
            <a:pPr marL="609600" indent="-609600" algn="just" eaLnBrk="1" hangingPunct="1">
              <a:defRPr/>
            </a:pPr>
            <a:endParaRPr lang="ru-RU" altLang="ru-RU" sz="1400" dirty="0" smtClean="0">
              <a:latin typeface="Times New Roman" panose="02020603050405020304" pitchFamily="18" charset="0"/>
              <a:cs typeface="Times New Roman" panose="02020603050405020304" pitchFamily="18" charset="0"/>
            </a:endParaRPr>
          </a:p>
          <a:p>
            <a:pPr algn="just" eaLnBrk="1" hangingPunct="1">
              <a:defRPr/>
            </a:pPr>
            <a:r>
              <a:rPr lang="ru-RU" altLang="ru-RU" sz="2000" dirty="0" smtClean="0">
                <a:latin typeface="Times New Roman" panose="02020603050405020304" pitchFamily="18" charset="0"/>
                <a:cs typeface="Times New Roman" panose="02020603050405020304" pitchFamily="18" charset="0"/>
              </a:rPr>
              <a:t>Заявление    МТУ </a:t>
            </a:r>
            <a:r>
              <a:rPr lang="ru-RU" altLang="ru-RU" sz="2000" dirty="0" err="1" smtClean="0">
                <a:latin typeface="Times New Roman" panose="02020603050405020304" pitchFamily="18" charset="0"/>
                <a:cs typeface="Times New Roman" panose="02020603050405020304" pitchFamily="18" charset="0"/>
              </a:rPr>
              <a:t>Росимущества</a:t>
            </a:r>
            <a:r>
              <a:rPr lang="ru-RU" altLang="ru-RU" sz="2000" dirty="0" smtClean="0">
                <a:latin typeface="Times New Roman" panose="02020603050405020304" pitchFamily="18" charset="0"/>
                <a:cs typeface="Times New Roman" panose="02020603050405020304" pitchFamily="18" charset="0"/>
              </a:rPr>
              <a:t>  о   даче   согласия   на   предоставление  преференции   АО   «КРРК» в   целях социального  обеспечения   населения  путем   передачи   в   доверительное   управление имущества.</a:t>
            </a:r>
          </a:p>
          <a:p>
            <a:pPr algn="just" eaLnBrk="1" hangingPunct="1">
              <a:defRPr/>
            </a:pPr>
            <a:r>
              <a:rPr lang="ru-RU" altLang="ru-RU" sz="2000" dirty="0" smtClean="0">
                <a:latin typeface="Times New Roman" panose="02020603050405020304" pitchFamily="18" charset="0"/>
                <a:cs typeface="Times New Roman" panose="02020603050405020304" pitchFamily="18" charset="0"/>
              </a:rPr>
              <a:t>В </a:t>
            </a:r>
            <a:r>
              <a:rPr lang="ru-RU" altLang="ru-RU" sz="2000" dirty="0">
                <a:latin typeface="Times New Roman" panose="02020603050405020304" pitchFamily="18" charset="0"/>
                <a:cs typeface="Times New Roman" panose="02020603050405020304" pitchFamily="18" charset="0"/>
              </a:rPr>
              <a:t>соответствии с представленной с заявлением информацией видами деятельности АО «КРРК» являлись: деятельность   по предоставлению финансовых услуг, торговля розничными </a:t>
            </a:r>
            <a:r>
              <a:rPr lang="ru-RU" altLang="ru-RU" sz="2000" dirty="0" smtClean="0">
                <a:latin typeface="Times New Roman" panose="02020603050405020304" pitchFamily="18" charset="0"/>
                <a:cs typeface="Times New Roman" panose="02020603050405020304" pitchFamily="18" charset="0"/>
              </a:rPr>
              <a:t>сувенирами и т.п. </a:t>
            </a:r>
            <a:r>
              <a:rPr lang="ru-RU" altLang="ru-RU" sz="2000" dirty="0">
                <a:latin typeface="Times New Roman" panose="02020603050405020304" pitchFamily="18" charset="0"/>
                <a:cs typeface="Times New Roman" panose="02020603050405020304" pitchFamily="18" charset="0"/>
              </a:rPr>
              <a:t>Таким образом, </a:t>
            </a:r>
            <a:r>
              <a:rPr lang="ru-RU" altLang="ru-RU" sz="2000" b="1" dirty="0">
                <a:latin typeface="Times New Roman" panose="02020603050405020304" pitchFamily="18" charset="0"/>
                <a:cs typeface="Times New Roman" panose="02020603050405020304" pitchFamily="18" charset="0"/>
              </a:rPr>
              <a:t>передача указанного имущества не соответствовала заявленным целям</a:t>
            </a:r>
            <a:r>
              <a:rPr lang="ru-RU" altLang="ru-RU" sz="2000" dirty="0" smtClean="0">
                <a:latin typeface="Times New Roman" panose="02020603050405020304" pitchFamily="18" charset="0"/>
                <a:cs typeface="Times New Roman" panose="02020603050405020304" pitchFamily="18" charset="0"/>
              </a:rPr>
              <a:t>.</a:t>
            </a:r>
          </a:p>
        </p:txBody>
      </p:sp>
      <p:sp>
        <p:nvSpPr>
          <p:cNvPr id="7172"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7173" name="Заголовок 1"/>
          <p:cNvSpPr txBox="1">
            <a:spLocks/>
          </p:cNvSpPr>
          <p:nvPr/>
        </p:nvSpPr>
        <p:spPr bwMode="auto">
          <a:xfrm>
            <a:off x="611188" y="404813"/>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p>
        </p:txBody>
      </p:sp>
    </p:spTree>
    <p:extLst>
      <p:ext uri="{BB962C8B-B14F-4D97-AF65-F5344CB8AC3E}">
        <p14:creationId xmlns:p14="http://schemas.microsoft.com/office/powerpoint/2010/main" val="806157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9525" y="0"/>
            <a:ext cx="9144000" cy="6875463"/>
          </a:xfrm>
          <a:prstGeom prst="rect">
            <a:avLst/>
          </a:prstGeom>
          <a:solidFill>
            <a:schemeClr val="accent6">
              <a:lumMod val="20000"/>
              <a:lumOff val="80000"/>
            </a:schemeClr>
          </a:solidFill>
          <a:ln>
            <a:noFill/>
          </a:ln>
          <a:extLst/>
        </p:spPr>
      </p:pic>
      <p:sp>
        <p:nvSpPr>
          <p:cNvPr id="21507"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endParaRPr lang="ru-RU" altLang="ru-RU" sz="1800" b="1" dirty="0">
              <a:solidFill>
                <a:srgbClr val="898989"/>
              </a:solidFill>
            </a:endParaRPr>
          </a:p>
        </p:txBody>
      </p:sp>
      <p:sp>
        <p:nvSpPr>
          <p:cNvPr id="21508" name="Заголовок 1"/>
          <p:cNvSpPr txBox="1">
            <a:spLocks/>
          </p:cNvSpPr>
          <p:nvPr/>
        </p:nvSpPr>
        <p:spPr bwMode="auto">
          <a:xfrm>
            <a:off x="0" y="0"/>
            <a:ext cx="3438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ru-RU" altLang="ru-RU" sz="1800">
              <a:solidFill>
                <a:srgbClr val="7F7F7F"/>
              </a:solidFill>
              <a:latin typeface="Trebuchet MS" panose="020B0603020202020204" pitchFamily="34" charset="0"/>
            </a:endParaRPr>
          </a:p>
        </p:txBody>
      </p:sp>
      <p:sp>
        <p:nvSpPr>
          <p:cNvPr id="21509" name="Заголовок 1"/>
          <p:cNvSpPr txBox="1">
            <a:spLocks/>
          </p:cNvSpPr>
          <p:nvPr/>
        </p:nvSpPr>
        <p:spPr bwMode="auto">
          <a:xfrm>
            <a:off x="0" y="510519"/>
            <a:ext cx="59404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Статистика по принимаемым </a:t>
            </a:r>
            <a:r>
              <a:rPr lang="ru-RU" altLang="ru-RU" sz="2800" dirty="0">
                <a:solidFill>
                  <a:srgbClr val="006876"/>
                </a:solidFill>
                <a:latin typeface="Times New Roman" panose="02020603050405020304" pitchFamily="18" charset="0"/>
                <a:cs typeface="Times New Roman" panose="02020603050405020304" pitchFamily="18" charset="0"/>
              </a:rPr>
              <a:t>решениям (1 пг и 2 пг 2020 г.)</a:t>
            </a:r>
          </a:p>
        </p:txBody>
      </p:sp>
      <p:sp>
        <p:nvSpPr>
          <p:cNvPr id="8" name="TextBox 7"/>
          <p:cNvSpPr txBox="1"/>
          <p:nvPr/>
        </p:nvSpPr>
        <p:spPr>
          <a:xfrm>
            <a:off x="457200" y="1728788"/>
            <a:ext cx="184731" cy="369332"/>
          </a:xfrm>
          <a:prstGeom prst="rect">
            <a:avLst/>
          </a:prstGeom>
          <a:noFill/>
        </p:spPr>
        <p:txBody>
          <a:bodyPr wrap="none" rtlCol="0">
            <a:spAutoFit/>
          </a:bodyPr>
          <a:lstStyle/>
          <a:p>
            <a:endParaRPr lang="ru-RU" dirty="0">
              <a:solidFill>
                <a:prstClr val="black"/>
              </a:solidFill>
            </a:endParaRPr>
          </a:p>
        </p:txBody>
      </p:sp>
      <p:sp>
        <p:nvSpPr>
          <p:cNvPr id="41" name="Прямоугольник 40"/>
          <p:cNvSpPr/>
          <p:nvPr/>
        </p:nvSpPr>
        <p:spPr>
          <a:xfrm>
            <a:off x="323528" y="5743243"/>
            <a:ext cx="318403" cy="285163"/>
          </a:xfrm>
          <a:prstGeom prst="rect">
            <a:avLst/>
          </a:prstGeom>
          <a:solidFill>
            <a:srgbClr val="5A99D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solidFill>
                <a:prstClr val="white"/>
              </a:solidFill>
            </a:endParaRPr>
          </a:p>
        </p:txBody>
      </p:sp>
      <p:sp>
        <p:nvSpPr>
          <p:cNvPr id="42" name="Прямоугольник 41"/>
          <p:cNvSpPr/>
          <p:nvPr/>
        </p:nvSpPr>
        <p:spPr>
          <a:xfrm>
            <a:off x="5899054" y="5764629"/>
            <a:ext cx="316800" cy="284400"/>
          </a:xfrm>
          <a:prstGeom prst="rect">
            <a:avLst/>
          </a:prstGeom>
          <a:solidFill>
            <a:srgbClr val="FB6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solidFill>
                <a:prstClr val="white"/>
              </a:solidFill>
            </a:endParaRPr>
          </a:p>
        </p:txBody>
      </p:sp>
      <p:sp>
        <p:nvSpPr>
          <p:cNvPr id="43" name="Прямоугольник 42"/>
          <p:cNvSpPr/>
          <p:nvPr/>
        </p:nvSpPr>
        <p:spPr>
          <a:xfrm>
            <a:off x="310498" y="6297493"/>
            <a:ext cx="316800" cy="284400"/>
          </a:xfrm>
          <a:prstGeom prst="rect">
            <a:avLst/>
          </a:prstGeom>
          <a:solidFill>
            <a:srgbClr val="00CF5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solidFill>
                <a:prstClr val="white"/>
              </a:solidFill>
            </a:endParaRPr>
          </a:p>
        </p:txBody>
      </p:sp>
      <p:sp>
        <p:nvSpPr>
          <p:cNvPr id="44" name="Прямоугольник 43"/>
          <p:cNvSpPr/>
          <p:nvPr/>
        </p:nvSpPr>
        <p:spPr>
          <a:xfrm>
            <a:off x="5899054" y="6294675"/>
            <a:ext cx="316800" cy="284400"/>
          </a:xfrm>
          <a:prstGeom prst="rect">
            <a:avLst/>
          </a:prstGeom>
          <a:solidFill>
            <a:srgbClr val="FBE39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solidFill>
                <a:prstClr val="white"/>
              </a:solidFill>
            </a:endParaRPr>
          </a:p>
        </p:txBody>
      </p:sp>
      <p:sp>
        <p:nvSpPr>
          <p:cNvPr id="6" name="Прямоугольник 5"/>
          <p:cNvSpPr/>
          <p:nvPr/>
        </p:nvSpPr>
        <p:spPr>
          <a:xfrm>
            <a:off x="107504" y="5517232"/>
            <a:ext cx="8856984" cy="126456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TextBox 9"/>
          <p:cNvSpPr txBox="1"/>
          <p:nvPr/>
        </p:nvSpPr>
        <p:spPr>
          <a:xfrm>
            <a:off x="641931" y="5701158"/>
            <a:ext cx="5298494" cy="369332"/>
          </a:xfrm>
          <a:prstGeom prst="rect">
            <a:avLst/>
          </a:prstGeom>
          <a:noFill/>
        </p:spPr>
        <p:txBody>
          <a:bodyPr wrap="square" rtlCol="0">
            <a:spAutoFit/>
          </a:bodyPr>
          <a:lstStyle/>
          <a:p>
            <a:r>
              <a:rPr lang="ru-RU" dirty="0" smtClean="0">
                <a:solidFill>
                  <a:prstClr val="black"/>
                </a:solidFill>
                <a:latin typeface="Times New Roman" panose="02020603050405020304" pitchFamily="18" charset="0"/>
                <a:cs typeface="Times New Roman" panose="02020603050405020304" pitchFamily="18" charset="0"/>
              </a:rPr>
              <a:t>- Решение о даче согласия с введением ограничений</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627298" y="6250164"/>
            <a:ext cx="2811227" cy="369332"/>
          </a:xfrm>
          <a:prstGeom prst="rect">
            <a:avLst/>
          </a:prstGeom>
          <a:noFill/>
        </p:spPr>
        <p:txBody>
          <a:bodyPr wrap="square" rtlCol="0">
            <a:spAutoFit/>
          </a:bodyPr>
          <a:lstStyle/>
          <a:p>
            <a:r>
              <a:rPr lang="ru-RU" dirty="0" smtClean="0">
                <a:solidFill>
                  <a:prstClr val="black"/>
                </a:solidFill>
                <a:latin typeface="Times New Roman" panose="02020603050405020304" pitchFamily="18" charset="0"/>
                <a:cs typeface="Times New Roman" panose="02020603050405020304" pitchFamily="18" charset="0"/>
              </a:rPr>
              <a:t>- Решение о даче согласия</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6184558" y="5722163"/>
            <a:ext cx="2811227" cy="369332"/>
          </a:xfrm>
          <a:prstGeom prst="rect">
            <a:avLst/>
          </a:prstGeom>
          <a:noFill/>
        </p:spPr>
        <p:txBody>
          <a:bodyPr wrap="square" rtlCol="0">
            <a:spAutoFit/>
          </a:bodyPr>
          <a:lstStyle/>
          <a:p>
            <a:r>
              <a:rPr lang="ru-RU" dirty="0" smtClean="0">
                <a:solidFill>
                  <a:prstClr val="black"/>
                </a:solidFill>
                <a:latin typeface="Times New Roman" panose="02020603050405020304" pitchFamily="18" charset="0"/>
                <a:cs typeface="Times New Roman" panose="02020603050405020304" pitchFamily="18" charset="0"/>
              </a:rPr>
              <a:t>- Решение об отказе</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6174155" y="6229905"/>
            <a:ext cx="2811227" cy="369332"/>
          </a:xfrm>
          <a:prstGeom prst="rect">
            <a:avLst/>
          </a:prstGeom>
          <a:noFill/>
        </p:spPr>
        <p:txBody>
          <a:bodyPr wrap="square" rtlCol="0">
            <a:spAutoFit/>
          </a:bodyPr>
          <a:lstStyle/>
          <a:p>
            <a:r>
              <a:rPr lang="ru-RU" dirty="0" smtClean="0">
                <a:solidFill>
                  <a:prstClr val="black"/>
                </a:solidFill>
                <a:latin typeface="Times New Roman" panose="02020603050405020304" pitchFamily="18" charset="0"/>
                <a:cs typeface="Times New Roman" panose="02020603050405020304" pitchFamily="18" charset="0"/>
              </a:rPr>
              <a:t>- Не требует согласования</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6099843" y="2309123"/>
            <a:ext cx="1885851" cy="400110"/>
          </a:xfrm>
          <a:prstGeom prst="rect">
            <a:avLst/>
          </a:prstGeom>
          <a:solidFill>
            <a:schemeClr val="accent1">
              <a:lumMod val="20000"/>
              <a:lumOff val="80000"/>
            </a:schemeClr>
          </a:solidFill>
          <a:ln>
            <a:solidFill>
              <a:schemeClr val="accent5">
                <a:lumMod val="50000"/>
              </a:schemeClr>
            </a:solidFill>
          </a:ln>
        </p:spPr>
        <p:txBody>
          <a:bodyPr wrap="square">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2 пг 2020 года</a:t>
            </a:r>
            <a:endParaRPr lang="ru-RU" dirty="0">
              <a:solidFill>
                <a:srgbClr val="4BACC6">
                  <a:lumMod val="50000"/>
                </a:srgbClr>
              </a:solidFill>
              <a:latin typeface="Times New Roman" panose="02020603050405020304" pitchFamily="18" charset="0"/>
            </a:endParaRPr>
          </a:p>
        </p:txBody>
      </p:sp>
      <p:sp>
        <p:nvSpPr>
          <p:cNvPr id="54" name="TextBox 53"/>
          <p:cNvSpPr txBox="1"/>
          <p:nvPr/>
        </p:nvSpPr>
        <p:spPr>
          <a:xfrm>
            <a:off x="1390141" y="2309123"/>
            <a:ext cx="1800200" cy="400110"/>
          </a:xfrm>
          <a:prstGeom prst="rect">
            <a:avLst/>
          </a:prstGeom>
          <a:solidFill>
            <a:schemeClr val="accent1">
              <a:lumMod val="20000"/>
              <a:lumOff val="80000"/>
            </a:schemeClr>
          </a:solidFill>
          <a:ln>
            <a:solidFill>
              <a:schemeClr val="accent5">
                <a:lumMod val="50000"/>
              </a:schemeClr>
            </a:solidFill>
          </a:ln>
        </p:spPr>
        <p:txBody>
          <a:bodyPr wrap="square">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1 пг 2020 года</a:t>
            </a:r>
            <a:endParaRPr lang="ru-RU" dirty="0">
              <a:solidFill>
                <a:srgbClr val="4BACC6">
                  <a:lumMod val="50000"/>
                </a:srgbClr>
              </a:solidFill>
              <a:latin typeface="Times New Roman" panose="02020603050405020304" pitchFamily="18" charset="0"/>
            </a:endParaRPr>
          </a:p>
        </p:txBody>
      </p:sp>
      <p:sp>
        <p:nvSpPr>
          <p:cNvPr id="56" name="TextBox 55"/>
          <p:cNvSpPr txBox="1"/>
          <p:nvPr/>
        </p:nvSpPr>
        <p:spPr>
          <a:xfrm>
            <a:off x="6272830" y="4683554"/>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Всего 532 заявления</a:t>
            </a:r>
            <a:endParaRPr lang="ru-RU" dirty="0">
              <a:solidFill>
                <a:srgbClr val="4BACC6">
                  <a:lumMod val="50000"/>
                </a:srgbClr>
              </a:solidFill>
              <a:latin typeface="Times New Roman" panose="02020603050405020304" pitchFamily="18" charset="0"/>
            </a:endParaRPr>
          </a:p>
        </p:txBody>
      </p:sp>
      <p:sp>
        <p:nvSpPr>
          <p:cNvPr id="58" name="TextBox 57"/>
          <p:cNvSpPr txBox="1"/>
          <p:nvPr/>
        </p:nvSpPr>
        <p:spPr>
          <a:xfrm>
            <a:off x="1520303" y="4677291"/>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Всего 915 заявлений</a:t>
            </a:r>
            <a:endParaRPr lang="ru-RU" dirty="0">
              <a:solidFill>
                <a:srgbClr val="4BACC6">
                  <a:lumMod val="50000"/>
                </a:srgbClr>
              </a:solidFill>
              <a:latin typeface="Times New Roman" panose="02020603050405020304" pitchFamily="18" charset="0"/>
            </a:endParaRPr>
          </a:p>
        </p:txBody>
      </p:sp>
      <p:graphicFrame>
        <p:nvGraphicFramePr>
          <p:cNvPr id="25" name="Диаграмма 24"/>
          <p:cNvGraphicFramePr>
            <a:graphicFrameLocks/>
          </p:cNvGraphicFramePr>
          <p:nvPr>
            <p:extLst/>
          </p:nvPr>
        </p:nvGraphicFramePr>
        <p:xfrm>
          <a:off x="1115616" y="2693390"/>
          <a:ext cx="2781299" cy="2300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Диаграмма 26"/>
          <p:cNvGraphicFramePr>
            <a:graphicFrameLocks/>
          </p:cNvGraphicFramePr>
          <p:nvPr>
            <p:extLst/>
          </p:nvPr>
        </p:nvGraphicFramePr>
        <p:xfrm>
          <a:off x="5652120" y="2686087"/>
          <a:ext cx="2781299" cy="23002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Диаграмма 21"/>
          <p:cNvGraphicFramePr>
            <a:graphicFrameLocks/>
          </p:cNvGraphicFramePr>
          <p:nvPr>
            <p:extLst/>
          </p:nvPr>
        </p:nvGraphicFramePr>
        <p:xfrm>
          <a:off x="755576" y="2852936"/>
          <a:ext cx="2880320" cy="20087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3842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p:cNvSpPr>
          <p:nvPr>
            <p:ph type="body" idx="4294967295"/>
          </p:nvPr>
        </p:nvSpPr>
        <p:spPr>
          <a:xfrm>
            <a:off x="762000" y="1916113"/>
            <a:ext cx="6629400" cy="4752975"/>
          </a:xfrm>
        </p:spPr>
        <p:txBody>
          <a:bodyPr/>
          <a:lstStyle/>
          <a:p>
            <a:pPr algn="just" eaLnBrk="1" hangingPunct="1"/>
            <a:endParaRPr lang="ru-RU" altLang="ru-RU" sz="1400" dirty="0" smtClean="0">
              <a:latin typeface="Times New Roman" panose="02020603050405020304" pitchFamily="18" charset="0"/>
              <a:cs typeface="Times New Roman" panose="02020603050405020304" pitchFamily="18" charset="0"/>
            </a:endParaRPr>
          </a:p>
          <a:p>
            <a:pPr algn="just" eaLnBrk="1" hangingPunct="1"/>
            <a:r>
              <a:rPr lang="ru-RU" altLang="ru-RU" sz="2000" dirty="0" smtClean="0">
                <a:latin typeface="Times New Roman" panose="02020603050405020304" pitchFamily="18" charset="0"/>
                <a:cs typeface="Times New Roman" panose="02020603050405020304" pitchFamily="18" charset="0"/>
              </a:rPr>
              <a:t>Обращение органа власти (Краснодарский край) по вопросу   предоставления   преференции в виде субсидии (94 120 300 руб.) Кубанскому войсковому казачьему обществу в целях поддержки социально ориентированных     некоммерческих     организаций.  </a:t>
            </a:r>
          </a:p>
          <a:p>
            <a:pPr algn="just" eaLnBrk="1" hangingPunct="1"/>
            <a:r>
              <a:rPr lang="ru-RU" altLang="ru-RU" sz="2000" dirty="0" smtClean="0">
                <a:latin typeface="Times New Roman" panose="02020603050405020304" pitchFamily="18" charset="0"/>
                <a:cs typeface="Times New Roman" panose="02020603050405020304" pitchFamily="18" charset="0"/>
              </a:rPr>
              <a:t>Средства планировалось использовать для  обеспечения подготовки и участия парадного расчета Кубанского войскового казачьего общества в Параде Победы на Красной площади. Кроме того, Кубанское войсковое казачье общество получало доход от реализации металлолома. </a:t>
            </a:r>
            <a:r>
              <a:rPr lang="ru-RU" altLang="ru-RU" sz="2000" b="1" dirty="0" smtClean="0">
                <a:latin typeface="Times New Roman" panose="02020603050405020304" pitchFamily="18" charset="0"/>
                <a:cs typeface="Times New Roman" panose="02020603050405020304" pitchFamily="18" charset="0"/>
              </a:rPr>
              <a:t>Таким образом, предоставление указанной субсидии не является преференцией в понимании Закона о защите конкуренции.</a:t>
            </a:r>
          </a:p>
          <a:p>
            <a:pPr algn="just" eaLnBrk="1" hangingPunct="1"/>
            <a:endParaRPr lang="ru-RU" altLang="ru-RU" sz="2000" dirty="0" smtClean="0">
              <a:latin typeface="Times New Roman" panose="02020603050405020304" pitchFamily="18" charset="0"/>
              <a:cs typeface="Times New Roman" panose="02020603050405020304" pitchFamily="18" charset="0"/>
            </a:endParaRPr>
          </a:p>
          <a:p>
            <a:pPr algn="just" eaLnBrk="1" hangingPunct="1"/>
            <a:endParaRPr lang="ru-RU" altLang="ru-RU" sz="2000" dirty="0" smtClean="0">
              <a:latin typeface="Times New Roman" panose="02020603050405020304" pitchFamily="18" charset="0"/>
              <a:cs typeface="Times New Roman" panose="02020603050405020304" pitchFamily="18" charset="0"/>
            </a:endParaRPr>
          </a:p>
        </p:txBody>
      </p:sp>
      <p:sp>
        <p:nvSpPr>
          <p:cNvPr id="9220"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9221" name="Заголовок 1"/>
          <p:cNvSpPr txBox="1">
            <a:spLocks/>
          </p:cNvSpPr>
          <p:nvPr/>
        </p:nvSpPr>
        <p:spPr bwMode="auto">
          <a:xfrm>
            <a:off x="611188" y="404813"/>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p>
        </p:txBody>
      </p:sp>
    </p:spTree>
    <p:extLst>
      <p:ext uri="{BB962C8B-B14F-4D97-AF65-F5344CB8AC3E}">
        <p14:creationId xmlns:p14="http://schemas.microsoft.com/office/powerpoint/2010/main" val="286370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p:cNvSpPr>
          <p:nvPr>
            <p:ph type="body" idx="4294967295"/>
          </p:nvPr>
        </p:nvSpPr>
        <p:spPr>
          <a:xfrm>
            <a:off x="611188" y="1916113"/>
            <a:ext cx="6780212" cy="4752975"/>
          </a:xfrm>
        </p:spPr>
        <p:txBody>
          <a:bodyPr/>
          <a:lstStyle/>
          <a:p>
            <a:pPr algn="just" eaLnBrk="1" hangingPunct="1"/>
            <a:r>
              <a:rPr lang="ru-RU" altLang="ru-RU" sz="2000" dirty="0" smtClean="0">
                <a:latin typeface="Times New Roman" panose="02020603050405020304" pitchFamily="18" charset="0"/>
                <a:cs typeface="Times New Roman" panose="02020603050405020304" pitchFamily="18" charset="0"/>
              </a:rPr>
              <a:t>Обращение учреждения 1 по вопросу предоставления    преференции  учреждению 2 путем передачи в аренду нежилых   помещений, закрепленных на праве оперативного управления учреждению 1.</a:t>
            </a:r>
          </a:p>
          <a:p>
            <a:pPr algn="just" eaLnBrk="1" hangingPunct="1"/>
            <a:r>
              <a:rPr lang="ru-RU" altLang="ru-RU" sz="2000" dirty="0" smtClean="0">
                <a:latin typeface="Times New Roman" panose="02020603050405020304" pitchFamily="18" charset="0"/>
                <a:cs typeface="Times New Roman" panose="02020603050405020304" pitchFamily="18" charset="0"/>
              </a:rPr>
              <a:t>Передача в аренду нежилых помещений может   быть   осуществлена   на   основании   пункта   3   части   1   статьи   17.1   Закона о защите конкуренции без предварительного проведения торгов и без согласования с антимонопольным органом.</a:t>
            </a:r>
          </a:p>
        </p:txBody>
      </p:sp>
      <p:sp>
        <p:nvSpPr>
          <p:cNvPr id="11268"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endParaRPr lang="ru-RU" altLang="ru-RU" sz="1800" b="1" smtClean="0">
              <a:solidFill>
                <a:srgbClr val="898989"/>
              </a:solidFill>
            </a:endParaRPr>
          </a:p>
        </p:txBody>
      </p:sp>
      <p:sp>
        <p:nvSpPr>
          <p:cNvPr id="11269" name="Заголовок 1"/>
          <p:cNvSpPr txBox="1">
            <a:spLocks/>
          </p:cNvSpPr>
          <p:nvPr/>
        </p:nvSpPr>
        <p:spPr bwMode="auto">
          <a:xfrm>
            <a:off x="611188" y="404813"/>
            <a:ext cx="53673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Заявления, обращения</a:t>
            </a:r>
          </a:p>
        </p:txBody>
      </p:sp>
    </p:spTree>
    <p:extLst>
      <p:ext uri="{BB962C8B-B14F-4D97-AF65-F5344CB8AC3E}">
        <p14:creationId xmlns:p14="http://schemas.microsoft.com/office/powerpoint/2010/main" val="1906796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33A4C34-1B03-4D2D-BC7A-C47EDCA62C32}" type="slidenum">
              <a:rPr lang="ru-RU" altLang="ru-RU" sz="1200" smtClean="0">
                <a:solidFill>
                  <a:srgbClr val="898989"/>
                </a:solidFill>
              </a:rPr>
              <a:pPr>
                <a:spcBef>
                  <a:spcPct val="0"/>
                </a:spcBef>
                <a:buFontTx/>
                <a:buNone/>
              </a:pPr>
              <a:t>32</a:t>
            </a:fld>
            <a:endParaRPr lang="ru-RU" altLang="ru-RU" sz="1200" smtClean="0">
              <a:solidFill>
                <a:srgbClr val="898989"/>
              </a:solidFill>
            </a:endParaRP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b="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5340350" y="3487738"/>
            <a:ext cx="1728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ru-RU" sz="2400">
                <a:solidFill>
                  <a:srgbClr val="008080"/>
                </a:solidFill>
                <a:latin typeface="Arial" panose="020B0604020202020204" pitchFamily="34" charset="0"/>
              </a:rPr>
              <a:t>@</a:t>
            </a:r>
            <a:r>
              <a:rPr lang="en-US" altLang="ru-RU" sz="2400">
                <a:solidFill>
                  <a:srgbClr val="008080"/>
                </a:solidFill>
                <a:latin typeface="Trebuchet MS" panose="020B0603020202020204" pitchFamily="34" charset="0"/>
              </a:rPr>
              <a:t>fasrussia</a:t>
            </a:r>
            <a:endParaRPr lang="ru-RU" altLang="ru-RU" sz="1800">
              <a:solidFill>
                <a:srgbClr val="008080"/>
              </a:solidFill>
              <a:latin typeface="Trebuchet MS" panose="020B0603020202020204" pitchFamily="34" charset="0"/>
            </a:endParaRPr>
          </a:p>
        </p:txBody>
      </p:sp>
      <p:sp>
        <p:nvSpPr>
          <p:cNvPr id="7173" name="TextBox 4"/>
          <p:cNvSpPr txBox="1">
            <a:spLocks noChangeArrowheads="1"/>
          </p:cNvSpPr>
          <p:nvPr/>
        </p:nvSpPr>
        <p:spPr bwMode="auto">
          <a:xfrm>
            <a:off x="1749425" y="5307013"/>
            <a:ext cx="1530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ru-RU" sz="2400">
                <a:solidFill>
                  <a:srgbClr val="008080"/>
                </a:solidFill>
                <a:latin typeface="Trebuchet MS" panose="020B0603020202020204" pitchFamily="34" charset="0"/>
              </a:rPr>
              <a:t>fas.gov.ru</a:t>
            </a:r>
            <a:endParaRPr lang="ru-RU" altLang="ru-RU" sz="1800">
              <a:solidFill>
                <a:srgbClr val="008080"/>
              </a:solidFill>
              <a:latin typeface="Trebuchet MS" panose="020B0603020202020204" pitchFamily="34" charset="0"/>
            </a:endParaRPr>
          </a:p>
        </p:txBody>
      </p:sp>
      <p:pic>
        <p:nvPicPr>
          <p:cNvPr id="7174" name="Рисунок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13" y="3373438"/>
            <a:ext cx="800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Рисунок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3352800"/>
            <a:ext cx="6524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Рисунок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775" y="4273550"/>
            <a:ext cx="65563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Рисунок 2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5225" y="3363913"/>
            <a:ext cx="63023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Рисунок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24013" y="3367088"/>
            <a:ext cx="66833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Рисунок 2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4138" y="3373438"/>
            <a:ext cx="65087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Рисунок 2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06750" y="3352800"/>
            <a:ext cx="7413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Рисунок 2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6450" y="4987925"/>
            <a:ext cx="94456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Box 3"/>
          <p:cNvSpPr txBox="1">
            <a:spLocks noChangeArrowheads="1"/>
          </p:cNvSpPr>
          <p:nvPr/>
        </p:nvSpPr>
        <p:spPr bwMode="auto">
          <a:xfrm>
            <a:off x="1014413" y="2427288"/>
            <a:ext cx="65817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ru-RU" altLang="ru-RU" sz="3900" b="1" dirty="0">
                <a:solidFill>
                  <a:srgbClr val="008080"/>
                </a:solidFill>
                <a:latin typeface="Trebuchet MS" panose="020B0603020202020204" pitchFamily="34" charset="0"/>
              </a:rPr>
              <a:t>СПАСИБО ЗА ВНИМАНИЕ!</a:t>
            </a:r>
          </a:p>
        </p:txBody>
      </p:sp>
      <p:sp>
        <p:nvSpPr>
          <p:cNvPr id="7183" name="TextBox 3"/>
          <p:cNvSpPr txBox="1">
            <a:spLocks noChangeArrowheads="1"/>
          </p:cNvSpPr>
          <p:nvPr/>
        </p:nvSpPr>
        <p:spPr bwMode="auto">
          <a:xfrm>
            <a:off x="1649413" y="4443413"/>
            <a:ext cx="2271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ru-RU" sz="2400">
                <a:solidFill>
                  <a:srgbClr val="008080"/>
                </a:solidFill>
                <a:latin typeface="Arial" panose="020B0604020202020204" pitchFamily="34" charset="0"/>
              </a:rPr>
              <a:t>@</a:t>
            </a:r>
            <a:r>
              <a:rPr lang="en-US" altLang="ru-RU" sz="2400">
                <a:solidFill>
                  <a:srgbClr val="008080"/>
                </a:solidFill>
                <a:latin typeface="Trebuchet MS" panose="020B0603020202020204" pitchFamily="34" charset="0"/>
              </a:rPr>
              <a:t>fasvideotube</a:t>
            </a:r>
            <a:endParaRPr lang="ru-RU" altLang="ru-RU" sz="1800">
              <a:solidFill>
                <a:srgbClr val="008080"/>
              </a:solidFill>
              <a:latin typeface="Trebuchet MS" panose="020B0603020202020204" pitchFamily="34" charset="0"/>
            </a:endParaRPr>
          </a:p>
        </p:txBody>
      </p:sp>
    </p:spTree>
    <p:extLst>
      <p:ext uri="{BB962C8B-B14F-4D97-AF65-F5344CB8AC3E}">
        <p14:creationId xmlns:p14="http://schemas.microsoft.com/office/powerpoint/2010/main" val="100642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9525" y="0"/>
            <a:ext cx="9144000" cy="6875463"/>
          </a:xfrm>
          <a:prstGeom prst="rect">
            <a:avLst/>
          </a:prstGeom>
          <a:solidFill>
            <a:schemeClr val="accent6">
              <a:lumMod val="20000"/>
              <a:lumOff val="80000"/>
            </a:schemeClr>
          </a:solidFill>
          <a:ln>
            <a:noFill/>
          </a:ln>
          <a:extLst/>
        </p:spPr>
      </p:pic>
      <p:sp>
        <p:nvSpPr>
          <p:cNvPr id="21508" name="Заголовок 1"/>
          <p:cNvSpPr txBox="1">
            <a:spLocks/>
          </p:cNvSpPr>
          <p:nvPr/>
        </p:nvSpPr>
        <p:spPr bwMode="auto">
          <a:xfrm>
            <a:off x="0" y="0"/>
            <a:ext cx="3438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ru-RU" altLang="ru-RU" sz="1800">
              <a:solidFill>
                <a:srgbClr val="7F7F7F"/>
              </a:solidFill>
              <a:latin typeface="Trebuchet MS" panose="020B0603020202020204" pitchFamily="34" charset="0"/>
            </a:endParaRPr>
          </a:p>
        </p:txBody>
      </p:sp>
      <p:sp>
        <p:nvSpPr>
          <p:cNvPr id="21509" name="Заголовок 1"/>
          <p:cNvSpPr txBox="1">
            <a:spLocks/>
          </p:cNvSpPr>
          <p:nvPr/>
        </p:nvSpPr>
        <p:spPr bwMode="auto">
          <a:xfrm>
            <a:off x="0" y="510519"/>
            <a:ext cx="59404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ru-RU" altLang="ru-RU" sz="2000" dirty="0" smtClean="0">
                <a:solidFill>
                  <a:srgbClr val="006876"/>
                </a:solidFill>
                <a:latin typeface="Times New Roman" panose="02020603050405020304" pitchFamily="18" charset="0"/>
                <a:cs typeface="Times New Roman" panose="02020603050405020304" pitchFamily="18" charset="0"/>
              </a:rPr>
              <a:t>Доля решений о даче согласия на предоставление преференций с введением ограничений в общем количестве положительных решений</a:t>
            </a:r>
            <a:endParaRPr lang="ru-RU" altLang="ru-RU" sz="2000" dirty="0">
              <a:solidFill>
                <a:srgbClr val="0068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1728788"/>
            <a:ext cx="184731" cy="369332"/>
          </a:xfrm>
          <a:prstGeom prst="rect">
            <a:avLst/>
          </a:prstGeom>
          <a:noFill/>
        </p:spPr>
        <p:txBody>
          <a:bodyPr wrap="none" rtlCol="0">
            <a:spAutoFit/>
          </a:bodyPr>
          <a:lstStyle/>
          <a:p>
            <a:endParaRPr lang="ru-RU" dirty="0"/>
          </a:p>
        </p:txBody>
      </p:sp>
      <p:sp>
        <p:nvSpPr>
          <p:cNvPr id="53" name="TextBox 52"/>
          <p:cNvSpPr txBox="1"/>
          <p:nvPr/>
        </p:nvSpPr>
        <p:spPr>
          <a:xfrm>
            <a:off x="1461640" y="2056620"/>
            <a:ext cx="1539875" cy="400050"/>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latin typeface="Times New Roman" panose="02020603050405020304" pitchFamily="18" charset="0"/>
              </a:rPr>
              <a:t>2019 год</a:t>
            </a:r>
            <a:endParaRPr lang="ru-RU" dirty="0">
              <a:latin typeface="Times New Roman" panose="02020603050405020304" pitchFamily="18" charset="0"/>
            </a:endParaRPr>
          </a:p>
        </p:txBody>
      </p:sp>
      <p:sp>
        <p:nvSpPr>
          <p:cNvPr id="54" name="TextBox 53"/>
          <p:cNvSpPr txBox="1"/>
          <p:nvPr/>
        </p:nvSpPr>
        <p:spPr>
          <a:xfrm>
            <a:off x="6233443" y="2056620"/>
            <a:ext cx="1539875" cy="400050"/>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latin typeface="Times New Roman" panose="02020603050405020304" pitchFamily="18" charset="0"/>
              </a:rPr>
              <a:t>2020 год</a:t>
            </a:r>
            <a:endParaRPr lang="ru-RU" dirty="0">
              <a:latin typeface="Times New Roman" panose="02020603050405020304" pitchFamily="18" charset="0"/>
            </a:endParaRPr>
          </a:p>
        </p:txBody>
      </p:sp>
      <p:graphicFrame>
        <p:nvGraphicFramePr>
          <p:cNvPr id="20" name="Диаграмма 19"/>
          <p:cNvGraphicFramePr>
            <a:graphicFrameLocks/>
          </p:cNvGraphicFramePr>
          <p:nvPr>
            <p:extLst>
              <p:ext uri="{D42A27DB-BD31-4B8C-83A1-F6EECF244321}">
                <p14:modId xmlns:p14="http://schemas.microsoft.com/office/powerpoint/2010/main" val="2330456661"/>
              </p:ext>
            </p:extLst>
          </p:nvPr>
        </p:nvGraphicFramePr>
        <p:xfrm>
          <a:off x="107503" y="2592689"/>
          <a:ext cx="4248150" cy="2471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3610641399"/>
              </p:ext>
            </p:extLst>
          </p:nvPr>
        </p:nvGraphicFramePr>
        <p:xfrm>
          <a:off x="4710923" y="2584567"/>
          <a:ext cx="4248150" cy="24717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3666869508"/>
              </p:ext>
            </p:extLst>
          </p:nvPr>
        </p:nvGraphicFramePr>
        <p:xfrm>
          <a:off x="107503" y="4765586"/>
          <a:ext cx="8892479" cy="1678305"/>
        </p:xfrm>
        <a:graphic>
          <a:graphicData uri="http://schemas.openxmlformats.org/drawingml/2006/table">
            <a:tbl>
              <a:tblPr>
                <a:tableStyleId>{616DA210-FB5B-4158-B5E0-FEB733F419BA}</a:tableStyleId>
              </a:tblPr>
              <a:tblGrid>
                <a:gridCol w="2049647"/>
                <a:gridCol w="1622762"/>
                <a:gridCol w="1800200"/>
                <a:gridCol w="1656184"/>
                <a:gridCol w="1763686"/>
              </a:tblGrid>
              <a:tr h="409575">
                <a:tc rowSpan="2">
                  <a:txBody>
                    <a:bodyPr/>
                    <a:lstStyle/>
                    <a:p>
                      <a:pPr algn="ctr" fontAlgn="b"/>
                      <a:r>
                        <a:rPr lang="ru-RU" sz="1600" u="none" strike="noStrike" dirty="0">
                          <a:effectLst/>
                          <a:latin typeface="Times New Roman" panose="02020603050405020304" pitchFamily="18" charset="0"/>
                          <a:cs typeface="Times New Roman" panose="02020603050405020304" pitchFamily="18" charset="0"/>
                        </a:rPr>
                        <a:t> </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8F4FF"/>
                    </a:solidFill>
                  </a:tcPr>
                </a:tc>
                <a:tc gridSpan="4">
                  <a:txBody>
                    <a:body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Положительные решения</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62000">
                <a:tc vMerge="1">
                  <a:txBody>
                    <a:bodyPr/>
                    <a:lstStyle/>
                    <a:p>
                      <a:endParaRPr lang="ru-RU"/>
                    </a:p>
                  </a:txBody>
                  <a:tcPr/>
                </a:tc>
                <a:tc>
                  <a:txBody>
                    <a:bodyPr/>
                    <a:lstStyle/>
                    <a:p>
                      <a:pPr algn="ctr" fontAlgn="ctr"/>
                      <a:r>
                        <a:rPr lang="ru-RU" sz="1600" b="0" i="0" u="none" strike="noStrike" dirty="0" smtClean="0">
                          <a:solidFill>
                            <a:srgbClr val="000000"/>
                          </a:solidFill>
                          <a:effectLst/>
                          <a:latin typeface="Times New Roman" panose="02020603050405020304" pitchFamily="18" charset="0"/>
                        </a:rPr>
                        <a:t>Всего положительных</a:t>
                      </a:r>
                    </a:p>
                    <a:p>
                      <a:pPr algn="ctr" fontAlgn="ctr"/>
                      <a:r>
                        <a:rPr lang="ru-RU" sz="1600" b="0" i="0" u="none" strike="noStrike" dirty="0" smtClean="0">
                          <a:solidFill>
                            <a:srgbClr val="000000"/>
                          </a:solidFill>
                          <a:effectLst/>
                          <a:latin typeface="Times New Roman" panose="02020603050405020304" pitchFamily="18" charset="0"/>
                        </a:rPr>
                        <a:t>(2019 год)</a:t>
                      </a:r>
                      <a:endParaRPr lang="ru-RU" sz="1600" b="0" i="0" u="none" strike="noStrike" dirty="0">
                        <a:solidFill>
                          <a:srgbClr val="000000"/>
                        </a:solidFill>
                        <a:effectLst/>
                        <a:latin typeface="Times New Roman" panose="02020603050405020304" pitchFamily="18" charset="0"/>
                      </a:endParaRPr>
                    </a:p>
                  </a:txBody>
                  <a:tcPr marL="9525" marR="9525" marT="9525" marB="0" anchor="ctr">
                    <a:solidFill>
                      <a:srgbClr val="F8F4FF"/>
                    </a:solidFill>
                  </a:tcPr>
                </a:tc>
                <a:tc>
                  <a:txBody>
                    <a:bodyPr/>
                    <a:lstStyle/>
                    <a:p>
                      <a:pPr algn="ctr" fontAlgn="ctr"/>
                      <a:r>
                        <a:rPr lang="ru-RU" sz="1600" b="0" i="0" u="none" strike="noStrike" dirty="0" smtClean="0">
                          <a:solidFill>
                            <a:srgbClr val="000000"/>
                          </a:solidFill>
                          <a:effectLst/>
                          <a:latin typeface="Times New Roman" panose="02020603050405020304" pitchFamily="18" charset="0"/>
                        </a:rPr>
                        <a:t>с введением ограничений</a:t>
                      </a:r>
                    </a:p>
                    <a:p>
                      <a:pPr algn="ctr" fontAlgn="ctr"/>
                      <a:r>
                        <a:rPr lang="ru-RU" sz="1600" b="0" i="0" u="none" strike="noStrike" dirty="0" smtClean="0">
                          <a:solidFill>
                            <a:srgbClr val="000000"/>
                          </a:solidFill>
                          <a:effectLst/>
                          <a:latin typeface="Times New Roman" panose="02020603050405020304" pitchFamily="18" charset="0"/>
                        </a:rPr>
                        <a:t>(2019 год)</a:t>
                      </a:r>
                      <a:endParaRPr lang="ru-RU" sz="1600" b="0" i="0" u="none" strike="noStrike" dirty="0">
                        <a:solidFill>
                          <a:srgbClr val="000000"/>
                        </a:solidFill>
                        <a:effectLst/>
                        <a:latin typeface="Times New Roman" panose="02020603050405020304" pitchFamily="18" charset="0"/>
                      </a:endParaRPr>
                    </a:p>
                  </a:txBody>
                  <a:tcPr marL="9525" marR="9525" marT="9525" marB="0" anchor="ctr">
                    <a:solidFill>
                      <a:srgbClr val="F8F4FF"/>
                    </a:solidFill>
                  </a:tcPr>
                </a:tc>
                <a:tc>
                  <a:txBody>
                    <a:bodyPr/>
                    <a:lstStyle/>
                    <a:p>
                      <a:pPr algn="ctr" fontAlgn="ctr"/>
                      <a:r>
                        <a:rPr lang="ru-RU" sz="1600" b="0" i="0" u="none" strike="noStrike" dirty="0" smtClean="0">
                          <a:solidFill>
                            <a:srgbClr val="000000"/>
                          </a:solidFill>
                          <a:effectLst/>
                          <a:latin typeface="Times New Roman" panose="02020603050405020304" pitchFamily="18" charset="0"/>
                        </a:rPr>
                        <a:t>Всего положительных</a:t>
                      </a:r>
                    </a:p>
                    <a:p>
                      <a:pPr algn="ctr" fontAlgn="ctr"/>
                      <a:r>
                        <a:rPr lang="ru-RU" sz="1600" b="0" i="0" u="none" strike="noStrike" dirty="0" smtClean="0">
                          <a:solidFill>
                            <a:srgbClr val="000000"/>
                          </a:solidFill>
                          <a:effectLst/>
                          <a:latin typeface="Times New Roman" panose="02020603050405020304" pitchFamily="18" charset="0"/>
                        </a:rPr>
                        <a:t>(2020 год)</a:t>
                      </a:r>
                      <a:endParaRPr lang="ru-RU" sz="1600" b="0" i="0" u="none" strike="noStrike" dirty="0">
                        <a:solidFill>
                          <a:srgbClr val="000000"/>
                        </a:solidFill>
                        <a:effectLst/>
                        <a:latin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F8F4FF"/>
                    </a:solidFill>
                  </a:tcPr>
                </a:tc>
                <a:tc>
                  <a:txBody>
                    <a:bodyPr/>
                    <a:lstStyle/>
                    <a:p>
                      <a:pPr algn="ctr" fontAlgn="ctr"/>
                      <a:r>
                        <a:rPr lang="ru-RU" sz="1600" b="0" i="0" u="none" strike="noStrike" dirty="0" smtClean="0">
                          <a:solidFill>
                            <a:srgbClr val="000000"/>
                          </a:solidFill>
                          <a:effectLst/>
                          <a:latin typeface="Times New Roman" panose="02020603050405020304" pitchFamily="18" charset="0"/>
                        </a:rPr>
                        <a:t>с введением ограничений</a:t>
                      </a:r>
                    </a:p>
                    <a:p>
                      <a:pPr algn="ctr" fontAlgn="ctr"/>
                      <a:r>
                        <a:rPr lang="ru-RU" sz="1600" b="0" i="0" u="none" strike="noStrike" dirty="0" smtClean="0">
                          <a:solidFill>
                            <a:srgbClr val="000000"/>
                          </a:solidFill>
                          <a:effectLst/>
                          <a:latin typeface="Times New Roman" panose="02020603050405020304" pitchFamily="18" charset="0"/>
                        </a:rPr>
                        <a:t>(2020 год)</a:t>
                      </a:r>
                    </a:p>
                  </a:txBody>
                  <a:tcPr marL="9525" marR="9525" marT="9525" marB="0" anchor="ctr">
                    <a:lnL w="12700" cap="flat" cmpd="sng" algn="ctr">
                      <a:solidFill>
                        <a:schemeClr val="tx1"/>
                      </a:solidFill>
                      <a:prstDash val="solid"/>
                      <a:round/>
                      <a:headEnd type="none" w="med" len="med"/>
                      <a:tailEnd type="none" w="med" len="med"/>
                    </a:lnL>
                    <a:solidFill>
                      <a:srgbClr val="F8F4FF"/>
                    </a:solidFill>
                  </a:tcPr>
                </a:tc>
              </a:tr>
              <a:tr h="190500">
                <a:tc>
                  <a:txBody>
                    <a:bodyPr/>
                    <a:lstStyle/>
                    <a:p>
                      <a:pPr algn="l" fontAlgn="ctr"/>
                      <a:r>
                        <a:rPr lang="ru-RU" sz="1600" u="none" strike="noStrike">
                          <a:effectLst/>
                          <a:latin typeface="Times New Roman" panose="02020603050405020304" pitchFamily="18" charset="0"/>
                          <a:cs typeface="Times New Roman" panose="02020603050405020304" pitchFamily="18" charset="0"/>
                        </a:rPr>
                        <a:t>ТО</a:t>
                      </a: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1473</a:t>
                      </a:r>
                      <a:endParaRPr lang="ru-RU" sz="1600" b="0" i="0" u="none" strike="noStrike" dirty="0">
                        <a:solidFill>
                          <a:srgbClr val="000000"/>
                        </a:solidFill>
                        <a:effectLst/>
                        <a:latin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605</a:t>
                      </a:r>
                      <a:endParaRPr lang="ru-RU" sz="1600" b="0" i="0" u="none" strike="noStrike" dirty="0">
                        <a:solidFill>
                          <a:srgbClr val="000000"/>
                        </a:solidFill>
                        <a:effectLst/>
                        <a:latin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1063</a:t>
                      </a:r>
                      <a:endParaRPr lang="ru-RU" sz="1600" b="0" i="0" u="none" strike="noStrike" dirty="0">
                        <a:solidFill>
                          <a:srgbClr val="000000"/>
                        </a:solidFill>
                        <a:effectLst/>
                        <a:latin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675</a:t>
                      </a:r>
                      <a:endParaRPr lang="ru-RU" sz="16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solidFill>
                      <a:srgbClr val="F8F4FF"/>
                    </a:solidFill>
                  </a:tcPr>
                </a:tc>
              </a:tr>
              <a:tr h="190500">
                <a:tc>
                  <a:txBody>
                    <a:bodyPr/>
                    <a:lstStyle/>
                    <a:p>
                      <a:pPr algn="l" fontAlgn="ctr"/>
                      <a:r>
                        <a:rPr lang="ru-RU" sz="1600" u="none" strike="noStrike" dirty="0">
                          <a:effectLst/>
                          <a:latin typeface="Times New Roman" panose="02020603050405020304" pitchFamily="18" charset="0"/>
                          <a:cs typeface="Times New Roman" panose="02020603050405020304" pitchFamily="18" charset="0"/>
                        </a:rPr>
                        <a:t>ТО+ЦА</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1489</a:t>
                      </a:r>
                      <a:endParaRPr lang="ru-RU" sz="1600" b="0" i="0" u="none" strike="noStrike" dirty="0">
                        <a:solidFill>
                          <a:srgbClr val="000000"/>
                        </a:solidFill>
                        <a:effectLst/>
                        <a:latin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621</a:t>
                      </a:r>
                      <a:endParaRPr lang="ru-RU" sz="1600" b="0" i="0" u="none" strike="noStrike" dirty="0">
                        <a:solidFill>
                          <a:srgbClr val="000000"/>
                        </a:solidFill>
                        <a:effectLst/>
                        <a:latin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1148</a:t>
                      </a:r>
                      <a:endParaRPr lang="ru-RU" sz="1600" b="0" i="0" u="none" strike="noStrike" dirty="0">
                        <a:solidFill>
                          <a:srgbClr val="000000"/>
                        </a:solidFill>
                        <a:effectLst/>
                        <a:latin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760</a:t>
                      </a:r>
                      <a:endParaRPr lang="ru-RU" sz="16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solidFill>
                      <a:srgbClr val="F8F4FF"/>
                    </a:solidFill>
                  </a:tcPr>
                </a:tc>
              </a:tr>
            </a:tbl>
          </a:graphicData>
        </a:graphic>
      </p:graphicFrame>
    </p:spTree>
    <p:extLst>
      <p:ext uri="{BB962C8B-B14F-4D97-AF65-F5344CB8AC3E}">
        <p14:creationId xmlns:p14="http://schemas.microsoft.com/office/powerpoint/2010/main" val="325924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9525" y="0"/>
            <a:ext cx="9144000" cy="6875463"/>
          </a:xfrm>
          <a:prstGeom prst="rect">
            <a:avLst/>
          </a:prstGeom>
          <a:solidFill>
            <a:schemeClr val="accent6">
              <a:lumMod val="20000"/>
              <a:lumOff val="80000"/>
            </a:schemeClr>
          </a:solidFill>
          <a:ln>
            <a:noFill/>
          </a:ln>
          <a:extLst/>
        </p:spPr>
      </p:pic>
      <p:sp>
        <p:nvSpPr>
          <p:cNvPr id="21507"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endParaRPr lang="ru-RU" altLang="ru-RU" sz="1800" b="1" dirty="0">
              <a:solidFill>
                <a:srgbClr val="898989"/>
              </a:solidFill>
            </a:endParaRPr>
          </a:p>
        </p:txBody>
      </p:sp>
      <p:sp>
        <p:nvSpPr>
          <p:cNvPr id="21508" name="Заголовок 1"/>
          <p:cNvSpPr txBox="1">
            <a:spLocks/>
          </p:cNvSpPr>
          <p:nvPr/>
        </p:nvSpPr>
        <p:spPr bwMode="auto">
          <a:xfrm>
            <a:off x="0" y="0"/>
            <a:ext cx="3438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ru-RU" altLang="ru-RU" sz="1800">
              <a:solidFill>
                <a:srgbClr val="7F7F7F"/>
              </a:solidFill>
              <a:latin typeface="Trebuchet MS" panose="020B0603020202020204" pitchFamily="34" charset="0"/>
            </a:endParaRPr>
          </a:p>
        </p:txBody>
      </p:sp>
      <p:sp>
        <p:nvSpPr>
          <p:cNvPr id="21509" name="Заголовок 1"/>
          <p:cNvSpPr txBox="1">
            <a:spLocks/>
          </p:cNvSpPr>
          <p:nvPr/>
        </p:nvSpPr>
        <p:spPr bwMode="auto">
          <a:xfrm>
            <a:off x="0" y="510519"/>
            <a:ext cx="59404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Статистика по принятым решениям</a:t>
            </a:r>
            <a:endParaRPr lang="ru-RU" altLang="ru-RU" sz="2800" dirty="0">
              <a:solidFill>
                <a:srgbClr val="0068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1728788"/>
            <a:ext cx="184731" cy="369332"/>
          </a:xfrm>
          <a:prstGeom prst="rect">
            <a:avLst/>
          </a:prstGeom>
          <a:noFill/>
        </p:spPr>
        <p:txBody>
          <a:bodyPr wrap="none" rtlCol="0">
            <a:spAutoFit/>
          </a:bodyPr>
          <a:lstStyle/>
          <a:p>
            <a:endParaRPr lang="ru-RU" dirty="0">
              <a:solidFill>
                <a:prstClr val="black"/>
              </a:solidFill>
            </a:endParaRPr>
          </a:p>
        </p:txBody>
      </p:sp>
      <p:graphicFrame>
        <p:nvGraphicFramePr>
          <p:cNvPr id="37" name="Диаграмма 36"/>
          <p:cNvGraphicFramePr>
            <a:graphicFrameLocks/>
          </p:cNvGraphicFramePr>
          <p:nvPr>
            <p:extLst/>
          </p:nvPr>
        </p:nvGraphicFramePr>
        <p:xfrm>
          <a:off x="220607" y="2561368"/>
          <a:ext cx="2781299" cy="2300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Диаграмма 38"/>
          <p:cNvGraphicFramePr>
            <a:graphicFrameLocks/>
          </p:cNvGraphicFramePr>
          <p:nvPr>
            <p:extLst/>
          </p:nvPr>
        </p:nvGraphicFramePr>
        <p:xfrm>
          <a:off x="3263728" y="2676908"/>
          <a:ext cx="2781299" cy="2300289"/>
        </p:xfrm>
        <a:graphic>
          <a:graphicData uri="http://schemas.openxmlformats.org/drawingml/2006/chart">
            <c:chart xmlns:c="http://schemas.openxmlformats.org/drawingml/2006/chart" xmlns:r="http://schemas.openxmlformats.org/officeDocument/2006/relationships" r:id="rId5"/>
          </a:graphicData>
        </a:graphic>
      </p:graphicFrame>
      <p:sp>
        <p:nvSpPr>
          <p:cNvPr id="41" name="Прямоугольник 40"/>
          <p:cNvSpPr/>
          <p:nvPr/>
        </p:nvSpPr>
        <p:spPr>
          <a:xfrm>
            <a:off x="323528" y="5743243"/>
            <a:ext cx="318403" cy="285163"/>
          </a:xfrm>
          <a:prstGeom prst="rect">
            <a:avLst/>
          </a:prstGeom>
          <a:solidFill>
            <a:srgbClr val="5A99D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solidFill>
                <a:prstClr val="white"/>
              </a:solidFill>
            </a:endParaRPr>
          </a:p>
        </p:txBody>
      </p:sp>
      <p:sp>
        <p:nvSpPr>
          <p:cNvPr id="42" name="Прямоугольник 41"/>
          <p:cNvSpPr/>
          <p:nvPr/>
        </p:nvSpPr>
        <p:spPr>
          <a:xfrm>
            <a:off x="5899054" y="5764629"/>
            <a:ext cx="316800" cy="284400"/>
          </a:xfrm>
          <a:prstGeom prst="rect">
            <a:avLst/>
          </a:prstGeom>
          <a:solidFill>
            <a:srgbClr val="FB6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solidFill>
                <a:prstClr val="white"/>
              </a:solidFill>
            </a:endParaRPr>
          </a:p>
        </p:txBody>
      </p:sp>
      <p:sp>
        <p:nvSpPr>
          <p:cNvPr id="43" name="Прямоугольник 42"/>
          <p:cNvSpPr/>
          <p:nvPr/>
        </p:nvSpPr>
        <p:spPr>
          <a:xfrm>
            <a:off x="310498" y="6297493"/>
            <a:ext cx="316800" cy="284400"/>
          </a:xfrm>
          <a:prstGeom prst="rect">
            <a:avLst/>
          </a:prstGeom>
          <a:solidFill>
            <a:srgbClr val="00CF5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solidFill>
                <a:prstClr val="white"/>
              </a:solidFill>
            </a:endParaRPr>
          </a:p>
        </p:txBody>
      </p:sp>
      <p:sp>
        <p:nvSpPr>
          <p:cNvPr id="44" name="Прямоугольник 43"/>
          <p:cNvSpPr/>
          <p:nvPr/>
        </p:nvSpPr>
        <p:spPr>
          <a:xfrm>
            <a:off x="5899054" y="6294675"/>
            <a:ext cx="316800" cy="284400"/>
          </a:xfrm>
          <a:prstGeom prst="rect">
            <a:avLst/>
          </a:prstGeom>
          <a:solidFill>
            <a:srgbClr val="FBE39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ru-RU">
              <a:solidFill>
                <a:prstClr val="white"/>
              </a:solidFill>
            </a:endParaRPr>
          </a:p>
        </p:txBody>
      </p:sp>
      <p:sp>
        <p:nvSpPr>
          <p:cNvPr id="6" name="Прямоугольник 5"/>
          <p:cNvSpPr/>
          <p:nvPr/>
        </p:nvSpPr>
        <p:spPr>
          <a:xfrm>
            <a:off x="107504" y="5517232"/>
            <a:ext cx="8856984" cy="126456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TextBox 9"/>
          <p:cNvSpPr txBox="1"/>
          <p:nvPr/>
        </p:nvSpPr>
        <p:spPr>
          <a:xfrm>
            <a:off x="641931" y="5701158"/>
            <a:ext cx="5298494" cy="369332"/>
          </a:xfrm>
          <a:prstGeom prst="rect">
            <a:avLst/>
          </a:prstGeom>
          <a:noFill/>
        </p:spPr>
        <p:txBody>
          <a:bodyPr wrap="square" rtlCol="0">
            <a:spAutoFit/>
          </a:bodyPr>
          <a:lstStyle/>
          <a:p>
            <a:r>
              <a:rPr lang="ru-RU" dirty="0" smtClean="0">
                <a:solidFill>
                  <a:prstClr val="black"/>
                </a:solidFill>
                <a:latin typeface="Times New Roman" panose="02020603050405020304" pitchFamily="18" charset="0"/>
                <a:cs typeface="Times New Roman" panose="02020603050405020304" pitchFamily="18" charset="0"/>
              </a:rPr>
              <a:t>- Решение о даче согласия с введением ограничений</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627298" y="6250164"/>
            <a:ext cx="2811227" cy="369332"/>
          </a:xfrm>
          <a:prstGeom prst="rect">
            <a:avLst/>
          </a:prstGeom>
          <a:noFill/>
        </p:spPr>
        <p:txBody>
          <a:bodyPr wrap="square" rtlCol="0">
            <a:spAutoFit/>
          </a:bodyPr>
          <a:lstStyle/>
          <a:p>
            <a:r>
              <a:rPr lang="ru-RU" dirty="0" smtClean="0">
                <a:solidFill>
                  <a:prstClr val="black"/>
                </a:solidFill>
                <a:latin typeface="Times New Roman" panose="02020603050405020304" pitchFamily="18" charset="0"/>
                <a:cs typeface="Times New Roman" panose="02020603050405020304" pitchFamily="18" charset="0"/>
              </a:rPr>
              <a:t>- Решение о даче согласия</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6184558" y="5722163"/>
            <a:ext cx="2811227" cy="369332"/>
          </a:xfrm>
          <a:prstGeom prst="rect">
            <a:avLst/>
          </a:prstGeom>
          <a:noFill/>
        </p:spPr>
        <p:txBody>
          <a:bodyPr wrap="square" rtlCol="0">
            <a:spAutoFit/>
          </a:bodyPr>
          <a:lstStyle/>
          <a:p>
            <a:r>
              <a:rPr lang="ru-RU" dirty="0" smtClean="0">
                <a:solidFill>
                  <a:prstClr val="black"/>
                </a:solidFill>
                <a:latin typeface="Times New Roman" panose="02020603050405020304" pitchFamily="18" charset="0"/>
                <a:cs typeface="Times New Roman" panose="02020603050405020304" pitchFamily="18" charset="0"/>
              </a:rPr>
              <a:t>- Решение об отказе</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6174155" y="6229905"/>
            <a:ext cx="2811227" cy="369332"/>
          </a:xfrm>
          <a:prstGeom prst="rect">
            <a:avLst/>
          </a:prstGeom>
          <a:noFill/>
        </p:spPr>
        <p:txBody>
          <a:bodyPr wrap="square" rtlCol="0">
            <a:spAutoFit/>
          </a:bodyPr>
          <a:lstStyle/>
          <a:p>
            <a:r>
              <a:rPr lang="ru-RU" dirty="0" smtClean="0">
                <a:solidFill>
                  <a:prstClr val="black"/>
                </a:solidFill>
                <a:latin typeface="Times New Roman" panose="02020603050405020304" pitchFamily="18" charset="0"/>
                <a:cs typeface="Times New Roman" panose="02020603050405020304" pitchFamily="18" charset="0"/>
              </a:rPr>
              <a:t>- Не требует согласования</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949324" y="1827501"/>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1 полугодие  2020 год</a:t>
            </a:r>
            <a:endParaRPr lang="ru-RU" dirty="0">
              <a:solidFill>
                <a:srgbClr val="4BACC6">
                  <a:lumMod val="50000"/>
                </a:srgbClr>
              </a:solidFill>
              <a:latin typeface="Times New Roman" panose="02020603050405020304" pitchFamily="18" charset="0"/>
            </a:endParaRPr>
          </a:p>
        </p:txBody>
      </p:sp>
      <p:sp>
        <p:nvSpPr>
          <p:cNvPr id="54" name="TextBox 53"/>
          <p:cNvSpPr txBox="1"/>
          <p:nvPr/>
        </p:nvSpPr>
        <p:spPr>
          <a:xfrm>
            <a:off x="3758378" y="1853482"/>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1 полугодие 2021 год</a:t>
            </a:r>
            <a:endParaRPr lang="ru-RU" dirty="0">
              <a:solidFill>
                <a:srgbClr val="4BACC6">
                  <a:lumMod val="50000"/>
                </a:srgbClr>
              </a:solidFill>
              <a:latin typeface="Times New Roman" panose="02020603050405020304" pitchFamily="18" charset="0"/>
            </a:endParaRPr>
          </a:p>
        </p:txBody>
      </p:sp>
      <p:sp>
        <p:nvSpPr>
          <p:cNvPr id="57" name="TextBox 56"/>
          <p:cNvSpPr txBox="1"/>
          <p:nvPr/>
        </p:nvSpPr>
        <p:spPr>
          <a:xfrm>
            <a:off x="949323" y="4661472"/>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Всего 915 заявлений</a:t>
            </a:r>
            <a:endParaRPr lang="ru-RU" dirty="0">
              <a:solidFill>
                <a:srgbClr val="4BACC6">
                  <a:lumMod val="50000"/>
                </a:srgbClr>
              </a:solidFill>
              <a:latin typeface="Times New Roman" panose="02020603050405020304" pitchFamily="18" charset="0"/>
            </a:endParaRPr>
          </a:p>
        </p:txBody>
      </p:sp>
      <p:sp>
        <p:nvSpPr>
          <p:cNvPr id="58" name="TextBox 57"/>
          <p:cNvSpPr txBox="1"/>
          <p:nvPr/>
        </p:nvSpPr>
        <p:spPr>
          <a:xfrm>
            <a:off x="3958826" y="4661472"/>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Всего 391 заявление</a:t>
            </a:r>
            <a:endParaRPr lang="ru-RU" dirty="0">
              <a:solidFill>
                <a:srgbClr val="4BACC6">
                  <a:lumMod val="50000"/>
                </a:srgbClr>
              </a:solidFill>
              <a:latin typeface="Times New Roman" panose="02020603050405020304" pitchFamily="18" charset="0"/>
            </a:endParaRPr>
          </a:p>
        </p:txBody>
      </p:sp>
      <p:graphicFrame>
        <p:nvGraphicFramePr>
          <p:cNvPr id="26" name="Диаграмма 25"/>
          <p:cNvGraphicFramePr>
            <a:graphicFrameLocks/>
          </p:cNvGraphicFramePr>
          <p:nvPr>
            <p:extLst/>
          </p:nvPr>
        </p:nvGraphicFramePr>
        <p:xfrm>
          <a:off x="6306850" y="2715126"/>
          <a:ext cx="2781299" cy="23002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6492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9525" y="0"/>
            <a:ext cx="9144000" cy="6875463"/>
          </a:xfrm>
          <a:prstGeom prst="rect">
            <a:avLst/>
          </a:prstGeom>
          <a:solidFill>
            <a:schemeClr val="accent6">
              <a:lumMod val="20000"/>
              <a:lumOff val="80000"/>
            </a:schemeClr>
          </a:solidFill>
          <a:ln>
            <a:noFill/>
          </a:ln>
          <a:extLst/>
        </p:spPr>
      </p:pic>
      <p:sp>
        <p:nvSpPr>
          <p:cNvPr id="21508" name="Заголовок 1"/>
          <p:cNvSpPr txBox="1">
            <a:spLocks/>
          </p:cNvSpPr>
          <p:nvPr/>
        </p:nvSpPr>
        <p:spPr bwMode="auto">
          <a:xfrm>
            <a:off x="0" y="0"/>
            <a:ext cx="3438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ru-RU" altLang="ru-RU" sz="1800">
              <a:solidFill>
                <a:srgbClr val="7F7F7F"/>
              </a:solidFill>
              <a:latin typeface="Trebuchet MS" panose="020B0603020202020204" pitchFamily="34" charset="0"/>
            </a:endParaRPr>
          </a:p>
        </p:txBody>
      </p:sp>
      <p:sp>
        <p:nvSpPr>
          <p:cNvPr id="21509" name="Заголовок 1"/>
          <p:cNvSpPr txBox="1">
            <a:spLocks/>
          </p:cNvSpPr>
          <p:nvPr/>
        </p:nvSpPr>
        <p:spPr bwMode="auto">
          <a:xfrm>
            <a:off x="0" y="510519"/>
            <a:ext cx="59404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ru-RU" altLang="ru-RU" sz="2000" dirty="0" smtClean="0">
                <a:solidFill>
                  <a:srgbClr val="006876"/>
                </a:solidFill>
                <a:latin typeface="Times New Roman" panose="02020603050405020304" pitchFamily="18" charset="0"/>
                <a:cs typeface="Times New Roman" panose="02020603050405020304" pitchFamily="18" charset="0"/>
              </a:rPr>
              <a:t>Доля решений о даче согласия на предоставление преференций с введением ограничений в общем количестве положительных решений</a:t>
            </a:r>
            <a:endParaRPr lang="ru-RU" altLang="ru-RU" sz="2000" dirty="0">
              <a:solidFill>
                <a:srgbClr val="0068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1728788"/>
            <a:ext cx="184731" cy="369332"/>
          </a:xfrm>
          <a:prstGeom prst="rect">
            <a:avLst/>
          </a:prstGeom>
          <a:noFill/>
        </p:spPr>
        <p:txBody>
          <a:bodyPr wrap="none" rtlCol="0">
            <a:spAutoFit/>
          </a:bodyPr>
          <a:lstStyle/>
          <a:p>
            <a:endParaRPr lang="ru-RU" dirty="0">
              <a:solidFill>
                <a:prstClr val="black"/>
              </a:solidFill>
            </a:endParaRPr>
          </a:p>
        </p:txBody>
      </p:sp>
      <p:sp>
        <p:nvSpPr>
          <p:cNvPr id="53" name="TextBox 52"/>
          <p:cNvSpPr txBox="1"/>
          <p:nvPr/>
        </p:nvSpPr>
        <p:spPr>
          <a:xfrm>
            <a:off x="1461640" y="2056620"/>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1 полугодие  2020 года</a:t>
            </a:r>
            <a:endParaRPr lang="ru-RU" dirty="0">
              <a:solidFill>
                <a:srgbClr val="4BACC6">
                  <a:lumMod val="50000"/>
                </a:srgbClr>
              </a:solidFill>
              <a:latin typeface="Times New Roman" panose="02020603050405020304" pitchFamily="18" charset="0"/>
            </a:endParaRPr>
          </a:p>
        </p:txBody>
      </p:sp>
      <p:sp>
        <p:nvSpPr>
          <p:cNvPr id="54" name="TextBox 53"/>
          <p:cNvSpPr txBox="1"/>
          <p:nvPr/>
        </p:nvSpPr>
        <p:spPr>
          <a:xfrm>
            <a:off x="6233443" y="2056620"/>
            <a:ext cx="1539875" cy="707886"/>
          </a:xfrm>
          <a:prstGeom prst="rect">
            <a:avLst/>
          </a:prstGeom>
          <a:solidFill>
            <a:schemeClr val="accent1">
              <a:lumMod val="20000"/>
              <a:lumOff val="80000"/>
            </a:schemeClr>
          </a:solidFill>
          <a:ln>
            <a:solidFill>
              <a:schemeClr val="accent5">
                <a:lumMod val="50000"/>
              </a:schemeClr>
            </a:solidFill>
          </a:ln>
        </p:spPr>
        <p:txBody>
          <a:bodyPr>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1 полугодие 2021 года</a:t>
            </a:r>
            <a:endParaRPr lang="ru-RU" dirty="0">
              <a:solidFill>
                <a:srgbClr val="4BACC6">
                  <a:lumMod val="50000"/>
                </a:srgbClr>
              </a:solidFill>
              <a:latin typeface="Times New Roman" panose="02020603050405020304" pitchFamily="18" charset="0"/>
            </a:endParaRPr>
          </a:p>
        </p:txBody>
      </p:sp>
      <p:graphicFrame>
        <p:nvGraphicFramePr>
          <p:cNvPr id="20" name="Диаграмма 19"/>
          <p:cNvGraphicFramePr>
            <a:graphicFrameLocks/>
          </p:cNvGraphicFramePr>
          <p:nvPr>
            <p:extLst/>
          </p:nvPr>
        </p:nvGraphicFramePr>
        <p:xfrm>
          <a:off x="107503" y="2592689"/>
          <a:ext cx="4248150" cy="2471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Диаграмма 20"/>
          <p:cNvGraphicFramePr>
            <a:graphicFrameLocks/>
          </p:cNvGraphicFramePr>
          <p:nvPr>
            <p:extLst/>
          </p:nvPr>
        </p:nvGraphicFramePr>
        <p:xfrm>
          <a:off x="4710923" y="2584567"/>
          <a:ext cx="4248150" cy="24717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Таблица 21"/>
          <p:cNvGraphicFramePr>
            <a:graphicFrameLocks noGrp="1"/>
          </p:cNvGraphicFramePr>
          <p:nvPr>
            <p:extLst/>
          </p:nvPr>
        </p:nvGraphicFramePr>
        <p:xfrm>
          <a:off x="107503" y="4765586"/>
          <a:ext cx="8892479" cy="1901190"/>
        </p:xfrm>
        <a:graphic>
          <a:graphicData uri="http://schemas.openxmlformats.org/drawingml/2006/table">
            <a:tbl>
              <a:tblPr>
                <a:tableStyleId>{616DA210-FB5B-4158-B5E0-FEB733F419BA}</a:tableStyleId>
              </a:tblPr>
              <a:tblGrid>
                <a:gridCol w="2049647"/>
                <a:gridCol w="1622762"/>
                <a:gridCol w="1800200"/>
                <a:gridCol w="1656184"/>
                <a:gridCol w="1763686"/>
              </a:tblGrid>
              <a:tr h="409575">
                <a:tc rowSpan="2">
                  <a:txBody>
                    <a:bodyPr/>
                    <a:lstStyle/>
                    <a:p>
                      <a:pPr algn="ctr" fontAlgn="b"/>
                      <a:r>
                        <a:rPr lang="ru-RU" sz="1600" u="none" strike="noStrike" dirty="0">
                          <a:effectLst/>
                          <a:latin typeface="Times New Roman" panose="02020603050405020304" pitchFamily="18" charset="0"/>
                          <a:cs typeface="Times New Roman" panose="02020603050405020304" pitchFamily="18" charset="0"/>
                        </a:rPr>
                        <a:t> </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8F4FF"/>
                    </a:solidFill>
                  </a:tcPr>
                </a:tc>
                <a:tc gridSpan="4">
                  <a:txBody>
                    <a:body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Положительные решения</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62000">
                <a:tc vMerge="1">
                  <a:txBody>
                    <a:bodyPr/>
                    <a:lstStyle/>
                    <a:p>
                      <a:endParaRPr lang="ru-RU"/>
                    </a:p>
                  </a:txBody>
                  <a:tcPr/>
                </a:tc>
                <a:tc>
                  <a:txBody>
                    <a:bodyPr/>
                    <a:lstStyle/>
                    <a:p>
                      <a:pPr algn="ctr" fontAlgn="ctr"/>
                      <a:r>
                        <a:rPr lang="ru-RU" sz="1600" b="0" i="0" u="none" strike="noStrike" dirty="0" smtClean="0">
                          <a:solidFill>
                            <a:srgbClr val="000000"/>
                          </a:solidFill>
                          <a:effectLst/>
                          <a:latin typeface="Times New Roman" panose="02020603050405020304" pitchFamily="18" charset="0"/>
                        </a:rPr>
                        <a:t>Всего положительных</a:t>
                      </a:r>
                    </a:p>
                    <a:p>
                      <a:pPr algn="ctr" fontAlgn="ctr"/>
                      <a:r>
                        <a:rPr lang="ru-RU" sz="1600" b="0" i="0" u="none" strike="noStrike" dirty="0" smtClean="0">
                          <a:solidFill>
                            <a:srgbClr val="000000"/>
                          </a:solidFill>
                          <a:effectLst/>
                          <a:latin typeface="Times New Roman" panose="02020603050405020304" pitchFamily="18" charset="0"/>
                        </a:rPr>
                        <a:t>(1 полугодие</a:t>
                      </a:r>
                    </a:p>
                    <a:p>
                      <a:pPr algn="ctr" fontAlgn="ctr"/>
                      <a:r>
                        <a:rPr lang="ru-RU" sz="1600" b="0" i="0" u="none" strike="noStrike" dirty="0" smtClean="0">
                          <a:solidFill>
                            <a:srgbClr val="000000"/>
                          </a:solidFill>
                          <a:effectLst/>
                          <a:latin typeface="Times New Roman" panose="02020603050405020304" pitchFamily="18" charset="0"/>
                        </a:rPr>
                        <a:t> 2020 года)</a:t>
                      </a:r>
                      <a:endParaRPr lang="ru-RU" sz="1600" b="0" i="0" u="none" strike="noStrike" dirty="0">
                        <a:solidFill>
                          <a:srgbClr val="000000"/>
                        </a:solidFill>
                        <a:effectLst/>
                        <a:latin typeface="Times New Roman" panose="02020603050405020304" pitchFamily="18" charset="0"/>
                      </a:endParaRPr>
                    </a:p>
                  </a:txBody>
                  <a:tcPr marL="9525" marR="9525" marT="9525" marB="0" anchor="ctr">
                    <a:solidFill>
                      <a:srgbClr val="F8F4FF"/>
                    </a:solidFill>
                  </a:tcPr>
                </a:tc>
                <a:tc>
                  <a:txBody>
                    <a:bodyPr/>
                    <a:lstStyle/>
                    <a:p>
                      <a:pPr algn="ctr" fontAlgn="ctr"/>
                      <a:r>
                        <a:rPr lang="ru-RU" sz="1600" b="0" i="0" u="none" strike="noStrike" dirty="0" smtClean="0">
                          <a:solidFill>
                            <a:srgbClr val="000000"/>
                          </a:solidFill>
                          <a:effectLst/>
                          <a:latin typeface="Times New Roman" panose="02020603050405020304" pitchFamily="18" charset="0"/>
                        </a:rPr>
                        <a:t>с введением ограничений</a:t>
                      </a:r>
                    </a:p>
                    <a:p>
                      <a:pPr algn="ctr" fontAlgn="ctr"/>
                      <a:r>
                        <a:rPr lang="ru-RU" sz="1600" b="0" i="0" u="none" strike="noStrike" dirty="0" smtClean="0">
                          <a:solidFill>
                            <a:srgbClr val="000000"/>
                          </a:solidFill>
                          <a:effectLst/>
                          <a:latin typeface="Times New Roman" panose="02020603050405020304" pitchFamily="18" charset="0"/>
                        </a:rPr>
                        <a:t>(1 полугодие</a:t>
                      </a:r>
                    </a:p>
                    <a:p>
                      <a:pPr algn="ctr" fontAlgn="ctr"/>
                      <a:r>
                        <a:rPr lang="ru-RU" sz="1600" b="0" i="0" u="none" strike="noStrike" dirty="0" smtClean="0">
                          <a:solidFill>
                            <a:srgbClr val="000000"/>
                          </a:solidFill>
                          <a:effectLst/>
                          <a:latin typeface="Times New Roman" panose="02020603050405020304" pitchFamily="18" charset="0"/>
                        </a:rPr>
                        <a:t> 2020 года)</a:t>
                      </a:r>
                      <a:endParaRPr lang="ru-RU" sz="1600" b="0" i="0" u="none" strike="noStrike" dirty="0">
                        <a:solidFill>
                          <a:srgbClr val="000000"/>
                        </a:solidFill>
                        <a:effectLst/>
                        <a:latin typeface="Times New Roman" panose="02020603050405020304" pitchFamily="18" charset="0"/>
                      </a:endParaRPr>
                    </a:p>
                  </a:txBody>
                  <a:tcPr marL="9525" marR="9525" marT="9525" marB="0" anchor="ctr">
                    <a:solidFill>
                      <a:srgbClr val="F8F4FF"/>
                    </a:solidFill>
                  </a:tcPr>
                </a:tc>
                <a:tc>
                  <a:txBody>
                    <a:bodyPr/>
                    <a:lstStyle/>
                    <a:p>
                      <a:pPr algn="ctr" fontAlgn="ctr"/>
                      <a:r>
                        <a:rPr lang="ru-RU" sz="1600" b="0" i="0" u="none" strike="noStrike" dirty="0" smtClean="0">
                          <a:solidFill>
                            <a:srgbClr val="000000"/>
                          </a:solidFill>
                          <a:effectLst/>
                          <a:latin typeface="Times New Roman" panose="02020603050405020304" pitchFamily="18" charset="0"/>
                        </a:rPr>
                        <a:t>Всего положительных</a:t>
                      </a:r>
                    </a:p>
                    <a:p>
                      <a:pPr algn="ctr" fontAlgn="ctr"/>
                      <a:r>
                        <a:rPr lang="ru-RU" sz="1600" b="0" i="0" u="none" strike="noStrike" dirty="0" smtClean="0">
                          <a:solidFill>
                            <a:srgbClr val="000000"/>
                          </a:solidFill>
                          <a:effectLst/>
                          <a:latin typeface="Times New Roman" panose="02020603050405020304" pitchFamily="18" charset="0"/>
                        </a:rPr>
                        <a:t>(1 полугодие</a:t>
                      </a:r>
                    </a:p>
                    <a:p>
                      <a:pPr algn="ctr" fontAlgn="ctr"/>
                      <a:r>
                        <a:rPr lang="ru-RU" sz="1600" b="0" i="0" u="none" strike="noStrike" dirty="0" smtClean="0">
                          <a:solidFill>
                            <a:srgbClr val="000000"/>
                          </a:solidFill>
                          <a:effectLst/>
                          <a:latin typeface="Times New Roman" panose="02020603050405020304" pitchFamily="18" charset="0"/>
                        </a:rPr>
                        <a:t> 2021 года)</a:t>
                      </a:r>
                      <a:endParaRPr lang="ru-RU" sz="1600" b="0" i="0" u="none" strike="noStrike" dirty="0">
                        <a:solidFill>
                          <a:srgbClr val="000000"/>
                        </a:solidFill>
                        <a:effectLst/>
                        <a:latin typeface="Times New Roman" panose="020206030504050203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F8F4FF"/>
                    </a:solidFill>
                  </a:tcPr>
                </a:tc>
                <a:tc>
                  <a:txBody>
                    <a:bodyPr/>
                    <a:lstStyle/>
                    <a:p>
                      <a:pPr algn="ctr" fontAlgn="ctr"/>
                      <a:r>
                        <a:rPr lang="ru-RU" sz="1600" b="0" i="0" u="none" strike="noStrike" dirty="0" smtClean="0">
                          <a:solidFill>
                            <a:srgbClr val="000000"/>
                          </a:solidFill>
                          <a:effectLst/>
                          <a:latin typeface="Times New Roman" panose="02020603050405020304" pitchFamily="18" charset="0"/>
                        </a:rPr>
                        <a:t>с введением ограничений</a:t>
                      </a:r>
                    </a:p>
                    <a:p>
                      <a:pPr algn="ctr" fontAlgn="ctr"/>
                      <a:r>
                        <a:rPr lang="ru-RU" sz="1600" b="0" i="0" u="none" strike="noStrike" dirty="0" smtClean="0">
                          <a:solidFill>
                            <a:srgbClr val="000000"/>
                          </a:solidFill>
                          <a:effectLst/>
                          <a:latin typeface="Times New Roman" panose="02020603050405020304" pitchFamily="18" charset="0"/>
                        </a:rPr>
                        <a:t>(1 полугодие</a:t>
                      </a:r>
                    </a:p>
                    <a:p>
                      <a:pPr algn="ctr" fontAlgn="ctr"/>
                      <a:r>
                        <a:rPr lang="ru-RU" sz="1600" b="0" i="0" u="none" strike="noStrike" dirty="0" smtClean="0">
                          <a:solidFill>
                            <a:srgbClr val="000000"/>
                          </a:solidFill>
                          <a:effectLst/>
                          <a:latin typeface="Times New Roman" panose="02020603050405020304" pitchFamily="18" charset="0"/>
                        </a:rPr>
                        <a:t> 2021 года)</a:t>
                      </a:r>
                    </a:p>
                  </a:txBody>
                  <a:tcPr marL="9525" marR="9525" marT="9525" marB="0" anchor="ctr">
                    <a:lnL w="12700" cap="flat" cmpd="sng" algn="ctr">
                      <a:solidFill>
                        <a:schemeClr val="tx1"/>
                      </a:solidFill>
                      <a:prstDash val="solid"/>
                      <a:round/>
                      <a:headEnd type="none" w="med" len="med"/>
                      <a:tailEnd type="none" w="med" len="med"/>
                    </a:lnL>
                    <a:solidFill>
                      <a:srgbClr val="F8F4FF"/>
                    </a:solidFill>
                  </a:tcPr>
                </a:tc>
              </a:tr>
              <a:tr h="190500">
                <a:tc>
                  <a:txBody>
                    <a:bodyPr/>
                    <a:lstStyle/>
                    <a:p>
                      <a:pPr algn="l" fontAlgn="ctr"/>
                      <a:r>
                        <a:rPr lang="ru-RU" sz="1600" u="none" strike="noStrike">
                          <a:effectLst/>
                          <a:latin typeface="Times New Roman" panose="02020603050405020304" pitchFamily="18" charset="0"/>
                          <a:cs typeface="Times New Roman" panose="02020603050405020304" pitchFamily="18" charset="0"/>
                        </a:rPr>
                        <a:t>ТО</a:t>
                      </a: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739</a:t>
                      </a:r>
                      <a:endParaRPr lang="ru-RU" sz="1600" b="0" i="0" u="none" strike="noStrike" dirty="0">
                        <a:solidFill>
                          <a:srgbClr val="000000"/>
                        </a:solidFill>
                        <a:effectLst/>
                        <a:latin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386</a:t>
                      </a:r>
                      <a:endParaRPr lang="ru-RU" sz="1600" b="0" i="0" u="none" strike="noStrike" dirty="0">
                        <a:solidFill>
                          <a:srgbClr val="000000"/>
                        </a:solidFill>
                        <a:effectLst/>
                        <a:latin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78</a:t>
                      </a:r>
                      <a:endParaRPr lang="ru-RU" sz="1600" b="0" i="0" u="none" strike="noStrike" dirty="0">
                        <a:solidFill>
                          <a:srgbClr val="000000"/>
                        </a:solidFill>
                        <a:effectLst/>
                        <a:latin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78</a:t>
                      </a:r>
                      <a:endParaRPr lang="ru-RU" sz="16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solidFill>
                      <a:srgbClr val="F8F4FF"/>
                    </a:solidFill>
                  </a:tcPr>
                </a:tc>
              </a:tr>
              <a:tr h="190500">
                <a:tc>
                  <a:txBody>
                    <a:bodyPr/>
                    <a:lstStyle/>
                    <a:p>
                      <a:pPr algn="l" fontAlgn="ctr"/>
                      <a:r>
                        <a:rPr lang="ru-RU" sz="1600" u="none" strike="noStrike" dirty="0">
                          <a:effectLst/>
                          <a:latin typeface="Times New Roman" panose="02020603050405020304" pitchFamily="18" charset="0"/>
                          <a:cs typeface="Times New Roman" panose="02020603050405020304" pitchFamily="18" charset="0"/>
                        </a:rPr>
                        <a:t>ТО+ЦА</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753</a:t>
                      </a:r>
                      <a:endParaRPr lang="ru-RU" sz="1600" b="0" i="0" u="none" strike="noStrike" dirty="0">
                        <a:solidFill>
                          <a:srgbClr val="000000"/>
                        </a:solidFill>
                        <a:effectLst/>
                        <a:latin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400</a:t>
                      </a:r>
                      <a:endParaRPr lang="ru-RU" sz="1600" b="0" i="0" u="none" strike="noStrike" dirty="0">
                        <a:solidFill>
                          <a:srgbClr val="000000"/>
                        </a:solidFill>
                        <a:effectLst/>
                        <a:latin typeface="Times New Roman" panose="02020603050405020304" pitchFamily="18" charset="0"/>
                      </a:endParaRPr>
                    </a:p>
                  </a:txBody>
                  <a:tcPr marL="9525" marR="9525" marT="9525" marB="0" anchor="b">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206</a:t>
                      </a:r>
                      <a:endParaRPr lang="ru-RU" sz="1600" b="0" i="0" u="none" strike="noStrike" dirty="0">
                        <a:solidFill>
                          <a:srgbClr val="000000"/>
                        </a:solidFill>
                        <a:effectLst/>
                        <a:latin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solidFill>
                      <a:srgbClr val="F8F4FF"/>
                    </a:solidFill>
                  </a:tcPr>
                </a:tc>
                <a:tc>
                  <a:txBody>
                    <a:bodyPr/>
                    <a:lstStyle/>
                    <a:p>
                      <a:pPr algn="ctr" fontAlgn="b"/>
                      <a:r>
                        <a:rPr lang="ru-RU" sz="1600" b="0" i="0" u="none" strike="noStrike" dirty="0" smtClean="0">
                          <a:solidFill>
                            <a:srgbClr val="000000"/>
                          </a:solidFill>
                          <a:effectLst/>
                          <a:latin typeface="Times New Roman" panose="02020603050405020304" pitchFamily="18" charset="0"/>
                        </a:rPr>
                        <a:t>193</a:t>
                      </a:r>
                      <a:endParaRPr lang="ru-RU" sz="16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solidFill>
                      <a:srgbClr val="F8F4FF"/>
                    </a:solidFill>
                  </a:tcPr>
                </a:tc>
              </a:tr>
            </a:tbl>
          </a:graphicData>
        </a:graphic>
      </p:graphicFrame>
    </p:spTree>
    <p:extLst>
      <p:ext uri="{BB962C8B-B14F-4D97-AF65-F5344CB8AC3E}">
        <p14:creationId xmlns:p14="http://schemas.microsoft.com/office/powerpoint/2010/main" val="4060700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9525" y="0"/>
            <a:ext cx="9144000" cy="6875463"/>
          </a:xfrm>
          <a:prstGeom prst="rect">
            <a:avLst/>
          </a:prstGeom>
          <a:solidFill>
            <a:schemeClr val="accent6">
              <a:lumMod val="20000"/>
              <a:lumOff val="80000"/>
            </a:schemeClr>
          </a:solidFill>
          <a:ln>
            <a:noFill/>
          </a:ln>
          <a:extLst/>
        </p:spPr>
      </p:pic>
      <p:sp>
        <p:nvSpPr>
          <p:cNvPr id="21507"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endParaRPr lang="ru-RU" altLang="ru-RU" sz="1800" b="1" dirty="0">
              <a:solidFill>
                <a:srgbClr val="898989"/>
              </a:solidFill>
            </a:endParaRPr>
          </a:p>
        </p:txBody>
      </p:sp>
      <p:sp>
        <p:nvSpPr>
          <p:cNvPr id="21508" name="Заголовок 1"/>
          <p:cNvSpPr txBox="1">
            <a:spLocks/>
          </p:cNvSpPr>
          <p:nvPr/>
        </p:nvSpPr>
        <p:spPr bwMode="auto">
          <a:xfrm>
            <a:off x="0" y="0"/>
            <a:ext cx="3438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ru-RU" altLang="ru-RU" sz="1800">
              <a:solidFill>
                <a:srgbClr val="7F7F7F"/>
              </a:solidFill>
              <a:latin typeface="Trebuchet MS" panose="020B0603020202020204" pitchFamily="34" charset="0"/>
            </a:endParaRPr>
          </a:p>
        </p:txBody>
      </p:sp>
      <p:sp>
        <p:nvSpPr>
          <p:cNvPr id="21509" name="Заголовок 1"/>
          <p:cNvSpPr txBox="1">
            <a:spLocks/>
          </p:cNvSpPr>
          <p:nvPr/>
        </p:nvSpPr>
        <p:spPr bwMode="auto">
          <a:xfrm>
            <a:off x="0" y="116633"/>
            <a:ext cx="594042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Согласование преференций 2020 г. (по целям)</a:t>
            </a:r>
            <a:endParaRPr lang="ru-RU" altLang="ru-RU" sz="2800" dirty="0">
              <a:solidFill>
                <a:srgbClr val="0068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1728788"/>
            <a:ext cx="184731" cy="369332"/>
          </a:xfrm>
          <a:prstGeom prst="rect">
            <a:avLst/>
          </a:prstGeom>
          <a:noFill/>
        </p:spPr>
        <p:txBody>
          <a:bodyPr wrap="none" rtlCol="0">
            <a:spAutoFit/>
          </a:bodyPr>
          <a:lstStyle/>
          <a:p>
            <a:endParaRPr lang="ru-RU" dirty="0"/>
          </a:p>
        </p:txBody>
      </p:sp>
      <p:sp>
        <p:nvSpPr>
          <p:cNvPr id="10" name="TextBox 9"/>
          <p:cNvSpPr txBox="1"/>
          <p:nvPr/>
        </p:nvSpPr>
        <p:spPr>
          <a:xfrm>
            <a:off x="213756" y="5280730"/>
            <a:ext cx="3139675" cy="1323439"/>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п. 1 – </a:t>
            </a:r>
            <a:r>
              <a:rPr lang="ru-RU" sz="1600" dirty="0">
                <a:latin typeface="Times New Roman" panose="02020603050405020304" pitchFamily="18" charset="0"/>
                <a:cs typeface="Times New Roman" panose="02020603050405020304" pitchFamily="18" charset="0"/>
              </a:rPr>
              <a:t>К</a:t>
            </a:r>
            <a:r>
              <a:rPr lang="ru-RU" sz="1600" dirty="0" smtClean="0">
                <a:latin typeface="Times New Roman" panose="02020603050405020304" pitchFamily="18" charset="0"/>
                <a:cs typeface="Times New Roman" panose="02020603050405020304" pitchFamily="18" charset="0"/>
              </a:rPr>
              <a:t>райний </a:t>
            </a:r>
            <a:r>
              <a:rPr lang="ru-RU" sz="1600" dirty="0">
                <a:latin typeface="Times New Roman" panose="02020603050405020304" pitchFamily="18" charset="0"/>
                <a:cs typeface="Times New Roman" panose="02020603050405020304" pitchFamily="18" charset="0"/>
              </a:rPr>
              <a:t>С</a:t>
            </a:r>
            <a:r>
              <a:rPr lang="ru-RU" sz="1600" dirty="0" smtClean="0">
                <a:latin typeface="Times New Roman" panose="02020603050405020304" pitchFamily="18" charset="0"/>
                <a:cs typeface="Times New Roman" panose="02020603050405020304" pitchFamily="18" charset="0"/>
              </a:rPr>
              <a:t>евер</a:t>
            </a:r>
          </a:p>
          <a:p>
            <a:r>
              <a:rPr lang="ru-RU" sz="1600" dirty="0" smtClean="0">
                <a:latin typeface="Times New Roman" panose="02020603050405020304" pitchFamily="18" charset="0"/>
                <a:cs typeface="Times New Roman" panose="02020603050405020304" pitchFamily="18" charset="0"/>
              </a:rPr>
              <a:t>п. 2 – образование и наука</a:t>
            </a:r>
          </a:p>
          <a:p>
            <a:r>
              <a:rPr lang="ru-RU" sz="1600" dirty="0" smtClean="0">
                <a:latin typeface="Times New Roman" panose="02020603050405020304" pitchFamily="18" charset="0"/>
                <a:cs typeface="Times New Roman" panose="02020603050405020304" pitchFamily="18" charset="0"/>
              </a:rPr>
              <a:t>п. 3 </a:t>
            </a:r>
            <a:r>
              <a:rPr lang="ru-RU" sz="1600" dirty="0">
                <a:latin typeface="Times New Roman" panose="02020603050405020304" pitchFamily="18" charset="0"/>
                <a:cs typeface="Times New Roman" panose="02020603050405020304" pitchFamily="18" charset="0"/>
              </a:rPr>
              <a:t>– научные </a:t>
            </a:r>
            <a:r>
              <a:rPr lang="ru-RU" sz="1600" dirty="0" smtClean="0">
                <a:latin typeface="Times New Roman" panose="02020603050405020304" pitchFamily="18" charset="0"/>
                <a:cs typeface="Times New Roman" panose="02020603050405020304" pitchFamily="18" charset="0"/>
              </a:rPr>
              <a:t>исследования</a:t>
            </a:r>
          </a:p>
          <a:p>
            <a:r>
              <a:rPr lang="ru-RU" sz="1600" dirty="0" smtClean="0">
                <a:latin typeface="Times New Roman" panose="02020603050405020304" pitchFamily="18" charset="0"/>
                <a:cs typeface="Times New Roman" panose="02020603050405020304" pitchFamily="18" charset="0"/>
              </a:rPr>
              <a:t>п. 4 – защита окружающей среды</a:t>
            </a:r>
          </a:p>
          <a:p>
            <a:r>
              <a:rPr lang="ru-RU" sz="1600" dirty="0" smtClean="0">
                <a:latin typeface="Times New Roman" panose="02020603050405020304" pitchFamily="18" charset="0"/>
                <a:cs typeface="Times New Roman" panose="02020603050405020304" pitchFamily="18" charset="0"/>
              </a:rPr>
              <a:t>п. 5 – культурное наследие</a:t>
            </a:r>
          </a:p>
        </p:txBody>
      </p:sp>
      <p:sp>
        <p:nvSpPr>
          <p:cNvPr id="28" name="TextBox 27"/>
          <p:cNvSpPr txBox="1"/>
          <p:nvPr/>
        </p:nvSpPr>
        <p:spPr>
          <a:xfrm>
            <a:off x="6495813" y="5280730"/>
            <a:ext cx="2736304" cy="1323439"/>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п. 11 – охрана труда</a:t>
            </a:r>
          </a:p>
          <a:p>
            <a:r>
              <a:rPr lang="ru-RU" sz="1600" dirty="0" smtClean="0">
                <a:latin typeface="Times New Roman" panose="02020603050405020304" pitchFamily="18" charset="0"/>
                <a:cs typeface="Times New Roman" panose="02020603050405020304" pitchFamily="18" charset="0"/>
              </a:rPr>
              <a:t>п. 12 – охрана здоровья</a:t>
            </a:r>
            <a:endParaRPr lang="en-US"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п. </a:t>
            </a:r>
            <a:r>
              <a:rPr lang="ru-RU" sz="1600" dirty="0">
                <a:latin typeface="Times New Roman" panose="02020603050405020304" pitchFamily="18" charset="0"/>
                <a:cs typeface="Times New Roman" panose="02020603050405020304" pitchFamily="18" charset="0"/>
              </a:rPr>
              <a:t>13 – поддержка </a:t>
            </a:r>
            <a:r>
              <a:rPr lang="ru-RU" sz="1600" dirty="0" smtClean="0">
                <a:latin typeface="Times New Roman" panose="02020603050405020304" pitchFamily="18" charset="0"/>
                <a:cs typeface="Times New Roman" panose="02020603050405020304" pitchFamily="18" charset="0"/>
              </a:rPr>
              <a:t>МСП</a:t>
            </a:r>
          </a:p>
          <a:p>
            <a:r>
              <a:rPr lang="ru-RU" sz="1600" dirty="0" smtClean="0">
                <a:latin typeface="Times New Roman" panose="02020603050405020304" pitchFamily="18" charset="0"/>
                <a:cs typeface="Times New Roman" panose="02020603050405020304" pitchFamily="18" charset="0"/>
              </a:rPr>
              <a:t>п. 13.1 – соц. НКО</a:t>
            </a:r>
          </a:p>
          <a:p>
            <a:r>
              <a:rPr lang="ru-RU" sz="1600" dirty="0" smtClean="0">
                <a:latin typeface="Times New Roman" panose="02020603050405020304" pitchFamily="18" charset="0"/>
                <a:cs typeface="Times New Roman" panose="02020603050405020304" pitchFamily="18" charset="0"/>
              </a:rPr>
              <a:t>п. 14 – другие законы</a:t>
            </a:r>
            <a:endParaRPr lang="ru-RU" sz="16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904588" y="1728788"/>
            <a:ext cx="3240360" cy="400110"/>
          </a:xfrm>
          <a:prstGeom prst="rect">
            <a:avLst/>
          </a:prstGeom>
          <a:solidFill>
            <a:schemeClr val="accent1">
              <a:lumMod val="20000"/>
              <a:lumOff val="80000"/>
            </a:schemeClr>
          </a:solidFill>
          <a:ln>
            <a:solidFill>
              <a:schemeClr val="accent5">
                <a:lumMod val="50000"/>
              </a:schemeClr>
            </a:solidFill>
          </a:ln>
        </p:spPr>
        <p:txBody>
          <a:bodyPr wrap="square">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latin typeface="Times New Roman" panose="02020603050405020304" pitchFamily="18" charset="0"/>
              </a:rPr>
              <a:t>Цели</a:t>
            </a:r>
            <a:endParaRPr lang="ru-RU" dirty="0">
              <a:latin typeface="Times New Roman" panose="02020603050405020304" pitchFamily="18" charset="0"/>
            </a:endParaRPr>
          </a:p>
        </p:txBody>
      </p:sp>
      <p:graphicFrame>
        <p:nvGraphicFramePr>
          <p:cNvPr id="18" name="Диаграмма 17"/>
          <p:cNvGraphicFramePr>
            <a:graphicFrameLocks/>
          </p:cNvGraphicFramePr>
          <p:nvPr>
            <p:extLst>
              <p:ext uri="{D42A27DB-BD31-4B8C-83A1-F6EECF244321}">
                <p14:modId xmlns:p14="http://schemas.microsoft.com/office/powerpoint/2010/main" val="2675936594"/>
              </p:ext>
            </p:extLst>
          </p:nvPr>
        </p:nvGraphicFramePr>
        <p:xfrm>
          <a:off x="894829" y="2244455"/>
          <a:ext cx="6724650" cy="28384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3576712" y="5280730"/>
            <a:ext cx="2701286" cy="1323439"/>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п. 6 – культура, искусство</a:t>
            </a:r>
          </a:p>
          <a:p>
            <a:r>
              <a:rPr lang="ru-RU" sz="1600" dirty="0" smtClean="0">
                <a:latin typeface="Times New Roman" panose="02020603050405020304" pitchFamily="18" charset="0"/>
                <a:cs typeface="Times New Roman" panose="02020603050405020304" pitchFamily="18" charset="0"/>
              </a:rPr>
              <a:t>п. 7 – физ. культ и спорт</a:t>
            </a:r>
          </a:p>
          <a:p>
            <a:r>
              <a:rPr lang="ru-RU" sz="1600" dirty="0" smtClean="0">
                <a:latin typeface="Times New Roman" panose="02020603050405020304" pitchFamily="18" charset="0"/>
                <a:cs typeface="Times New Roman" panose="02020603050405020304" pitchFamily="18" charset="0"/>
              </a:rPr>
              <a:t>п. 8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обороноспособность</a:t>
            </a:r>
          </a:p>
          <a:p>
            <a:r>
              <a:rPr lang="ru-RU" sz="1600" dirty="0">
                <a:latin typeface="Times New Roman" panose="02020603050405020304" pitchFamily="18" charset="0"/>
                <a:cs typeface="Times New Roman" panose="02020603050405020304" pitchFamily="18" charset="0"/>
              </a:rPr>
              <a:t>п. 9 – сельское хозяйство</a:t>
            </a:r>
          </a:p>
          <a:p>
            <a:r>
              <a:rPr lang="ru-RU" sz="1600" dirty="0">
                <a:latin typeface="Times New Roman" panose="02020603050405020304" pitchFamily="18" charset="0"/>
                <a:cs typeface="Times New Roman" panose="02020603050405020304" pitchFamily="18" charset="0"/>
              </a:rPr>
              <a:t>п. 10 – соц. </a:t>
            </a:r>
            <a:r>
              <a:rPr lang="ru-RU" sz="1600" dirty="0" smtClean="0">
                <a:latin typeface="Times New Roman" panose="02020603050405020304" pitchFamily="18" charset="0"/>
                <a:cs typeface="Times New Roman" panose="02020603050405020304" pitchFamily="18" charset="0"/>
              </a:rPr>
              <a:t>обеспечение</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70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b="5263"/>
          <a:stretch>
            <a:fillRect/>
          </a:stretch>
        </p:blipFill>
        <p:spPr bwMode="auto">
          <a:xfrm>
            <a:off x="-9525" y="0"/>
            <a:ext cx="9144000" cy="6875463"/>
          </a:xfrm>
          <a:prstGeom prst="rect">
            <a:avLst/>
          </a:prstGeom>
          <a:solidFill>
            <a:schemeClr val="accent6">
              <a:lumMod val="20000"/>
              <a:lumOff val="80000"/>
            </a:schemeClr>
          </a:solidFill>
          <a:ln>
            <a:noFill/>
          </a:ln>
          <a:extLst/>
        </p:spPr>
      </p:pic>
      <p:sp>
        <p:nvSpPr>
          <p:cNvPr id="21507" name="Slide Number Placeholder 21"/>
          <p:cNvSpPr txBox="1">
            <a:spLocks/>
          </p:cNvSpPr>
          <p:nvPr/>
        </p:nvSpPr>
        <p:spPr bwMode="auto">
          <a:xfrm>
            <a:off x="6934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endParaRPr lang="ru-RU" altLang="ru-RU" sz="1800" b="1" dirty="0">
              <a:solidFill>
                <a:srgbClr val="898989"/>
              </a:solidFill>
            </a:endParaRPr>
          </a:p>
        </p:txBody>
      </p:sp>
      <p:sp>
        <p:nvSpPr>
          <p:cNvPr id="21508" name="Заголовок 1"/>
          <p:cNvSpPr txBox="1">
            <a:spLocks/>
          </p:cNvSpPr>
          <p:nvPr/>
        </p:nvSpPr>
        <p:spPr bwMode="auto">
          <a:xfrm>
            <a:off x="0" y="0"/>
            <a:ext cx="3438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ru-RU" altLang="ru-RU" sz="1800">
              <a:solidFill>
                <a:srgbClr val="7F7F7F"/>
              </a:solidFill>
              <a:latin typeface="Trebuchet MS" panose="020B0603020202020204" pitchFamily="34" charset="0"/>
            </a:endParaRPr>
          </a:p>
        </p:txBody>
      </p:sp>
      <p:sp>
        <p:nvSpPr>
          <p:cNvPr id="21509" name="Заголовок 1"/>
          <p:cNvSpPr txBox="1">
            <a:spLocks/>
          </p:cNvSpPr>
          <p:nvPr/>
        </p:nvSpPr>
        <p:spPr bwMode="auto">
          <a:xfrm>
            <a:off x="0" y="116633"/>
            <a:ext cx="594042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ru-RU" altLang="ru-RU" sz="2800" dirty="0" smtClean="0">
                <a:solidFill>
                  <a:srgbClr val="006876"/>
                </a:solidFill>
                <a:latin typeface="Times New Roman" panose="02020603050405020304" pitchFamily="18" charset="0"/>
                <a:cs typeface="Times New Roman" panose="02020603050405020304" pitchFamily="18" charset="0"/>
              </a:rPr>
              <a:t>Согласование преференций</a:t>
            </a:r>
            <a:br>
              <a:rPr lang="ru-RU" altLang="ru-RU" sz="2800" dirty="0" smtClean="0">
                <a:solidFill>
                  <a:srgbClr val="006876"/>
                </a:solidFill>
                <a:latin typeface="Times New Roman" panose="02020603050405020304" pitchFamily="18" charset="0"/>
                <a:cs typeface="Times New Roman" panose="02020603050405020304" pitchFamily="18" charset="0"/>
              </a:rPr>
            </a:br>
            <a:r>
              <a:rPr lang="ru-RU" altLang="ru-RU" sz="2800" dirty="0" smtClean="0">
                <a:solidFill>
                  <a:srgbClr val="006876"/>
                </a:solidFill>
                <a:latin typeface="Times New Roman" panose="02020603050405020304" pitchFamily="18" charset="0"/>
                <a:cs typeface="Times New Roman" panose="02020603050405020304" pitchFamily="18" charset="0"/>
              </a:rPr>
              <a:t>в 1 полугодии 2021 г. (по целям)</a:t>
            </a:r>
            <a:endParaRPr lang="ru-RU" altLang="ru-RU" sz="2800" dirty="0">
              <a:solidFill>
                <a:srgbClr val="0068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1728788"/>
            <a:ext cx="184731" cy="369332"/>
          </a:xfrm>
          <a:prstGeom prst="rect">
            <a:avLst/>
          </a:prstGeom>
          <a:noFill/>
        </p:spPr>
        <p:txBody>
          <a:bodyPr wrap="none" rtlCol="0">
            <a:spAutoFit/>
          </a:bodyPr>
          <a:lstStyle/>
          <a:p>
            <a:endParaRPr lang="ru-RU" dirty="0">
              <a:solidFill>
                <a:prstClr val="black"/>
              </a:solidFill>
            </a:endParaRPr>
          </a:p>
        </p:txBody>
      </p:sp>
      <p:sp>
        <p:nvSpPr>
          <p:cNvPr id="10" name="TextBox 9"/>
          <p:cNvSpPr txBox="1"/>
          <p:nvPr/>
        </p:nvSpPr>
        <p:spPr>
          <a:xfrm>
            <a:off x="213756" y="5280730"/>
            <a:ext cx="3139675" cy="1323439"/>
          </a:xfrm>
          <a:prstGeom prst="rect">
            <a:avLst/>
          </a:prstGeom>
          <a:noFill/>
        </p:spPr>
        <p:txBody>
          <a:bodyPr wrap="square" rtlCol="0">
            <a:spAutoFit/>
          </a:bodyPr>
          <a:lstStyle/>
          <a:p>
            <a:r>
              <a:rPr lang="ru-RU" sz="1600" dirty="0" smtClean="0">
                <a:solidFill>
                  <a:prstClr val="black"/>
                </a:solidFill>
                <a:latin typeface="Times New Roman" panose="02020603050405020304" pitchFamily="18" charset="0"/>
                <a:cs typeface="Times New Roman" panose="02020603050405020304" pitchFamily="18" charset="0"/>
              </a:rPr>
              <a:t>п. 1 – </a:t>
            </a:r>
            <a:r>
              <a:rPr lang="ru-RU" sz="1600" dirty="0">
                <a:solidFill>
                  <a:prstClr val="black"/>
                </a:solidFill>
                <a:latin typeface="Times New Roman" panose="02020603050405020304" pitchFamily="18" charset="0"/>
                <a:cs typeface="Times New Roman" panose="02020603050405020304" pitchFamily="18" charset="0"/>
              </a:rPr>
              <a:t>К</a:t>
            </a:r>
            <a:r>
              <a:rPr lang="ru-RU" sz="1600" dirty="0" smtClean="0">
                <a:solidFill>
                  <a:prstClr val="black"/>
                </a:solidFill>
                <a:latin typeface="Times New Roman" panose="02020603050405020304" pitchFamily="18" charset="0"/>
                <a:cs typeface="Times New Roman" panose="02020603050405020304" pitchFamily="18" charset="0"/>
              </a:rPr>
              <a:t>райний </a:t>
            </a:r>
            <a:r>
              <a:rPr lang="ru-RU" sz="1600" dirty="0">
                <a:solidFill>
                  <a:prstClr val="black"/>
                </a:solidFill>
                <a:latin typeface="Times New Roman" panose="02020603050405020304" pitchFamily="18" charset="0"/>
                <a:cs typeface="Times New Roman" panose="02020603050405020304" pitchFamily="18" charset="0"/>
              </a:rPr>
              <a:t>С</a:t>
            </a:r>
            <a:r>
              <a:rPr lang="ru-RU" sz="1600" dirty="0" smtClean="0">
                <a:solidFill>
                  <a:prstClr val="black"/>
                </a:solidFill>
                <a:latin typeface="Times New Roman" panose="02020603050405020304" pitchFamily="18" charset="0"/>
                <a:cs typeface="Times New Roman" panose="02020603050405020304" pitchFamily="18" charset="0"/>
              </a:rPr>
              <a:t>евер</a:t>
            </a:r>
          </a:p>
          <a:p>
            <a:r>
              <a:rPr lang="ru-RU" sz="1600" dirty="0" smtClean="0">
                <a:solidFill>
                  <a:prstClr val="black"/>
                </a:solidFill>
                <a:latin typeface="Times New Roman" panose="02020603050405020304" pitchFamily="18" charset="0"/>
                <a:cs typeface="Times New Roman" panose="02020603050405020304" pitchFamily="18" charset="0"/>
              </a:rPr>
              <a:t>п. 2 – образование и наука</a:t>
            </a:r>
          </a:p>
          <a:p>
            <a:r>
              <a:rPr lang="ru-RU" sz="1600" dirty="0" smtClean="0">
                <a:solidFill>
                  <a:prstClr val="black"/>
                </a:solidFill>
                <a:latin typeface="Times New Roman" panose="02020603050405020304" pitchFamily="18" charset="0"/>
                <a:cs typeface="Times New Roman" panose="02020603050405020304" pitchFamily="18" charset="0"/>
              </a:rPr>
              <a:t>п. 3 </a:t>
            </a:r>
            <a:r>
              <a:rPr lang="ru-RU" sz="1600" dirty="0">
                <a:solidFill>
                  <a:prstClr val="black"/>
                </a:solidFill>
                <a:latin typeface="Times New Roman" panose="02020603050405020304" pitchFamily="18" charset="0"/>
                <a:cs typeface="Times New Roman" panose="02020603050405020304" pitchFamily="18" charset="0"/>
              </a:rPr>
              <a:t>– научные </a:t>
            </a:r>
            <a:r>
              <a:rPr lang="ru-RU" sz="1600" dirty="0" smtClean="0">
                <a:solidFill>
                  <a:prstClr val="black"/>
                </a:solidFill>
                <a:latin typeface="Times New Roman" panose="02020603050405020304" pitchFamily="18" charset="0"/>
                <a:cs typeface="Times New Roman" panose="02020603050405020304" pitchFamily="18" charset="0"/>
              </a:rPr>
              <a:t>исследования</a:t>
            </a:r>
          </a:p>
          <a:p>
            <a:r>
              <a:rPr lang="ru-RU" sz="1600" dirty="0" smtClean="0">
                <a:solidFill>
                  <a:prstClr val="black"/>
                </a:solidFill>
                <a:latin typeface="Times New Roman" panose="02020603050405020304" pitchFamily="18" charset="0"/>
                <a:cs typeface="Times New Roman" panose="02020603050405020304" pitchFamily="18" charset="0"/>
              </a:rPr>
              <a:t>п. 4 – защита окружающей среды</a:t>
            </a:r>
          </a:p>
          <a:p>
            <a:r>
              <a:rPr lang="ru-RU" sz="1600" dirty="0" smtClean="0">
                <a:solidFill>
                  <a:prstClr val="black"/>
                </a:solidFill>
                <a:latin typeface="Times New Roman" panose="02020603050405020304" pitchFamily="18" charset="0"/>
                <a:cs typeface="Times New Roman" panose="02020603050405020304" pitchFamily="18" charset="0"/>
              </a:rPr>
              <a:t>п. 5 – культурное наследие</a:t>
            </a:r>
          </a:p>
        </p:txBody>
      </p:sp>
      <p:sp>
        <p:nvSpPr>
          <p:cNvPr id="28" name="TextBox 27"/>
          <p:cNvSpPr txBox="1"/>
          <p:nvPr/>
        </p:nvSpPr>
        <p:spPr>
          <a:xfrm>
            <a:off x="6495813" y="5280730"/>
            <a:ext cx="2736304" cy="1323439"/>
          </a:xfrm>
          <a:prstGeom prst="rect">
            <a:avLst/>
          </a:prstGeom>
          <a:noFill/>
        </p:spPr>
        <p:txBody>
          <a:bodyPr wrap="square" rtlCol="0">
            <a:spAutoFit/>
          </a:bodyPr>
          <a:lstStyle/>
          <a:p>
            <a:r>
              <a:rPr lang="ru-RU" sz="1600" dirty="0" smtClean="0">
                <a:solidFill>
                  <a:prstClr val="black"/>
                </a:solidFill>
                <a:latin typeface="Times New Roman" panose="02020603050405020304" pitchFamily="18" charset="0"/>
                <a:cs typeface="Times New Roman" panose="02020603050405020304" pitchFamily="18" charset="0"/>
              </a:rPr>
              <a:t>п. 11 – охрана труда</a:t>
            </a:r>
          </a:p>
          <a:p>
            <a:r>
              <a:rPr lang="ru-RU" sz="1600" dirty="0" smtClean="0">
                <a:solidFill>
                  <a:prstClr val="black"/>
                </a:solidFill>
                <a:latin typeface="Times New Roman" panose="02020603050405020304" pitchFamily="18" charset="0"/>
                <a:cs typeface="Times New Roman" panose="02020603050405020304" pitchFamily="18" charset="0"/>
              </a:rPr>
              <a:t>п. 12 – охрана здоровья</a:t>
            </a:r>
            <a:endParaRPr lang="en-US" sz="1600" dirty="0" smtClean="0">
              <a:solidFill>
                <a:prstClr val="black"/>
              </a:solidFill>
              <a:latin typeface="Times New Roman" panose="02020603050405020304" pitchFamily="18" charset="0"/>
              <a:cs typeface="Times New Roman" panose="02020603050405020304" pitchFamily="18" charset="0"/>
            </a:endParaRPr>
          </a:p>
          <a:p>
            <a:r>
              <a:rPr lang="ru-RU" sz="1600" dirty="0" smtClean="0">
                <a:solidFill>
                  <a:prstClr val="black"/>
                </a:solidFill>
                <a:latin typeface="Times New Roman" panose="02020603050405020304" pitchFamily="18" charset="0"/>
                <a:cs typeface="Times New Roman" panose="02020603050405020304" pitchFamily="18" charset="0"/>
              </a:rPr>
              <a:t>п. </a:t>
            </a:r>
            <a:r>
              <a:rPr lang="ru-RU" sz="1600" dirty="0">
                <a:solidFill>
                  <a:prstClr val="black"/>
                </a:solidFill>
                <a:latin typeface="Times New Roman" panose="02020603050405020304" pitchFamily="18" charset="0"/>
                <a:cs typeface="Times New Roman" panose="02020603050405020304" pitchFamily="18" charset="0"/>
              </a:rPr>
              <a:t>13 – поддержка </a:t>
            </a:r>
            <a:r>
              <a:rPr lang="ru-RU" sz="1600" dirty="0" smtClean="0">
                <a:solidFill>
                  <a:prstClr val="black"/>
                </a:solidFill>
                <a:latin typeface="Times New Roman" panose="02020603050405020304" pitchFamily="18" charset="0"/>
                <a:cs typeface="Times New Roman" panose="02020603050405020304" pitchFamily="18" charset="0"/>
              </a:rPr>
              <a:t>МСП</a:t>
            </a:r>
          </a:p>
          <a:p>
            <a:r>
              <a:rPr lang="ru-RU" sz="1600" dirty="0" smtClean="0">
                <a:solidFill>
                  <a:prstClr val="black"/>
                </a:solidFill>
                <a:latin typeface="Times New Roman" panose="02020603050405020304" pitchFamily="18" charset="0"/>
                <a:cs typeface="Times New Roman" panose="02020603050405020304" pitchFamily="18" charset="0"/>
              </a:rPr>
              <a:t>п. 13.1 – соц. НКО</a:t>
            </a:r>
          </a:p>
          <a:p>
            <a:r>
              <a:rPr lang="ru-RU" sz="1600" dirty="0" smtClean="0">
                <a:solidFill>
                  <a:prstClr val="black"/>
                </a:solidFill>
                <a:latin typeface="Times New Roman" panose="02020603050405020304" pitchFamily="18" charset="0"/>
                <a:cs typeface="Times New Roman" panose="02020603050405020304" pitchFamily="18" charset="0"/>
              </a:rPr>
              <a:t>п. 14 – другие законы</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2904588" y="1728788"/>
            <a:ext cx="3240360" cy="400110"/>
          </a:xfrm>
          <a:prstGeom prst="rect">
            <a:avLst/>
          </a:prstGeom>
          <a:solidFill>
            <a:schemeClr val="accent1">
              <a:lumMod val="20000"/>
              <a:lumOff val="80000"/>
            </a:schemeClr>
          </a:solidFill>
          <a:ln>
            <a:solidFill>
              <a:schemeClr val="accent5">
                <a:lumMod val="50000"/>
              </a:schemeClr>
            </a:solidFill>
          </a:ln>
        </p:spPr>
        <p:txBody>
          <a:bodyPr wrap="square">
            <a:spAutoFit/>
          </a:bodyPr>
          <a:lstStyle>
            <a:defPPr>
              <a:defRPr lang="ru-RU"/>
            </a:defPPr>
            <a:lvl1pPr algn="ctr">
              <a:spcBef>
                <a:spcPts val="0"/>
              </a:spcBef>
              <a:spcAft>
                <a:spcPts val="0"/>
              </a:spcAft>
              <a:defRPr sz="2000" b="1">
                <a:solidFill>
                  <a:schemeClr val="accent5">
                    <a:lumMod val="50000"/>
                  </a:schemeClr>
                </a:solidFill>
                <a:cs typeface="Times New Roman" pitchFamily="18" charset="0"/>
              </a:defRPr>
            </a:lvl1pPr>
          </a:lstStyle>
          <a:p>
            <a:pPr>
              <a:defRPr/>
            </a:pPr>
            <a:r>
              <a:rPr lang="ru-RU" dirty="0" smtClean="0">
                <a:solidFill>
                  <a:srgbClr val="4BACC6">
                    <a:lumMod val="50000"/>
                  </a:srgbClr>
                </a:solidFill>
                <a:latin typeface="Times New Roman" panose="02020603050405020304" pitchFamily="18" charset="0"/>
              </a:rPr>
              <a:t>Цели</a:t>
            </a:r>
            <a:endParaRPr lang="ru-RU" dirty="0">
              <a:solidFill>
                <a:srgbClr val="4BACC6">
                  <a:lumMod val="50000"/>
                </a:srgbClr>
              </a:solidFill>
              <a:latin typeface="Times New Roman" panose="02020603050405020304" pitchFamily="18" charset="0"/>
            </a:endParaRPr>
          </a:p>
        </p:txBody>
      </p:sp>
      <p:graphicFrame>
        <p:nvGraphicFramePr>
          <p:cNvPr id="18" name="Диаграмма 17"/>
          <p:cNvGraphicFramePr>
            <a:graphicFrameLocks/>
          </p:cNvGraphicFramePr>
          <p:nvPr>
            <p:extLst/>
          </p:nvPr>
        </p:nvGraphicFramePr>
        <p:xfrm>
          <a:off x="894829" y="2244455"/>
          <a:ext cx="6724650" cy="28384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3576712" y="5280730"/>
            <a:ext cx="2701286" cy="1323439"/>
          </a:xfrm>
          <a:prstGeom prst="rect">
            <a:avLst/>
          </a:prstGeom>
          <a:noFill/>
        </p:spPr>
        <p:txBody>
          <a:bodyPr wrap="square" rtlCol="0">
            <a:spAutoFit/>
          </a:bodyPr>
          <a:lstStyle/>
          <a:p>
            <a:r>
              <a:rPr lang="ru-RU" sz="1600" dirty="0" smtClean="0">
                <a:solidFill>
                  <a:prstClr val="black"/>
                </a:solidFill>
                <a:latin typeface="Times New Roman" panose="02020603050405020304" pitchFamily="18" charset="0"/>
                <a:cs typeface="Times New Roman" panose="02020603050405020304" pitchFamily="18" charset="0"/>
              </a:rPr>
              <a:t>п. 6 – культура, искусство</a:t>
            </a:r>
          </a:p>
          <a:p>
            <a:r>
              <a:rPr lang="ru-RU" sz="1600" dirty="0" smtClean="0">
                <a:solidFill>
                  <a:prstClr val="black"/>
                </a:solidFill>
                <a:latin typeface="Times New Roman" panose="02020603050405020304" pitchFamily="18" charset="0"/>
                <a:cs typeface="Times New Roman" panose="02020603050405020304" pitchFamily="18" charset="0"/>
              </a:rPr>
              <a:t>п. 7 – физ. культ и спорт</a:t>
            </a:r>
          </a:p>
          <a:p>
            <a:r>
              <a:rPr lang="ru-RU" sz="1600" dirty="0" smtClean="0">
                <a:solidFill>
                  <a:prstClr val="black"/>
                </a:solidFill>
                <a:latin typeface="Times New Roman" panose="02020603050405020304" pitchFamily="18" charset="0"/>
                <a:cs typeface="Times New Roman" panose="02020603050405020304" pitchFamily="18" charset="0"/>
              </a:rPr>
              <a:t>п. 8 </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smtClean="0">
                <a:solidFill>
                  <a:prstClr val="black"/>
                </a:solidFill>
                <a:latin typeface="Times New Roman" panose="02020603050405020304" pitchFamily="18" charset="0"/>
                <a:cs typeface="Times New Roman" panose="02020603050405020304" pitchFamily="18" charset="0"/>
              </a:rPr>
              <a:t>обороноспособность</a:t>
            </a:r>
          </a:p>
          <a:p>
            <a:r>
              <a:rPr lang="ru-RU" sz="1600" dirty="0">
                <a:solidFill>
                  <a:prstClr val="black"/>
                </a:solidFill>
                <a:latin typeface="Times New Roman" panose="02020603050405020304" pitchFamily="18" charset="0"/>
                <a:cs typeface="Times New Roman" panose="02020603050405020304" pitchFamily="18" charset="0"/>
              </a:rPr>
              <a:t>п. 9 – сельское хозяйство</a:t>
            </a:r>
          </a:p>
          <a:p>
            <a:r>
              <a:rPr lang="ru-RU" sz="1600" dirty="0">
                <a:solidFill>
                  <a:prstClr val="black"/>
                </a:solidFill>
                <a:latin typeface="Times New Roman" panose="02020603050405020304" pitchFamily="18" charset="0"/>
                <a:cs typeface="Times New Roman" panose="02020603050405020304" pitchFamily="18" charset="0"/>
              </a:rPr>
              <a:t>п. 10 – соц. </a:t>
            </a:r>
            <a:r>
              <a:rPr lang="ru-RU" sz="1600" dirty="0" smtClean="0">
                <a:solidFill>
                  <a:prstClr val="black"/>
                </a:solidFill>
                <a:latin typeface="Times New Roman" panose="02020603050405020304" pitchFamily="18" charset="0"/>
                <a:cs typeface="Times New Roman" panose="02020603050405020304" pitchFamily="18" charset="0"/>
              </a:rPr>
              <a:t>обеспечение</a:t>
            </a:r>
            <a:endParaRPr lang="ru-RU"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994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948" y="-34610"/>
            <a:ext cx="356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descr="C:\Users\Fox\Desktop\FAS_Logo_CMYK_01.jpg"/>
          <p:cNvPicPr>
            <a:picLocks noChangeAspect="1" noChangeArrowheads="1"/>
          </p:cNvPicPr>
          <p:nvPr/>
        </p:nvPicPr>
        <p:blipFill>
          <a:blip r:embed="rId3">
            <a:extLst>
              <a:ext uri="{28A0092B-C50C-407E-A947-70E740481C1C}">
                <a14:useLocalDpi xmlns:a14="http://schemas.microsoft.com/office/drawing/2010/main" val="0"/>
              </a:ext>
            </a:extLst>
          </a:blip>
          <a:srcRect b="61893"/>
          <a:stretch>
            <a:fillRect/>
          </a:stretch>
        </p:blipFill>
        <p:spPr bwMode="auto">
          <a:xfrm>
            <a:off x="219075" y="165100"/>
            <a:ext cx="23479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Диаграмма 8"/>
          <p:cNvGraphicFramePr>
            <a:graphicFrameLocks/>
          </p:cNvGraphicFramePr>
          <p:nvPr>
            <p:extLst/>
          </p:nvPr>
        </p:nvGraphicFramePr>
        <p:xfrm>
          <a:off x="4427984" y="980728"/>
          <a:ext cx="4716016" cy="58426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Диаграмма 4"/>
          <p:cNvGraphicFramePr>
            <a:graphicFrameLocks/>
          </p:cNvGraphicFramePr>
          <p:nvPr>
            <p:extLst/>
          </p:nvPr>
        </p:nvGraphicFramePr>
        <p:xfrm>
          <a:off x="0" y="980728"/>
          <a:ext cx="4895528" cy="58772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2478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9405</TotalTime>
  <Words>3666</Words>
  <Application>Microsoft Office PowerPoint</Application>
  <PresentationFormat>Экран (4:3)</PresentationFormat>
  <Paragraphs>550</Paragraphs>
  <Slides>32</Slides>
  <Notes>28</Notes>
  <HiddenSlides>0</HiddenSlides>
  <MMClips>0</MMClips>
  <ScaleCrop>false</ScaleCrop>
  <HeadingPairs>
    <vt:vector size="8" baseType="variant">
      <vt:variant>
        <vt:lpstr>Использованные шрифты</vt:lpstr>
      </vt:variant>
      <vt:variant>
        <vt:i4>7</vt:i4>
      </vt:variant>
      <vt:variant>
        <vt:lpstr>Тема</vt:lpstr>
      </vt:variant>
      <vt:variant>
        <vt:i4>3</vt:i4>
      </vt:variant>
      <vt:variant>
        <vt:lpstr>Внедренные серверы OLE</vt:lpstr>
      </vt:variant>
      <vt:variant>
        <vt:i4>1</vt:i4>
      </vt:variant>
      <vt:variant>
        <vt:lpstr>Заголовки слайдов</vt:lpstr>
      </vt:variant>
      <vt:variant>
        <vt:i4>32</vt:i4>
      </vt:variant>
    </vt:vector>
  </HeadingPairs>
  <TitlesOfParts>
    <vt:vector size="43" baseType="lpstr">
      <vt:lpstr>MS PGothic</vt:lpstr>
      <vt:lpstr>MS PGothic</vt:lpstr>
      <vt:lpstr>Arial</vt:lpstr>
      <vt:lpstr>Calibri</vt:lpstr>
      <vt:lpstr>Tahoma</vt:lpstr>
      <vt:lpstr>Times New Roman</vt:lpstr>
      <vt:lpstr>Trebuchet MS</vt:lpstr>
      <vt:lpstr>Тема Office</vt:lpstr>
      <vt:lpstr>1_Тема Office</vt:lpstr>
      <vt:lpstr>2_Тема Office</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Постановление Пленума Верховного суда Российской Федерации от 4 марта 2021года </vt:lpstr>
      <vt:lpstr>Постановление Пленума Верховного суда Российской Федерации от 4 марта 2021года </vt:lpstr>
      <vt:lpstr>Постановление Пленума Верховного суда Российской Федерации от 4 марта 2021года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Isia</dc:creator>
  <cp:lastModifiedBy>Исаева Наталия Ивановна</cp:lastModifiedBy>
  <cp:revision>419</cp:revision>
  <cp:lastPrinted>2020-11-12T07:20:36Z</cp:lastPrinted>
  <dcterms:created xsi:type="dcterms:W3CDTF">2010-08-16T07:27:31Z</dcterms:created>
  <dcterms:modified xsi:type="dcterms:W3CDTF">2021-09-07T12:10:59Z</dcterms:modified>
</cp:coreProperties>
</file>