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40" r:id="rId1"/>
  </p:sldMasterIdLst>
  <p:notesMasterIdLst>
    <p:notesMasterId r:id="rId20"/>
  </p:notesMasterIdLst>
  <p:handoutMasterIdLst>
    <p:handoutMasterId r:id="rId21"/>
  </p:handoutMasterIdLst>
  <p:sldIdLst>
    <p:sldId id="444" r:id="rId2"/>
    <p:sldId id="1066" r:id="rId3"/>
    <p:sldId id="1067" r:id="rId4"/>
    <p:sldId id="1068" r:id="rId5"/>
    <p:sldId id="1075" r:id="rId6"/>
    <p:sldId id="543" r:id="rId7"/>
    <p:sldId id="1064" r:id="rId8"/>
    <p:sldId id="1076" r:id="rId9"/>
    <p:sldId id="1077" r:id="rId10"/>
    <p:sldId id="1069" r:id="rId11"/>
    <p:sldId id="1070" r:id="rId12"/>
    <p:sldId id="1071" r:id="rId13"/>
    <p:sldId id="1072" r:id="rId14"/>
    <p:sldId id="1073" r:id="rId15"/>
    <p:sldId id="1074" r:id="rId16"/>
    <p:sldId id="1060" r:id="rId17"/>
    <p:sldId id="1078" r:id="rId18"/>
    <p:sldId id="1079" r:id="rId19"/>
  </p:sldIdLst>
  <p:sldSz cx="9906000" cy="6858000" type="A4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9FF66"/>
    <a:srgbClr val="FF3300"/>
    <a:srgbClr val="333399"/>
    <a:srgbClr val="008080"/>
    <a:srgbClr val="0000FF"/>
    <a:srgbClr val="99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2" d="100"/>
          <a:sy n="92" d="100"/>
        </p:scale>
        <p:origin x="1110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Отменено решений и (или) предписаний</c:v>
                </c:pt>
                <c:pt idx="1">
                  <c:v>Изменено решений и (или) предписаний</c:v>
                </c:pt>
                <c:pt idx="2">
                  <c:v>Отказано в удовлетворении жалоб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</c:v>
                </c:pt>
                <c:pt idx="1">
                  <c:v>24</c:v>
                </c:pt>
                <c:pt idx="2">
                  <c:v>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614608"/>
        <c:axId val="96612648"/>
      </c:barChart>
      <c:catAx>
        <c:axId val="9661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12648"/>
        <c:crosses val="autoZero"/>
        <c:auto val="1"/>
        <c:lblAlgn val="ctr"/>
        <c:lblOffset val="100"/>
        <c:noMultiLvlLbl val="0"/>
      </c:catAx>
      <c:valAx>
        <c:axId val="96612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1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Отменено решений и (или) предписаний</c:v>
                </c:pt>
                <c:pt idx="1">
                  <c:v>Изменено решений и (или) предписаний</c:v>
                </c:pt>
                <c:pt idx="2">
                  <c:v>Отказано в удовлетворении жалоб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  <c:pt idx="1">
                  <c:v>4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612256"/>
        <c:axId val="96615392"/>
      </c:barChart>
      <c:catAx>
        <c:axId val="9661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15392"/>
        <c:crosses val="autoZero"/>
        <c:auto val="1"/>
        <c:lblAlgn val="ctr"/>
        <c:lblOffset val="100"/>
        <c:noMultiLvlLbl val="0"/>
      </c:catAx>
      <c:valAx>
        <c:axId val="9661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1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65889916061847E-2"/>
          <c:y val="1.8389438210569195E-2"/>
          <c:w val="0.95086149997470992"/>
          <c:h val="0.78714590546281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>
              <a:outerShdw blurRad="406400" dist="1778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8080"/>
              </a:solidFill>
              <a:ln w="19050">
                <a:noFill/>
              </a:ln>
              <a:effectLst>
                <a:outerShdw blurRad="406400" dist="1778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6D-487D-85E2-D9190FA682B4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19050">
                <a:noFill/>
              </a:ln>
              <a:effectLst>
                <a:outerShdw blurRad="406400" dist="1778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6D-487D-85E2-D9190FA682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406400" dist="1778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36D-487D-85E2-D9190FA682B4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>
                <a:outerShdw blurRad="406400" dist="1778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6D-487D-85E2-D9190FA682B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19050">
                <a:noFill/>
              </a:ln>
              <a:effectLst>
                <a:outerShdw blurRad="406400" dist="1778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36D-487D-85E2-D9190FA682B4}"/>
              </c:ext>
            </c:extLst>
          </c:dPt>
          <c:dPt>
            <c:idx val="5"/>
            <c:invertIfNegative val="0"/>
            <c:bubble3D val="0"/>
            <c:spPr>
              <a:solidFill>
                <a:srgbClr val="008080"/>
              </a:solidFill>
              <a:ln w="19050">
                <a:noFill/>
              </a:ln>
              <a:effectLst>
                <a:outerShdw blurRad="406400" dist="1778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36D-487D-85E2-D9190FA682B4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9050">
                <a:noFill/>
              </a:ln>
              <a:effectLst>
                <a:outerShdw blurRad="406400" dist="1778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6D-487D-85E2-D9190FA682B4}"/>
              </c:ext>
            </c:extLst>
          </c:dPt>
          <c:dPt>
            <c:idx val="7"/>
            <c:invertIfNegative val="0"/>
            <c:bubble3D val="0"/>
            <c:spPr>
              <a:solidFill>
                <a:srgbClr val="0000FF"/>
              </a:solidFill>
              <a:ln w="19050">
                <a:noFill/>
              </a:ln>
              <a:effectLst>
                <a:outerShdw blurRad="406400" dist="1778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36D-487D-85E2-D9190FA682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Статья 11</c:v>
                </c:pt>
                <c:pt idx="1">
                  <c:v>Статья 10</c:v>
                </c:pt>
                <c:pt idx="2">
                  <c:v>Нарушения органов власти</c:v>
                </c:pt>
                <c:pt idx="3">
                  <c:v>НДК</c:v>
                </c:pt>
                <c:pt idx="4">
                  <c:v>Статья 17</c:v>
                </c:pt>
                <c:pt idx="5">
                  <c:v>Закон о торговле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6D-487D-85E2-D9190FA682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015632"/>
        <c:axId val="95547944"/>
      </c:barChart>
      <c:catAx>
        <c:axId val="15601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547944"/>
        <c:crosses val="autoZero"/>
        <c:auto val="1"/>
        <c:lblAlgn val="ctr"/>
        <c:lblOffset val="100"/>
        <c:noMultiLvlLbl val="0"/>
      </c:catAx>
      <c:valAx>
        <c:axId val="95547944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01563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6123D-B760-4B2B-B1F1-5EFD37A7F698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D0C19-2750-4048-931D-FF8449B9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56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5288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41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99" y="3"/>
            <a:ext cx="2945288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41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9" y="4714043"/>
            <a:ext cx="5437823" cy="446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675"/>
            <a:ext cx="2945288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41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99" y="9429675"/>
            <a:ext cx="2945288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205" eaLnBrk="1" hangingPunct="1">
              <a:defRPr sz="1200"/>
            </a:lvl1pPr>
          </a:lstStyle>
          <a:p>
            <a:fld id="{FBC4E84F-26BD-4629-9F3D-BBA8C7C8E7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625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09613" y="744538"/>
            <a:ext cx="5378450" cy="3724275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>
              <a:ea typeface="ＭＳ Ｐゴシック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304" indent="-283578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4313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614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3340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97065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0790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4516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58241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4E7049-10C4-49E2-9269-CDA558356CB5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96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4E84F-26BD-4629-9F3D-BBA8C7C8E79B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590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4E84F-26BD-4629-9F3D-BBA8C7C8E79B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672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4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9C39A-D83C-4506-89E1-ACDB980FE8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827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DEFB9-AE84-43DE-AE31-8BC64B74E1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000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C794A-CA0D-47E4-A6B2-07784C08EC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4280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2B297-1380-4B36-8C7A-B4F7E09419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191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DE0CA-5169-4361-865E-E916E633A4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610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45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D2A1E-5EBE-4CEE-AD5A-B9FF73FB5B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99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E3745-6A84-4FBD-AB31-4BA432A159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918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84A70-B836-4D7D-9272-666002181E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088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16CAD-18B0-434E-A43B-6FE2451263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6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DDD5B-1E04-4F17-80F7-7ECEC01289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117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289B9-17CF-4D10-91CA-FF05314B8E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47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55FCF-D3CA-4A5A-9FF5-7F5CE29E96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63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F6C00-214F-48E7-B750-6030F22262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98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57814-6FBA-49DA-BE3C-9099FF0BA0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4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FFFFF"/>
                </a:solidFill>
              </a:defRPr>
            </a:lvl1pPr>
          </a:lstStyle>
          <a:p>
            <a:fld id="{F9E1FB61-ECDA-4D1D-8A48-CD940FFAE2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43" r:id="rId1"/>
    <p:sldLayoutId id="2147485729" r:id="rId2"/>
    <p:sldLayoutId id="2147485730" r:id="rId3"/>
    <p:sldLayoutId id="2147485731" r:id="rId4"/>
    <p:sldLayoutId id="2147485732" r:id="rId5"/>
    <p:sldLayoutId id="2147485733" r:id="rId6"/>
    <p:sldLayoutId id="2147485734" r:id="rId7"/>
    <p:sldLayoutId id="2147485735" r:id="rId8"/>
    <p:sldLayoutId id="2147485736" r:id="rId9"/>
    <p:sldLayoutId id="2147485737" r:id="rId10"/>
    <p:sldLayoutId id="2147485738" r:id="rId11"/>
    <p:sldLayoutId id="2147485739" r:id="rId12"/>
    <p:sldLayoutId id="2147485740" r:id="rId13"/>
    <p:sldLayoutId id="2147485741" r:id="rId14"/>
    <p:sldLayoutId id="214748574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496" y="3212976"/>
            <a:ext cx="907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Правовые </a:t>
            </a:r>
            <a:r>
              <a:rPr lang="ru-RU" sz="3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позиции </a:t>
            </a:r>
            <a:endParaRPr lang="en-US" sz="36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коллегиальных </a:t>
            </a:r>
            <a:r>
              <a:rPr lang="ru-RU" sz="3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органов 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ФАС </a:t>
            </a:r>
            <a:r>
              <a:rPr lang="ru-RU" sz="3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России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BAD0B6D-4631-441D-A28C-E33A962DFD43}"/>
              </a:ext>
            </a:extLst>
          </p:cNvPr>
          <p:cNvSpPr txBox="1">
            <a:spLocks/>
          </p:cNvSpPr>
          <p:nvPr/>
        </p:nvSpPr>
        <p:spPr bwMode="auto">
          <a:xfrm>
            <a:off x="272479" y="188640"/>
            <a:ext cx="961501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chemeClr val="bg1"/>
                </a:solidFill>
              </a:rPr>
              <a:t>Обжалование решения и предписания по делу</a:t>
            </a:r>
            <a:endParaRPr lang="ru-RU" altLang="ru-RU" sz="2400" b="1" kern="0" dirty="0">
              <a:solidFill>
                <a:schemeClr val="bg1"/>
              </a:solidFill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90F47123-9AE8-47EA-91C5-6DC5C8EC2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634288" y="6580188"/>
            <a:ext cx="2311400" cy="304800"/>
          </a:xfrm>
        </p:spPr>
        <p:txBody>
          <a:bodyPr/>
          <a:lstStyle/>
          <a:p>
            <a:fld id="{03A55FCF-D3CA-4A5A-9FF5-7F5CE29E96B7}" type="slidenum">
              <a:rPr lang="ru-RU" altLang="ru-RU" smtClean="0"/>
              <a:pPr/>
              <a:t>10</a:t>
            </a:fld>
            <a:endParaRPr lang="ru-RU" alt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2479" y="1124744"/>
            <a:ext cx="9361041" cy="525658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Решение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и (или) предписание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территориального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органа могут быть обжалованы </a:t>
            </a:r>
            <a:r>
              <a:rPr lang="ru-RU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одновременно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в арбитражный суд и в коллегиальный орган </a:t>
            </a:r>
            <a:r>
              <a:rPr lang="ru-RU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ФАС России (статья 52 Закона о защите конкуренции)</a:t>
            </a:r>
          </a:p>
          <a:p>
            <a:pPr algn="just"/>
            <a:endParaRPr lang="ru-RU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В </a:t>
            </a:r>
            <a:r>
              <a:rPr lang="ru-RU" sz="1800" dirty="0">
                <a:solidFill>
                  <a:srgbClr val="002060"/>
                </a:solidFill>
              </a:rPr>
              <a:t>случае если на дату принятия коллегиальным органом ФАС России решения по жалобе имеется вступивший в силу судебный акт арбитражного суда по обжалованию того же </a:t>
            </a:r>
            <a:r>
              <a:rPr lang="ru-RU" sz="1800" dirty="0" smtClean="0">
                <a:solidFill>
                  <a:srgbClr val="002060"/>
                </a:solidFill>
              </a:rPr>
              <a:t>решения, </a:t>
            </a:r>
            <a:r>
              <a:rPr lang="ru-RU" sz="1800" dirty="0">
                <a:solidFill>
                  <a:srgbClr val="002060"/>
                </a:solidFill>
              </a:rPr>
              <a:t>то такой </a:t>
            </a:r>
            <a:r>
              <a:rPr lang="ru-RU" sz="1800" b="1" dirty="0">
                <a:solidFill>
                  <a:srgbClr val="002060"/>
                </a:solidFill>
              </a:rPr>
              <a:t>судебный акт является обязательным для коллегиального </a:t>
            </a:r>
            <a:r>
              <a:rPr lang="ru-RU" sz="1800" b="1" dirty="0" smtClean="0">
                <a:solidFill>
                  <a:srgbClr val="002060"/>
                </a:solidFill>
              </a:rPr>
              <a:t>органа.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 smtClean="0">
                <a:solidFill>
                  <a:srgbClr val="C00000"/>
                </a:solidFill>
              </a:rPr>
              <a:t>Вступившие </a:t>
            </a:r>
            <a:r>
              <a:rPr lang="ru-RU" sz="1800" dirty="0">
                <a:solidFill>
                  <a:srgbClr val="C00000"/>
                </a:solidFill>
              </a:rPr>
              <a:t>в законную силу судебные акты арбитражного суда являются обязательными для органов государственной власти, органов местного самоуправления, иных органов, организаций, должностных лиц и граждан и подлежат исполнению на всей территории Российской </a:t>
            </a:r>
            <a:r>
              <a:rPr lang="ru-RU" sz="1800" dirty="0" smtClean="0">
                <a:solidFill>
                  <a:srgbClr val="C00000"/>
                </a:solidFill>
              </a:rPr>
              <a:t>Федерации</a:t>
            </a:r>
            <a:endParaRPr lang="ru-RU" sz="1800" dirty="0">
              <a:solidFill>
                <a:srgbClr val="C0000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</a:rPr>
              <a:t>(часть 1 статьи 16 АПК РФ)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61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BAD0B6D-4631-441D-A28C-E33A962DFD43}"/>
              </a:ext>
            </a:extLst>
          </p:cNvPr>
          <p:cNvSpPr txBox="1">
            <a:spLocks/>
          </p:cNvSpPr>
          <p:nvPr/>
        </p:nvSpPr>
        <p:spPr bwMode="auto">
          <a:xfrm>
            <a:off x="272479" y="188640"/>
            <a:ext cx="961501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chemeClr val="bg1"/>
                </a:solidFill>
              </a:rPr>
              <a:t>Предмет рассмотрения жалобы коллегиальным органом</a:t>
            </a:r>
            <a:endParaRPr lang="ru-RU" altLang="ru-RU" sz="2400" b="1" kern="0" dirty="0">
              <a:solidFill>
                <a:schemeClr val="bg1"/>
              </a:solidFill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90F47123-9AE8-47EA-91C5-6DC5C8EC2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634288" y="6580188"/>
            <a:ext cx="2311400" cy="304800"/>
          </a:xfrm>
        </p:spPr>
        <p:txBody>
          <a:bodyPr/>
          <a:lstStyle/>
          <a:p>
            <a:fld id="{03A55FCF-D3CA-4A5A-9FF5-7F5CE29E96B7}" type="slidenum">
              <a:rPr lang="ru-RU" altLang="ru-RU" smtClean="0"/>
              <a:pPr/>
              <a:t>11</a:t>
            </a:fld>
            <a:endParaRPr lang="ru-RU" alt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2479" y="980728"/>
            <a:ext cx="9289033" cy="548394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подлежат пересмотру коллегиальными </a:t>
            </a: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органами ФАС России:</a:t>
            </a:r>
          </a:p>
          <a:p>
            <a:pPr indent="2667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решения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и предписания, вынесенные в порядке, предусмотренном статьей 18.1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Закона о защите конкуренции</a:t>
            </a:r>
          </a:p>
          <a:p>
            <a:pPr indent="2667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решения, принятые по результатам рассмотрения заявления в порядке статьи 44 Закона о защите конкуренции (решение о возбуждении дела, решение о выдаче предупреждения, решение об отказе в возбуждении дела)</a:t>
            </a:r>
          </a:p>
          <a:p>
            <a:pPr indent="2667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решения и предписания ФАС России, а не территориальных органов</a:t>
            </a:r>
          </a:p>
          <a:p>
            <a:pPr indent="2667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Пересмотру </a:t>
            </a:r>
            <a:r>
              <a:rPr lang="ru-RU" sz="1800" dirty="0">
                <a:solidFill>
                  <a:srgbClr val="002060"/>
                </a:solidFill>
              </a:rPr>
              <a:t>в коллегиальном органе ФАС России подлежат </a:t>
            </a:r>
            <a:r>
              <a:rPr lang="ru-RU" sz="1800" b="1" dirty="0" smtClean="0">
                <a:solidFill>
                  <a:srgbClr val="002060"/>
                </a:solidFill>
              </a:rPr>
              <a:t>решения и предписания территориальных органов по делам о нарушении антимонопольного законодательства</a:t>
            </a:r>
            <a:r>
              <a:rPr lang="ru-RU" sz="1800" dirty="0" smtClean="0">
                <a:solidFill>
                  <a:srgbClr val="002060"/>
                </a:solidFill>
              </a:rPr>
              <a:t> (часть 4 статьи 23 Закона о защите конкуренции)</a:t>
            </a:r>
          </a:p>
          <a:p>
            <a:pPr algn="just"/>
            <a:endParaRPr lang="ru-RU" sz="18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b="1" dirty="0" smtClean="0">
                <a:solidFill>
                  <a:srgbClr val="C00000"/>
                </a:solidFill>
              </a:rPr>
              <a:t>постановление Арбитражного </a:t>
            </a:r>
            <a:r>
              <a:rPr lang="ru-RU" sz="1800" b="1" dirty="0">
                <a:solidFill>
                  <a:srgbClr val="C00000"/>
                </a:solidFill>
              </a:rPr>
              <a:t>суда Северо-Кавказского округа от 17.04.2019 по делу № </a:t>
            </a:r>
            <a:r>
              <a:rPr lang="ru-RU" sz="1800" b="1" dirty="0" smtClean="0">
                <a:solidFill>
                  <a:srgbClr val="C00000"/>
                </a:solidFill>
              </a:rPr>
              <a:t>А63-7124/2018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b="1" dirty="0" smtClean="0">
                <a:solidFill>
                  <a:srgbClr val="C00000"/>
                </a:solidFill>
              </a:rPr>
              <a:t>постановление </a:t>
            </a:r>
            <a:r>
              <a:rPr lang="ru-RU" sz="1800" b="1" dirty="0">
                <a:solidFill>
                  <a:srgbClr val="C00000"/>
                </a:solidFill>
              </a:rPr>
              <a:t>Арбитражного суда Московского округа от 26.01.2017 по делу № </a:t>
            </a:r>
            <a:r>
              <a:rPr lang="ru-RU" sz="1800" b="1" dirty="0" smtClean="0">
                <a:solidFill>
                  <a:srgbClr val="C00000"/>
                </a:solidFill>
              </a:rPr>
              <a:t>А40-245478/2015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BAD0B6D-4631-441D-A28C-E33A962DFD43}"/>
              </a:ext>
            </a:extLst>
          </p:cNvPr>
          <p:cNvSpPr txBox="1">
            <a:spLocks/>
          </p:cNvSpPr>
          <p:nvPr/>
        </p:nvSpPr>
        <p:spPr bwMode="auto">
          <a:xfrm>
            <a:off x="272479" y="188640"/>
            <a:ext cx="961501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chemeClr val="bg1"/>
                </a:solidFill>
              </a:rPr>
              <a:t>Сроки подачи жалобы в коллегиальный орган</a:t>
            </a:r>
            <a:endParaRPr lang="ru-RU" altLang="ru-RU" sz="2400" b="1" kern="0" dirty="0">
              <a:solidFill>
                <a:schemeClr val="bg1"/>
              </a:solidFill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90F47123-9AE8-47EA-91C5-6DC5C8EC2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634288" y="6580188"/>
            <a:ext cx="2311400" cy="304800"/>
          </a:xfrm>
        </p:spPr>
        <p:txBody>
          <a:bodyPr/>
          <a:lstStyle/>
          <a:p>
            <a:fld id="{03A55FCF-D3CA-4A5A-9FF5-7F5CE29E96B7}" type="slidenum">
              <a:rPr lang="ru-RU" altLang="ru-RU" smtClean="0"/>
              <a:pPr/>
              <a:t>12</a:t>
            </a:fld>
            <a:endParaRPr lang="ru-RU" alt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0473" y="980728"/>
            <a:ext cx="9505056" cy="5544616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cs typeface="Times New Roman" panose="02020603050405020304" pitchFamily="18" charset="0"/>
              </a:rPr>
              <a:t>Срок </a:t>
            </a:r>
            <a:r>
              <a:rPr lang="ru-RU" sz="1800" b="1" dirty="0" smtClean="0">
                <a:cs typeface="Times New Roman" panose="02020603050405020304" pitchFamily="18" charset="0"/>
              </a:rPr>
              <a:t>для обжалования </a:t>
            </a:r>
            <a:r>
              <a:rPr lang="ru-RU" sz="1800" dirty="0" smtClean="0">
                <a:cs typeface="Times New Roman" panose="02020603050405020304" pitchFamily="18" charset="0"/>
              </a:rPr>
              <a:t>- </a:t>
            </a:r>
            <a:r>
              <a:rPr lang="ru-RU" sz="1800" b="1" dirty="0" smtClean="0">
                <a:cs typeface="Times New Roman" panose="02020603050405020304" pitchFamily="18" charset="0"/>
              </a:rPr>
              <a:t>1 месяц (статья 52 Закона о защите конкуренции)</a:t>
            </a:r>
          </a:p>
          <a:p>
            <a:pPr algn="just"/>
            <a:endParaRPr lang="ru-RU" sz="1800" b="1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cs typeface="Times New Roman" panose="02020603050405020304" pitchFamily="18" charset="0"/>
              </a:rPr>
              <a:t>Срок </a:t>
            </a:r>
            <a:r>
              <a:rPr lang="ru-RU" sz="1800" b="1" dirty="0">
                <a:cs typeface="Times New Roman" panose="02020603050405020304" pitchFamily="18" charset="0"/>
              </a:rPr>
              <a:t>для обжалования не подлежит восстановлению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b="1" dirty="0">
                <a:solidFill>
                  <a:srgbClr val="C00000"/>
                </a:solidFill>
              </a:rPr>
              <a:t>решение Арбитражного суда г. Москвы от 18.01.2018 по делу № А40-207308/17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b="1" dirty="0">
                <a:solidFill>
                  <a:srgbClr val="C00000"/>
                </a:solidFill>
              </a:rPr>
              <a:t>постановления Девятого арбитражного апелляционного суда от 20.03.2017 по делу № А40-216779/16, от 24.07.2017 по делу № А40-68620/17-93-613</a:t>
            </a:r>
          </a:p>
          <a:p>
            <a:pPr algn="just"/>
            <a:endParaRPr lang="ru-RU" sz="1800" b="1" dirty="0"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/>
              <a:t>Исчисление срока начинается со </a:t>
            </a:r>
            <a:r>
              <a:rPr lang="ru-RU" sz="1800" b="1" dirty="0"/>
              <a:t>дня принятия решения и (или) выдачи </a:t>
            </a:r>
            <a:r>
              <a:rPr lang="ru-RU" sz="1800" b="1" dirty="0" smtClean="0"/>
              <a:t>предписания</a:t>
            </a:r>
            <a:endParaRPr lang="ru-RU" sz="1800" b="1" dirty="0"/>
          </a:p>
          <a:p>
            <a:pPr algn="just"/>
            <a:endParaRPr lang="ru-RU" sz="1800" dirty="0" smtClean="0"/>
          </a:p>
          <a:p>
            <a:pPr algn="just"/>
            <a:r>
              <a:rPr lang="ru-RU" sz="1800" b="1" dirty="0" smtClean="0"/>
              <a:t>Дата </a:t>
            </a:r>
            <a:r>
              <a:rPr lang="ru-RU" sz="1800" b="1" dirty="0"/>
              <a:t>изготовления решения в полном объеме считается датой его </a:t>
            </a:r>
            <a:r>
              <a:rPr lang="ru-RU" sz="1800" b="1" dirty="0" smtClean="0"/>
              <a:t>принятия</a:t>
            </a:r>
            <a:r>
              <a:rPr lang="ru-RU" sz="1800" b="1" dirty="0"/>
              <a:t> </a:t>
            </a:r>
            <a:r>
              <a:rPr lang="ru-RU" sz="1800" b="1" dirty="0" smtClean="0"/>
              <a:t>(часть </a:t>
            </a:r>
            <a:r>
              <a:rPr lang="ru-RU" sz="1800" b="1" dirty="0"/>
              <a:t>2 статьи 49 Закона о защите </a:t>
            </a:r>
            <a:r>
              <a:rPr lang="ru-RU" sz="1800" b="1" dirty="0" smtClean="0"/>
              <a:t>конкуренции)</a:t>
            </a:r>
          </a:p>
          <a:p>
            <a:endParaRPr lang="ru-RU" sz="1800" dirty="0" smtClean="0"/>
          </a:p>
          <a:p>
            <a:pPr algn="just"/>
            <a:r>
              <a:rPr lang="ru-RU" sz="1800" b="1" dirty="0" smtClean="0"/>
              <a:t>Дата </a:t>
            </a:r>
            <a:r>
              <a:rPr lang="ru-RU" sz="1800" b="1" dirty="0"/>
              <a:t>подачи </a:t>
            </a:r>
            <a:r>
              <a:rPr lang="ru-RU" sz="1800" b="1" dirty="0" smtClean="0"/>
              <a:t>жалобы:</a:t>
            </a:r>
          </a:p>
          <a:p>
            <a:pPr algn="just"/>
            <a:r>
              <a:rPr lang="ru-RU" sz="1800" b="1" dirty="0" smtClean="0"/>
              <a:t>1) </a:t>
            </a:r>
            <a:r>
              <a:rPr lang="ru-RU" sz="1800" dirty="0" smtClean="0"/>
              <a:t>дата </a:t>
            </a:r>
            <a:r>
              <a:rPr lang="ru-RU" sz="1800" dirty="0"/>
              <a:t>ее поступления в ФАС России </a:t>
            </a:r>
            <a:r>
              <a:rPr lang="ru-RU" sz="1800" b="1" i="1" dirty="0" smtClean="0"/>
              <a:t>либо</a:t>
            </a:r>
            <a:r>
              <a:rPr lang="ru-RU" sz="1800" dirty="0" smtClean="0"/>
              <a:t> </a:t>
            </a:r>
            <a:r>
              <a:rPr lang="ru-RU" sz="1800" b="1" dirty="0" smtClean="0"/>
              <a:t>2) </a:t>
            </a:r>
            <a:r>
              <a:rPr lang="ru-RU" sz="1800" dirty="0" smtClean="0"/>
              <a:t>день </a:t>
            </a:r>
            <a:r>
              <a:rPr lang="ru-RU" sz="1800" dirty="0"/>
              <a:t>сдачи заявителем жалобы в соответствующее почтовое подразделение или почтовую </a:t>
            </a:r>
            <a:r>
              <a:rPr lang="ru-RU" sz="1800" dirty="0" smtClean="0"/>
              <a:t>службу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68675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BAD0B6D-4631-441D-A28C-E33A962DFD43}"/>
              </a:ext>
            </a:extLst>
          </p:cNvPr>
          <p:cNvSpPr txBox="1">
            <a:spLocks/>
          </p:cNvSpPr>
          <p:nvPr/>
        </p:nvSpPr>
        <p:spPr bwMode="auto">
          <a:xfrm>
            <a:off x="272479" y="188640"/>
            <a:ext cx="961501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chemeClr val="bg1"/>
                </a:solidFill>
              </a:rPr>
              <a:t>Результат рассмотрения жалобы</a:t>
            </a:r>
            <a:endParaRPr lang="ru-RU" altLang="ru-RU" sz="2400" b="1" kern="0" dirty="0">
              <a:solidFill>
                <a:schemeClr val="bg1"/>
              </a:solidFill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90F47123-9AE8-47EA-91C5-6DC5C8EC2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634288" y="6580188"/>
            <a:ext cx="2311400" cy="304800"/>
          </a:xfrm>
        </p:spPr>
        <p:txBody>
          <a:bodyPr/>
          <a:lstStyle/>
          <a:p>
            <a:fld id="{03A55FCF-D3CA-4A5A-9FF5-7F5CE29E96B7}" type="slidenum">
              <a:rPr lang="ru-RU" altLang="ru-RU" smtClean="0"/>
              <a:pPr/>
              <a:t>13</a:t>
            </a:fld>
            <a:endParaRPr lang="ru-RU" alt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6496" y="1124744"/>
            <a:ext cx="9217024" cy="525658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8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800" b="1" dirty="0" smtClean="0"/>
              <a:t>Коллегиальный орган принимает одно из решений:</a:t>
            </a:r>
            <a:endParaRPr lang="ru-RU" sz="1800" b="1" dirty="0"/>
          </a:p>
          <a:p>
            <a:pPr algn="just">
              <a:spcAft>
                <a:spcPts val="600"/>
              </a:spcAft>
            </a:pPr>
            <a:r>
              <a:rPr lang="ru-RU" sz="1800" dirty="0"/>
              <a:t>1) </a:t>
            </a:r>
            <a:r>
              <a:rPr lang="ru-RU" sz="1800" dirty="0" smtClean="0"/>
              <a:t>     оставить </a:t>
            </a:r>
            <a:r>
              <a:rPr lang="ru-RU" sz="1800" dirty="0"/>
              <a:t>жалобу без </a:t>
            </a:r>
            <a:r>
              <a:rPr lang="ru-RU" sz="1800" dirty="0" smtClean="0"/>
              <a:t>удовлетворения</a:t>
            </a:r>
            <a:endParaRPr lang="ru-RU" sz="1800" dirty="0"/>
          </a:p>
          <a:p>
            <a:pPr algn="just">
              <a:spcAft>
                <a:spcPts val="600"/>
              </a:spcAft>
            </a:pPr>
            <a:r>
              <a:rPr lang="ru-RU" sz="1800" dirty="0"/>
              <a:t>2) отменить решение и (или) предписание территориального антимонопольного </a:t>
            </a:r>
            <a:r>
              <a:rPr lang="ru-RU" sz="1800" dirty="0" smtClean="0"/>
              <a:t>органа</a:t>
            </a:r>
            <a:endParaRPr lang="ru-RU" sz="1800" dirty="0"/>
          </a:p>
          <a:p>
            <a:pPr algn="just">
              <a:spcAft>
                <a:spcPts val="600"/>
              </a:spcAft>
            </a:pPr>
            <a:r>
              <a:rPr lang="ru-RU" sz="1800" dirty="0"/>
              <a:t>3) изменить решение и (или) предписание территориального антимонопольного </a:t>
            </a:r>
            <a:r>
              <a:rPr lang="ru-RU" sz="1800" dirty="0" smtClean="0"/>
              <a:t>органа</a:t>
            </a:r>
            <a:endParaRPr lang="ru-RU" sz="1800" dirty="0"/>
          </a:p>
          <a:p>
            <a:pPr algn="just"/>
            <a:endParaRPr lang="ru-RU" sz="1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</a:t>
            </a:r>
            <a:r>
              <a:rPr lang="ru-RU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результатам рассмотрения жалобы коллегиальный орган ФАС России вправе направить дело на новое рассмотрение в территориальный антимонопольный </a:t>
            </a:r>
            <a:r>
              <a:rPr lang="ru-RU" sz="1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 в случае:</a:t>
            </a:r>
          </a:p>
          <a:p>
            <a:pPr marL="449263" indent="-4492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неверной 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квалификации 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нарушения 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ответчика (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ответчиков)</a:t>
            </a:r>
          </a:p>
          <a:p>
            <a:pPr marL="449263" indent="-4492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еполного 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исследования территориальным органом обстоятельств дела и имеющихся в нем 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доказательств (необоснованное прекращение дела или установление факта нарушения без учета всех обстоятельств)</a:t>
            </a:r>
            <a:endParaRPr lang="ru-RU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endParaRPr lang="ru-RU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8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BAD0B6D-4631-441D-A28C-E33A962DFD43}"/>
              </a:ext>
            </a:extLst>
          </p:cNvPr>
          <p:cNvSpPr txBox="1">
            <a:spLocks/>
          </p:cNvSpPr>
          <p:nvPr/>
        </p:nvSpPr>
        <p:spPr bwMode="auto">
          <a:xfrm>
            <a:off x="272479" y="188640"/>
            <a:ext cx="961501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chemeClr val="bg1"/>
                </a:solidFill>
              </a:rPr>
              <a:t>Прекращение рассмотрения жалобы</a:t>
            </a:r>
            <a:endParaRPr lang="ru-RU" altLang="ru-RU" sz="2400" b="1" kern="0" dirty="0">
              <a:solidFill>
                <a:schemeClr val="bg1"/>
              </a:solidFill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90F47123-9AE8-47EA-91C5-6DC5C8EC2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634288" y="6580188"/>
            <a:ext cx="2311400" cy="304800"/>
          </a:xfrm>
        </p:spPr>
        <p:txBody>
          <a:bodyPr/>
          <a:lstStyle/>
          <a:p>
            <a:fld id="{03A55FCF-D3CA-4A5A-9FF5-7F5CE29E96B7}" type="slidenum">
              <a:rPr lang="ru-RU" altLang="ru-RU" smtClean="0"/>
              <a:pPr/>
              <a:t>14</a:t>
            </a:fld>
            <a:endParaRPr lang="ru-RU" alt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6496" y="1124744"/>
            <a:ext cx="9073008" cy="525658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В случае отзыва </a:t>
            </a: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заявителем поданной 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жалобы на решение территориального антимонопольного органа рассмотрение жалобы подлежит </a:t>
            </a: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прекращению</a:t>
            </a:r>
          </a:p>
          <a:p>
            <a:pPr algn="just"/>
            <a:endParaRPr 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Обжалование </a:t>
            </a:r>
            <a:r>
              <a:rPr lang="ru-RU" sz="2000" b="1" dirty="0">
                <a:solidFill>
                  <a:srgbClr val="002060"/>
                </a:solidFill>
              </a:rPr>
              <a:t>решения и (или) предписания является исключительным правом </a:t>
            </a:r>
            <a:r>
              <a:rPr lang="ru-RU" sz="2000" b="1" dirty="0" smtClean="0">
                <a:solidFill>
                  <a:srgbClr val="002060"/>
                </a:solidFill>
              </a:rPr>
              <a:t>заявителя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Аналогичный </a:t>
            </a:r>
            <a:r>
              <a:rPr lang="ru-RU" sz="2000" b="1" dirty="0">
                <a:solidFill>
                  <a:srgbClr val="002060"/>
                </a:solidFill>
              </a:rPr>
              <a:t>подход </a:t>
            </a:r>
            <a:r>
              <a:rPr lang="ru-RU" sz="2000" b="1" dirty="0" smtClean="0">
                <a:solidFill>
                  <a:srgbClr val="002060"/>
                </a:solidFill>
              </a:rPr>
              <a:t>закреплен в </a:t>
            </a:r>
            <a:r>
              <a:rPr lang="ru-RU" sz="2000" b="1" dirty="0">
                <a:solidFill>
                  <a:srgbClr val="002060"/>
                </a:solidFill>
              </a:rPr>
              <a:t>пункте 5.17 Административного регламента </a:t>
            </a:r>
            <a:r>
              <a:rPr lang="ru-RU" sz="2000" b="1" dirty="0" smtClean="0">
                <a:solidFill>
                  <a:srgbClr val="002060"/>
                </a:solidFill>
              </a:rPr>
              <a:t> (утвержден </a:t>
            </a:r>
            <a:r>
              <a:rPr lang="ru-RU" sz="2000" b="1" dirty="0">
                <a:solidFill>
                  <a:srgbClr val="002060"/>
                </a:solidFill>
              </a:rPr>
              <a:t>Приказом ФАС России от 25.05.2012 </a:t>
            </a:r>
            <a:r>
              <a:rPr lang="ru-RU" sz="2000" b="1" dirty="0" smtClean="0">
                <a:solidFill>
                  <a:srgbClr val="002060"/>
                </a:solidFill>
              </a:rPr>
              <a:t>№ 339) - жалоба </a:t>
            </a:r>
            <a:r>
              <a:rPr lang="ru-RU" sz="2000" b="1" dirty="0">
                <a:solidFill>
                  <a:srgbClr val="002060"/>
                </a:solidFill>
              </a:rPr>
              <a:t>может быть отозвана до вынесения решения по ней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39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BAD0B6D-4631-441D-A28C-E33A962DFD43}"/>
              </a:ext>
            </a:extLst>
          </p:cNvPr>
          <p:cNvSpPr txBox="1">
            <a:spLocks/>
          </p:cNvSpPr>
          <p:nvPr/>
        </p:nvSpPr>
        <p:spPr bwMode="auto">
          <a:xfrm>
            <a:off x="272479" y="188640"/>
            <a:ext cx="961501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chemeClr val="bg1"/>
                </a:solidFill>
              </a:rPr>
              <a:t>Право на обжалование в коллегиальный орган</a:t>
            </a:r>
            <a:endParaRPr lang="ru-RU" altLang="ru-RU" sz="2400" b="1" kern="0" dirty="0">
              <a:solidFill>
                <a:schemeClr val="bg1"/>
              </a:solidFill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90F47123-9AE8-47EA-91C5-6DC5C8EC2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634288" y="6580188"/>
            <a:ext cx="2311400" cy="304800"/>
          </a:xfrm>
        </p:spPr>
        <p:txBody>
          <a:bodyPr/>
          <a:lstStyle/>
          <a:p>
            <a:fld id="{03A55FCF-D3CA-4A5A-9FF5-7F5CE29E96B7}" type="slidenum">
              <a:rPr lang="ru-RU" altLang="ru-RU" smtClean="0"/>
              <a:pPr/>
              <a:t>15</a:t>
            </a:fld>
            <a:endParaRPr lang="ru-RU" alt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2480" y="1052736"/>
            <a:ext cx="9361040" cy="54006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Право на обжалование решения и предписания закреплено за лицами, участвующими в деле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Непривлечение лица к рассмотрению дела не свидетельствует о невозможности обжалования решения лицом, права которого затрагиваются принятым решением</a:t>
            </a:r>
          </a:p>
          <a:p>
            <a:pPr algn="just"/>
            <a:endParaRPr lang="ru-RU" sz="18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endParaRPr lang="ru-RU" sz="1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Обстоятельства: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УФАС прекратило рассмотрение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дела, возбужденного по части 1 статьи 16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Закона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о защите конкуренции, в связи с отсутствием состава нарушения антимонопольного законодательства.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Решение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о возбуждении дела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было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принято по результатам рассмотрения заявления Общества, которое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не привлечено к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участию в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деле.</a:t>
            </a:r>
          </a:p>
          <a:p>
            <a:pPr algn="just"/>
            <a:endParaRPr lang="ru-RU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Вывод коллегиального органа: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Непривлечение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к участию в деле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нарушает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права и интересы такого лица </a:t>
            </a:r>
            <a:r>
              <a:rPr lang="ru-RU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и не </a:t>
            </a:r>
            <a:r>
              <a:rPr lang="ru-RU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может являться препятствием к обжалованию с его стороны принятого по делу решения </a:t>
            </a:r>
          </a:p>
        </p:txBody>
      </p:sp>
    </p:spTree>
    <p:extLst>
      <p:ext uri="{BB962C8B-B14F-4D97-AF65-F5344CB8AC3E}">
        <p14:creationId xmlns:p14="http://schemas.microsoft.com/office/powerpoint/2010/main" val="1130333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30CAE7-480C-4D2E-A2C6-74EB53A256FB}" type="slidenum">
              <a:rPr kumimoji="0" lang="ru-RU" alt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altLang="ru-RU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344488" y="1340768"/>
            <a:ext cx="914400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Обзоры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практики применения антимонопольного законодательства коллегиальными органами ФАС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России: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>
              <a:solidFill>
                <a:srgbClr val="002060"/>
              </a:solidFill>
              <a:latin typeface="Arial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- за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период с 1 июля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2019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года по 1 июля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2020 года 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за 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период с 1 июля 2018 года по 1 июля 2019 </a:t>
            </a: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года</a:t>
            </a:r>
            <a:endParaRPr lang="ru-RU" sz="2400" b="1" dirty="0">
              <a:solidFill>
                <a:srgbClr val="002060"/>
              </a:solidFill>
              <a:latin typeface="Arial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за 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период с 5 января 2016 года по 1 июля 2018 года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(утв.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протоколами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Президиума ФАС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России)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008080"/>
                </a:solidFill>
                <a:latin typeface="Arial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Arial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Обзоры размещены на внутреннем портале.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Методические материалы  – Вестник Правового управления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85614" y="188640"/>
            <a:ext cx="9720386" cy="57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77" tIns="41538" rIns="83077" bIns="41538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2025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/>
              <a:defRPr/>
            </a:pPr>
            <a:r>
              <a:rPr kumimoji="0" lang="ru-RU" altLang="ru-RU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Ежегодные обзоры практики</a:t>
            </a:r>
            <a:endParaRPr kumimoji="0" lang="ru-RU" altLang="ru-RU" sz="2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561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30CAE7-480C-4D2E-A2C6-74EB53A256FB}" type="slidenum">
              <a:rPr kumimoji="0" lang="ru-RU" alt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altLang="ru-RU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569" t="11899" r="44583" b="36001"/>
          <a:stretch/>
        </p:blipFill>
        <p:spPr>
          <a:xfrm>
            <a:off x="0" y="908720"/>
            <a:ext cx="9906000" cy="5391310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3" name="Прямоугольник 2"/>
          <p:cNvSpPr/>
          <p:nvPr/>
        </p:nvSpPr>
        <p:spPr>
          <a:xfrm>
            <a:off x="200472" y="5373216"/>
            <a:ext cx="3816424" cy="10801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56856" y="908720"/>
            <a:ext cx="2232248" cy="10801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138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6934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72298-EDF7-4EC0-9DB1-D7042EFFD37B}" type="slidenum">
              <a:rPr lang="ru-RU" altLang="ru-RU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721350" y="3487738"/>
            <a:ext cx="172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008080"/>
                </a:solidFill>
              </a:rPr>
              <a:t>@</a:t>
            </a:r>
            <a:r>
              <a:rPr lang="en-US" altLang="ru-RU" sz="2400">
                <a:solidFill>
                  <a:srgbClr val="008080"/>
                </a:solidFill>
                <a:latin typeface="Trebuchet MS" panose="020B0603020202020204" pitchFamily="34" charset="0"/>
              </a:rPr>
              <a:t>fasrussia</a:t>
            </a:r>
            <a:endParaRPr lang="ru-RU" altLang="ru-RU" sz="180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2130425" y="5307013"/>
            <a:ext cx="1530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008080"/>
                </a:solidFill>
                <a:latin typeface="Trebuchet MS" panose="020B0603020202020204" pitchFamily="34" charset="0"/>
              </a:rPr>
              <a:t>fas.gov.ru</a:t>
            </a:r>
            <a:endParaRPr lang="ru-RU" altLang="ru-RU" sz="180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pic>
        <p:nvPicPr>
          <p:cNvPr id="6149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3373438"/>
            <a:ext cx="8001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1" y="3352800"/>
            <a:ext cx="65246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4273551"/>
            <a:ext cx="65563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3363914"/>
            <a:ext cx="63023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4" y="3367088"/>
            <a:ext cx="668337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Рисунок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9" y="3373438"/>
            <a:ext cx="65087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Рисунок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3352801"/>
            <a:ext cx="741363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Рисунок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1" y="4987925"/>
            <a:ext cx="9445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TextBox 3"/>
          <p:cNvSpPr txBox="1">
            <a:spLocks noChangeArrowheads="1"/>
          </p:cNvSpPr>
          <p:nvPr/>
        </p:nvSpPr>
        <p:spPr bwMode="auto">
          <a:xfrm>
            <a:off x="1230314" y="1787526"/>
            <a:ext cx="65817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900" b="1" dirty="0">
                <a:solidFill>
                  <a:srgbClr val="002060"/>
                </a:solidFill>
                <a:latin typeface="Trebuchet MS" panose="020B0603020202020204" pitchFamily="34" charset="0"/>
              </a:rPr>
              <a:t>СПАСИБО ЗА ВНИМАНИЕ!</a:t>
            </a:r>
          </a:p>
        </p:txBody>
      </p:sp>
      <p:sp>
        <p:nvSpPr>
          <p:cNvPr id="6158" name="TextBox 3"/>
          <p:cNvSpPr txBox="1">
            <a:spLocks noChangeArrowheads="1"/>
          </p:cNvSpPr>
          <p:nvPr/>
        </p:nvSpPr>
        <p:spPr bwMode="auto">
          <a:xfrm>
            <a:off x="2030413" y="4443413"/>
            <a:ext cx="2271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008080"/>
                </a:solidFill>
              </a:rPr>
              <a:t>@</a:t>
            </a:r>
            <a:r>
              <a:rPr lang="en-US" altLang="ru-RU" sz="2400" dirty="0" err="1">
                <a:solidFill>
                  <a:srgbClr val="008080"/>
                </a:solidFill>
                <a:latin typeface="Trebuchet MS" panose="020B0603020202020204" pitchFamily="34" charset="0"/>
              </a:rPr>
              <a:t>fasvideotube</a:t>
            </a:r>
            <a:endParaRPr lang="ru-RU" altLang="ru-RU" sz="1800" dirty="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2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6" name="TextBox 5"/>
          <p:cNvSpPr txBox="1"/>
          <p:nvPr/>
        </p:nvSpPr>
        <p:spPr>
          <a:xfrm>
            <a:off x="272480" y="1005260"/>
            <a:ext cx="9433048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latin typeface="+mn-lt"/>
                <a:cs typeface="Times New Roman" panose="02020603050405020304" pitchFamily="18" charset="0"/>
              </a:rPr>
              <a:t>За период с </a:t>
            </a:r>
            <a:r>
              <a:rPr lang="ru-RU" sz="2200" dirty="0" smtClean="0">
                <a:latin typeface="+mn-lt"/>
                <a:cs typeface="Times New Roman" panose="02020603050405020304" pitchFamily="18" charset="0"/>
              </a:rPr>
              <a:t>05.01.2016 было </a:t>
            </a:r>
            <a:r>
              <a:rPr lang="ru-RU" sz="2200" b="1" dirty="0" smtClean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рассмотрено 249 жалоб </a:t>
            </a:r>
            <a:r>
              <a:rPr lang="ru-RU" sz="2200" dirty="0" smtClean="0">
                <a:latin typeface="+mn-lt"/>
                <a:cs typeface="Times New Roman" panose="02020603050405020304" pitchFamily="18" charset="0"/>
              </a:rPr>
              <a:t>и приняты </a:t>
            </a:r>
            <a:r>
              <a:rPr lang="ru-RU" sz="2200" dirty="0">
                <a:latin typeface="+mn-lt"/>
                <a:cs typeface="Times New Roman" panose="02020603050405020304" pitchFamily="18" charset="0"/>
              </a:rPr>
              <a:t>следующие решения</a:t>
            </a:r>
            <a:r>
              <a:rPr lang="ru-RU" sz="2200" dirty="0" smtClean="0">
                <a:latin typeface="+mn-lt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1050" dirty="0">
              <a:latin typeface="+mn-lt"/>
              <a:cs typeface="Times New Roman" panose="02020603050405020304" pitchFamily="18" charset="0"/>
            </a:endParaRPr>
          </a:p>
          <a:p>
            <a:pPr marL="278606" indent="-278606" algn="just">
              <a:buFont typeface="Wingdings" panose="05000000000000000000" pitchFamily="2" charset="2"/>
              <a:buChar char="ü"/>
            </a:pPr>
            <a:r>
              <a:rPr lang="ru-RU" sz="2200" dirty="0">
                <a:latin typeface="+mn-lt"/>
                <a:cs typeface="Times New Roman" panose="02020603050405020304" pitchFamily="18" charset="0"/>
              </a:rPr>
              <a:t>об отмене решения и (или) предписания –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80 </a:t>
            </a:r>
            <a:r>
              <a:rPr lang="ru-RU" sz="2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решений</a:t>
            </a:r>
          </a:p>
          <a:p>
            <a:pPr marL="278606" indent="-278606" algn="just">
              <a:buFont typeface="Wingdings" panose="05000000000000000000" pitchFamily="2" charset="2"/>
              <a:buChar char="ü"/>
            </a:pPr>
            <a:r>
              <a:rPr lang="ru-RU" sz="2200" dirty="0">
                <a:latin typeface="+mn-lt"/>
                <a:cs typeface="Times New Roman" panose="02020603050405020304" pitchFamily="18" charset="0"/>
              </a:rPr>
              <a:t>об изменении решения и (или) предписания –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24 решения </a:t>
            </a:r>
            <a:endParaRPr lang="ru-RU" sz="2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278606" indent="-278606" algn="just">
              <a:buFont typeface="Wingdings" panose="05000000000000000000" pitchFamily="2" charset="2"/>
              <a:buChar char="ü"/>
            </a:pPr>
            <a:r>
              <a:rPr lang="ru-RU" sz="2200" dirty="0">
                <a:latin typeface="+mn-lt"/>
                <a:cs typeface="Times New Roman" panose="02020603050405020304" pitchFamily="18" charset="0"/>
              </a:rPr>
              <a:t>об отказе в удовлетворении жалобы – </a:t>
            </a:r>
            <a:r>
              <a:rPr lang="ru-RU" sz="2200" b="1" dirty="0" smtClean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145 решений</a:t>
            </a:r>
            <a:endParaRPr lang="ru-RU" sz="2200" b="1" dirty="0">
              <a:solidFill>
                <a:srgbClr val="008080"/>
              </a:solidFill>
              <a:latin typeface="+mn-lt"/>
              <a:cs typeface="Times New Roman" panose="02020603050405020304" pitchFamily="18" charset="0"/>
            </a:endParaRPr>
          </a:p>
          <a:p>
            <a:pPr marL="278606" indent="-278606"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rgbClr val="00808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/>
          </p:nvPr>
        </p:nvGraphicFramePr>
        <p:xfrm>
          <a:off x="560512" y="2924944"/>
          <a:ext cx="8712968" cy="2938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9904" y="5863200"/>
            <a:ext cx="94456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За все время в суд было обжаловано 35 решений коллегиальных органов ФАС России,</a:t>
            </a:r>
            <a:r>
              <a:rPr lang="ru-RU" sz="2200" dirty="0"/>
              <a:t> </a:t>
            </a:r>
            <a:r>
              <a:rPr lang="ru-RU" sz="2200" dirty="0" smtClean="0"/>
              <a:t>2 отменено</a:t>
            </a:r>
            <a:endParaRPr lang="ru-RU" sz="2200" dirty="0"/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56456" y="188640"/>
            <a:ext cx="97920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>
                <a:solidFill>
                  <a:schemeClr val="bg1"/>
                </a:solidFill>
              </a:rPr>
              <a:t>Статистика обжалования </a:t>
            </a:r>
            <a:r>
              <a:rPr lang="ru-RU" altLang="ru-RU" sz="2400" b="1" kern="0" dirty="0" smtClean="0">
                <a:solidFill>
                  <a:schemeClr val="bg1"/>
                </a:solidFill>
              </a:rPr>
              <a:t>решений и предписаний УФАС  </a:t>
            </a:r>
            <a:endParaRPr lang="ru-RU" altLang="ru-RU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72480" y="1005260"/>
            <a:ext cx="94330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+mn-lt"/>
                <a:cs typeface="Times New Roman" panose="02020603050405020304" pitchFamily="18" charset="0"/>
              </a:rPr>
              <a:t>За 2020 год было </a:t>
            </a:r>
            <a:r>
              <a:rPr lang="ru-RU" sz="2200" b="1" dirty="0" smtClean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рассмотрено</a:t>
            </a:r>
            <a:r>
              <a:rPr lang="ru-RU" sz="22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50 жалоб </a:t>
            </a:r>
            <a:r>
              <a:rPr lang="ru-RU" sz="2200" dirty="0" smtClean="0">
                <a:cs typeface="Times New Roman" panose="02020603050405020304" pitchFamily="18" charset="0"/>
              </a:rPr>
              <a:t>и приняты </a:t>
            </a:r>
            <a:r>
              <a:rPr lang="ru-RU" sz="2200" dirty="0">
                <a:cs typeface="Times New Roman" panose="02020603050405020304" pitchFamily="18" charset="0"/>
              </a:rPr>
              <a:t>следующие решения:</a:t>
            </a:r>
          </a:p>
          <a:p>
            <a:pPr algn="just"/>
            <a:endParaRPr lang="ru-RU" sz="2200" dirty="0">
              <a:latin typeface="+mn-lt"/>
              <a:cs typeface="Times New Roman" panose="02020603050405020304" pitchFamily="18" charset="0"/>
            </a:endParaRPr>
          </a:p>
          <a:p>
            <a:pPr marL="278606" indent="-278606" algn="just">
              <a:buFont typeface="Wingdings" panose="05000000000000000000" pitchFamily="2" charset="2"/>
              <a:buChar char="ü"/>
            </a:pPr>
            <a:r>
              <a:rPr lang="ru-RU" sz="2200" dirty="0">
                <a:latin typeface="+mn-lt"/>
                <a:cs typeface="Times New Roman" panose="02020603050405020304" pitchFamily="18" charset="0"/>
              </a:rPr>
              <a:t>об отмене решения и (или) предписания –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19 </a:t>
            </a:r>
            <a:r>
              <a:rPr lang="ru-RU" sz="2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решений</a:t>
            </a:r>
          </a:p>
          <a:p>
            <a:pPr marL="278606" indent="-278606" algn="just">
              <a:buFont typeface="Wingdings" panose="05000000000000000000" pitchFamily="2" charset="2"/>
              <a:buChar char="ü"/>
            </a:pPr>
            <a:r>
              <a:rPr lang="ru-RU" sz="2200" dirty="0">
                <a:latin typeface="+mn-lt"/>
                <a:cs typeface="Times New Roman" panose="02020603050405020304" pitchFamily="18" charset="0"/>
              </a:rPr>
              <a:t>об изменении решения и (или) предписания –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4 решения </a:t>
            </a:r>
            <a:endParaRPr lang="ru-RU" sz="2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278606" indent="-278606" algn="just">
              <a:buFont typeface="Wingdings" panose="05000000000000000000" pitchFamily="2" charset="2"/>
              <a:buChar char="ü"/>
            </a:pPr>
            <a:r>
              <a:rPr lang="ru-RU" sz="2200" dirty="0">
                <a:latin typeface="+mn-lt"/>
                <a:cs typeface="Times New Roman" panose="02020603050405020304" pitchFamily="18" charset="0"/>
              </a:rPr>
              <a:t>об отказе в удовлетворении жалобы – </a:t>
            </a:r>
            <a:r>
              <a:rPr lang="ru-RU" sz="2200" b="1" dirty="0" smtClean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27 решений</a:t>
            </a:r>
            <a:endParaRPr lang="ru-RU" sz="2200" b="1" dirty="0">
              <a:solidFill>
                <a:srgbClr val="008080"/>
              </a:solidFill>
              <a:latin typeface="+mn-lt"/>
              <a:cs typeface="Times New Roman" panose="02020603050405020304" pitchFamily="18" charset="0"/>
            </a:endParaRPr>
          </a:p>
          <a:p>
            <a:pPr marL="278606" indent="-278606"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rgbClr val="00808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704528" y="188640"/>
            <a:ext cx="9144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>
                <a:solidFill>
                  <a:schemeClr val="bg1"/>
                </a:solidFill>
              </a:rPr>
              <a:t>Статистика обжалования </a:t>
            </a:r>
            <a:r>
              <a:rPr lang="ru-RU" altLang="ru-RU" sz="2400" b="1" kern="0" dirty="0" smtClean="0">
                <a:solidFill>
                  <a:schemeClr val="bg1"/>
                </a:solidFill>
              </a:rPr>
              <a:t>за 2020 год</a:t>
            </a:r>
            <a:endParaRPr lang="ru-RU" altLang="ru-RU" sz="2400" b="1" kern="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3</a:t>
            </a:fld>
            <a:endParaRPr lang="ru-RU" altLang="ru-RU"/>
          </a:p>
        </p:txBody>
      </p:sp>
      <p:graphicFrame>
        <p:nvGraphicFramePr>
          <p:cNvPr id="13" name="Диаграмма 12"/>
          <p:cNvGraphicFramePr/>
          <p:nvPr>
            <p:extLst/>
          </p:nvPr>
        </p:nvGraphicFramePr>
        <p:xfrm>
          <a:off x="776536" y="3284984"/>
          <a:ext cx="8712968" cy="2938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34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-175120" y="171103"/>
            <a:ext cx="1008112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rgbClr val="FFFFFF"/>
                </a:solidFill>
              </a:rPr>
              <a:t>Статистика обжалования за 2020 год в разрезе статей</a:t>
            </a:r>
          </a:p>
        </p:txBody>
      </p:sp>
      <p:graphicFrame>
        <p:nvGraphicFramePr>
          <p:cNvPr id="11" name="Диаграмма 10"/>
          <p:cNvGraphicFramePr/>
          <p:nvPr>
            <p:extLst/>
          </p:nvPr>
        </p:nvGraphicFramePr>
        <p:xfrm>
          <a:off x="224036" y="1008689"/>
          <a:ext cx="9648056" cy="523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03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114895" y="231819"/>
            <a:ext cx="973383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chemeClr val="bg1"/>
                </a:solidFill>
              </a:rPr>
              <a:t>Злоупотребление доминирующим положением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0512" y="1268760"/>
            <a:ext cx="9000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При установлении в действиях хозяйствующего субъекта признаков нарушения антимонопольного законодательства путем установления монопольно высокой цены, такие действия подлежат оценке и квалификации по пункту 1 части 1 статьи 10 Закона о защите конкуренции с применением подходов, содержащихся в </a:t>
            </a:r>
            <a:r>
              <a:rPr lang="ru-RU" sz="1800" b="1" dirty="0">
                <a:solidFill>
                  <a:srgbClr val="333399">
                    <a:lumMod val="75000"/>
                  </a:srgbClr>
                </a:solidFill>
                <a:latin typeface="Arial"/>
                <a:ea typeface="+mn-ea"/>
                <a:cs typeface="Times New Roman" panose="02020603050405020304" pitchFamily="18" charset="0"/>
              </a:rPr>
              <a:t>Разъяснениях Президиума ФАС России № 1</a:t>
            </a:r>
            <a:r>
              <a:rPr lang="ru-RU" sz="1800" dirty="0">
                <a:solidFill>
                  <a:srgbClr val="002060"/>
                </a:solidFill>
                <a:latin typeface="Arial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«Определение монопольно высокой и монопольно низкой цены товара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00"/>
              </a:solidFill>
              <a:latin typeface="Arial"/>
              <a:ea typeface="+mn-ea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0000"/>
                </a:solidFill>
                <a:latin typeface="Arial"/>
                <a:ea typeface="+mn-ea"/>
              </a:rPr>
              <a:t>Действия 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</a:rPr>
              <a:t>хозяйствующего субъекта 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</a:rPr>
              <a:t>не могут быть квалифицированы 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</a:rPr>
              <a:t>по части 1 статьи 10 Закона о защите конкуренции 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</a:rPr>
              <a:t>без указания конкретного пункта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</a:rPr>
              <a:t>, если такие действия содержат признаки нарушения, предусмотренного конкретным пунктом части 1 статьи 10 Закона о защите 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ea typeface="+mn-ea"/>
              </a:rPr>
              <a:t>конкуренции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00"/>
              </a:solidFill>
              <a:latin typeface="Arial"/>
              <a:ea typeface="+mn-ea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0000"/>
                </a:solidFill>
                <a:latin typeface="Arial"/>
                <a:ea typeface="+mn-ea"/>
              </a:rPr>
              <a:t>Несоблюдение 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</a:rPr>
              <a:t>порядка проведения анализа состояния конкуренции на товарном рынке, в частности, приводящее к неправильному определению продуктовых и географических границ товарного рынка, при рассмотрении дел о нарушении антимонопольного законодательства 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</a:rPr>
              <a:t>является основанием для отмены решений антимонопольных органов по таким делам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ea typeface="+mn-ea"/>
              </a:rPr>
              <a:t>.</a:t>
            </a:r>
            <a:endParaRPr lang="ru-RU" sz="1800" dirty="0">
              <a:solidFill>
                <a:srgbClr val="000000"/>
              </a:solidFill>
              <a:latin typeface="Arial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5194" y="1916832"/>
            <a:ext cx="936104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latin typeface="+mn-lt"/>
              </a:rPr>
              <a:t>Оценку цены товара на предмет </a:t>
            </a:r>
            <a:r>
              <a:rPr lang="ru-RU" sz="1800" dirty="0" smtClean="0">
                <a:latin typeface="+mn-lt"/>
              </a:rPr>
              <a:t>монопольно </a:t>
            </a:r>
            <a:r>
              <a:rPr lang="ru-RU" sz="1800" dirty="0">
                <a:latin typeface="+mn-lt"/>
              </a:rPr>
              <a:t>высокой или низкой </a:t>
            </a:r>
            <a:r>
              <a:rPr lang="ru-RU" sz="1800" b="1" dirty="0">
                <a:solidFill>
                  <a:srgbClr val="C00000"/>
                </a:solidFill>
                <a:latin typeface="+mn-lt"/>
              </a:rPr>
              <a:t>необходимо начинать с установления наличия сопоставимых конкурентных рынков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1800" dirty="0" smtClean="0">
                <a:latin typeface="+mn-lt"/>
              </a:rPr>
              <a:t>и </a:t>
            </a:r>
            <a:r>
              <a:rPr lang="ru-RU" sz="1800" dirty="0">
                <a:latin typeface="+mn-lt"/>
              </a:rPr>
              <a:t>установления цены товара на таких сопоставимых рынках.</a:t>
            </a:r>
          </a:p>
          <a:p>
            <a:pPr indent="449263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+mn-lt"/>
              </a:rPr>
              <a:t>Установление </a:t>
            </a:r>
            <a:r>
              <a:rPr lang="ru-RU" sz="1800" b="1" dirty="0">
                <a:latin typeface="+mn-lt"/>
              </a:rPr>
              <a:t>цены </a:t>
            </a:r>
            <a:r>
              <a:rPr lang="ru-RU" sz="1800" dirty="0">
                <a:latin typeface="+mn-lt"/>
              </a:rPr>
              <a:t>товара доминирующим хозяйствующим субъектом </a:t>
            </a:r>
            <a:r>
              <a:rPr lang="ru-RU" sz="1800" b="1" dirty="0">
                <a:latin typeface="+mn-lt"/>
              </a:rPr>
              <a:t>в пределах цены, </a:t>
            </a:r>
            <a:r>
              <a:rPr lang="ru-RU" sz="1800" b="1" dirty="0" smtClean="0">
                <a:latin typeface="+mn-lt"/>
              </a:rPr>
              <a:t>сформированной на </a:t>
            </a:r>
            <a:r>
              <a:rPr lang="ru-RU" sz="1800" b="1" dirty="0">
                <a:latin typeface="+mn-lt"/>
              </a:rPr>
              <a:t>сопоставимом </a:t>
            </a:r>
            <a:r>
              <a:rPr lang="ru-RU" sz="1800" b="1" dirty="0" smtClean="0">
                <a:latin typeface="+mn-lt"/>
              </a:rPr>
              <a:t>конкурентном товарном </a:t>
            </a:r>
            <a:r>
              <a:rPr lang="ru-RU" sz="1800" b="1" dirty="0">
                <a:latin typeface="+mn-lt"/>
              </a:rPr>
              <a:t>рынке, </a:t>
            </a:r>
            <a:r>
              <a:rPr lang="ru-RU" sz="1800" b="1" dirty="0">
                <a:solidFill>
                  <a:srgbClr val="C00000"/>
                </a:solidFill>
                <a:latin typeface="+mn-lt"/>
              </a:rPr>
              <a:t>не может являться основанием для квалификации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</a:rPr>
              <a:t>нарушения независимо </a:t>
            </a:r>
            <a:r>
              <a:rPr lang="ru-RU" sz="1800" b="1" dirty="0">
                <a:solidFill>
                  <a:srgbClr val="C00000"/>
                </a:solidFill>
                <a:latin typeface="+mn-lt"/>
              </a:rPr>
              <a:t>от уровня затрат </a:t>
            </a:r>
            <a:r>
              <a:rPr lang="ru-RU" sz="1800" dirty="0">
                <a:latin typeface="+mn-lt"/>
              </a:rPr>
              <a:t>на производство и реализацию товара и получаемой таким субъектом прибыли.</a:t>
            </a:r>
          </a:p>
          <a:p>
            <a:pPr indent="449263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latin typeface="+mn-lt"/>
              </a:rPr>
              <a:t>Установление цены товара доминирующим хозяйствующим субъектом </a:t>
            </a:r>
            <a:r>
              <a:rPr lang="ru-RU" sz="1800" b="1" dirty="0">
                <a:latin typeface="+mn-lt"/>
              </a:rPr>
              <a:t>за пределами цены, </a:t>
            </a:r>
            <a:r>
              <a:rPr lang="ru-RU" sz="1800" dirty="0">
                <a:latin typeface="+mn-lt"/>
              </a:rPr>
              <a:t>сформированной в условиях конкуренции на сопоставимом товарном рынке, </a:t>
            </a:r>
            <a:r>
              <a:rPr lang="ru-RU" sz="1800" b="1" dirty="0">
                <a:solidFill>
                  <a:srgbClr val="C00000"/>
                </a:solidFill>
                <a:latin typeface="+mn-lt"/>
              </a:rPr>
              <a:t>потребует оценки ее с использованием также затратного метода.</a:t>
            </a:r>
          </a:p>
          <a:p>
            <a:pPr indent="449263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+mn-lt"/>
              </a:rPr>
              <a:t>Антимонопольный </a:t>
            </a:r>
            <a:r>
              <a:rPr lang="ru-RU" sz="1800" dirty="0">
                <a:latin typeface="+mn-lt"/>
              </a:rPr>
              <a:t>орган </a:t>
            </a:r>
            <a:r>
              <a:rPr lang="ru-RU" sz="1800" b="1" dirty="0">
                <a:solidFill>
                  <a:srgbClr val="C00000"/>
                </a:solidFill>
                <a:latin typeface="+mn-lt"/>
              </a:rPr>
              <a:t>может оценивать обоснованность расходов, </a:t>
            </a:r>
            <a:r>
              <a:rPr lang="ru-RU" sz="1800" dirty="0">
                <a:latin typeface="+mn-lt"/>
              </a:rPr>
              <a:t>включенных в цену товара (работы, услуги), а также уровня доходов соответствующего хозяйствующего субъекта.</a:t>
            </a:r>
          </a:p>
        </p:txBody>
      </p:sp>
      <p:sp>
        <p:nvSpPr>
          <p:cNvPr id="15" name="Rectangle 2"/>
          <p:cNvSpPr txBox="1">
            <a:spLocks/>
          </p:cNvSpPr>
          <p:nvPr/>
        </p:nvSpPr>
        <p:spPr bwMode="auto">
          <a:xfrm>
            <a:off x="783095" y="209597"/>
            <a:ext cx="9144000" cy="62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800" b="1" kern="0" dirty="0">
                <a:solidFill>
                  <a:schemeClr val="bg1"/>
                </a:solidFill>
              </a:rPr>
              <a:t>Разъяснение Президиума ФАС России </a:t>
            </a:r>
            <a:r>
              <a:rPr lang="ru-RU" altLang="ru-RU" sz="2800" b="1" kern="0" dirty="0" smtClean="0">
                <a:solidFill>
                  <a:schemeClr val="bg1"/>
                </a:solidFill>
              </a:rPr>
              <a:t>№1</a:t>
            </a:r>
            <a:endParaRPr lang="ru-RU" altLang="ru-RU" sz="2800" b="1" kern="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6707" y="1018358"/>
            <a:ext cx="95280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«Определение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монопольно высокой и монопольно низкой цены 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товара»</a:t>
            </a:r>
            <a:r>
              <a:rPr lang="ru-RU" b="1" dirty="0" smtClean="0">
                <a:solidFill>
                  <a:srgbClr val="008080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ru-RU" b="1" dirty="0">
              <a:solidFill>
                <a:srgbClr val="00808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1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7438" y="1524268"/>
            <a:ext cx="952808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b="1" dirty="0" smtClean="0"/>
              <a:t>Не </a:t>
            </a:r>
            <a:r>
              <a:rPr lang="ru-RU" sz="1800" b="1" dirty="0"/>
              <a:t>допустимо исключать какие-либо этапы анализа</a:t>
            </a:r>
            <a:r>
              <a:rPr lang="ru-RU" sz="1800" dirty="0"/>
              <a:t> </a:t>
            </a:r>
            <a:r>
              <a:rPr lang="ru-RU" sz="1800" b="1" dirty="0"/>
              <a:t>при рассмотрении дел о нарушениях антимонопольного законодательства</a:t>
            </a:r>
            <a:r>
              <a:rPr lang="ru-RU" sz="1800" dirty="0"/>
              <a:t> </a:t>
            </a:r>
            <a:r>
              <a:rPr lang="ru-RU" sz="1800" b="1" dirty="0">
                <a:solidFill>
                  <a:srgbClr val="C00000"/>
                </a:solidFill>
              </a:rPr>
              <a:t>(постановление Президиума ВАС РФ № 1162/13)</a:t>
            </a:r>
          </a:p>
          <a:p>
            <a:pPr indent="449263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+mn-lt"/>
              </a:rPr>
              <a:t>Анализ </a:t>
            </a:r>
            <a:r>
              <a:rPr lang="ru-RU" sz="1800" b="1" dirty="0">
                <a:latin typeface="+mn-lt"/>
              </a:rPr>
              <a:t>состояния конкуренции </a:t>
            </a:r>
            <a:r>
              <a:rPr lang="ru-RU" sz="1800" b="1" dirty="0" smtClean="0">
                <a:latin typeface="+mn-lt"/>
              </a:rPr>
              <a:t>является </a:t>
            </a:r>
            <a:r>
              <a:rPr lang="ru-RU" sz="1800" b="1" dirty="0">
                <a:latin typeface="+mn-lt"/>
              </a:rPr>
              <a:t>обязательным этапом рассмотрения каждого дела о нарушении антимонопольного законодательства вне зависимости от состава вменяемого нарушения</a:t>
            </a:r>
          </a:p>
          <a:p>
            <a:pPr indent="449263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b="1" dirty="0"/>
              <a:t>Перед выдачей предупреждения</a:t>
            </a:r>
            <a:r>
              <a:rPr lang="ru-RU" sz="1800" dirty="0"/>
              <a:t>, </a:t>
            </a:r>
            <a:r>
              <a:rPr lang="ru-RU" sz="1800" b="1" dirty="0"/>
              <a:t>а также перед возбуждением дела по </a:t>
            </a:r>
            <a:r>
              <a:rPr lang="ru-RU" sz="1800" b="1" dirty="0" smtClean="0"/>
              <a:t>статье </a:t>
            </a:r>
            <a:r>
              <a:rPr lang="ru-RU" sz="1800" b="1" dirty="0"/>
              <a:t>10 Закона о защите конкуренции, требуется проведение анализа состояния конкуренции на соответствующем рынке</a:t>
            </a:r>
          </a:p>
          <a:p>
            <a:pPr indent="449263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b="1" dirty="0"/>
              <a:t>Антимонопольный орган праве проводить анализ состояния конкуренции в необходимом для конкретного дела </a:t>
            </a:r>
            <a:r>
              <a:rPr lang="ru-RU" sz="1800" b="1" dirty="0" smtClean="0"/>
              <a:t>объеме</a:t>
            </a:r>
            <a:r>
              <a:rPr lang="ru-RU" sz="18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800" b="1" dirty="0">
                <a:solidFill>
                  <a:srgbClr val="C00000"/>
                </a:solidFill>
              </a:rPr>
              <a:t>(определение Верховного Суда РФ от 14.09.2017 N АПЛ17-290)</a:t>
            </a:r>
          </a:p>
          <a:p>
            <a:pPr indent="449263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b="1" dirty="0" smtClean="0"/>
              <a:t>Лица</a:t>
            </a:r>
            <a:r>
              <a:rPr lang="ru-RU" sz="1800" b="1" dirty="0"/>
              <a:t>, участвующие в деле о нарушении антимонопольного законодательства вправе знакомиться </a:t>
            </a:r>
            <a:r>
              <a:rPr lang="ru-RU" sz="1800" b="1" dirty="0" smtClean="0"/>
              <a:t>с </a:t>
            </a:r>
            <a:r>
              <a:rPr lang="ru-RU" sz="1800" b="1" dirty="0"/>
              <a:t>анализом состояния конкуренции </a:t>
            </a:r>
            <a:r>
              <a:rPr lang="ru-RU" sz="1800" b="1" dirty="0" smtClean="0">
                <a:solidFill>
                  <a:srgbClr val="C00000"/>
                </a:solidFill>
              </a:rPr>
              <a:t>(</a:t>
            </a:r>
            <a:r>
              <a:rPr lang="ru-RU" sz="1800" b="1" dirty="0">
                <a:solidFill>
                  <a:srgbClr val="C00000"/>
                </a:solidFill>
              </a:rPr>
              <a:t>определение Верховного Суда Российской Федерации от 13.01.2015 № 308-КГ14-7832 по делу № А53-2953/2014</a:t>
            </a:r>
            <a:r>
              <a:rPr lang="ru-RU" sz="1800" b="1" dirty="0" smtClean="0">
                <a:solidFill>
                  <a:srgbClr val="C00000"/>
                </a:solidFill>
              </a:rPr>
              <a:t>)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15" name="Rectangle 2"/>
          <p:cNvSpPr txBox="1">
            <a:spLocks/>
          </p:cNvSpPr>
          <p:nvPr/>
        </p:nvSpPr>
        <p:spPr bwMode="auto">
          <a:xfrm>
            <a:off x="783095" y="209597"/>
            <a:ext cx="9144000" cy="62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800" b="1" kern="0" dirty="0">
                <a:solidFill>
                  <a:schemeClr val="bg1"/>
                </a:solidFill>
              </a:rPr>
              <a:t>Разъяснение Президиума ФАС России №17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7439" y="932488"/>
            <a:ext cx="9718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«Об отдельных вопросах анализа состояния конкуренции»</a:t>
            </a:r>
          </a:p>
        </p:txBody>
      </p:sp>
    </p:spTree>
    <p:extLst>
      <p:ext uri="{BB962C8B-B14F-4D97-AF65-F5344CB8AC3E}">
        <p14:creationId xmlns:p14="http://schemas.microsoft.com/office/powerpoint/2010/main" val="206011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78037" y="188640"/>
            <a:ext cx="9670491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rgbClr val="FFFFFF"/>
                </a:solidFill>
              </a:rPr>
              <a:t> </a:t>
            </a:r>
            <a:r>
              <a:rPr lang="ru-RU" altLang="ru-RU" sz="2400" b="1" kern="0" dirty="0" err="1" smtClean="0">
                <a:solidFill>
                  <a:srgbClr val="FFFFFF"/>
                </a:solidFill>
              </a:rPr>
              <a:t>Антиконкурентные</a:t>
            </a:r>
            <a:r>
              <a:rPr lang="ru-RU" altLang="ru-RU" sz="2400" b="1" kern="0" dirty="0" smtClean="0">
                <a:solidFill>
                  <a:srgbClr val="FFFFFF"/>
                </a:solidFill>
              </a:rPr>
              <a:t> соглашения хозяйствующих субъектов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7248" y="1124744"/>
            <a:ext cx="952749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Arial"/>
                <a:ea typeface="+mn-ea"/>
              </a:rPr>
              <a:t>Факт установления конкурентами </a:t>
            </a:r>
            <a:r>
              <a:rPr lang="ru-RU" sz="2000" b="1" dirty="0">
                <a:solidFill>
                  <a:srgbClr val="002060"/>
                </a:solidFill>
                <a:latin typeface="Arial"/>
                <a:ea typeface="+mn-ea"/>
              </a:rPr>
              <a:t>одинаковой цены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+mn-ea"/>
              </a:rPr>
              <a:t>на товар (работу, услугу) без анализа иных обстоятельств (например, наличия или отсутствия экономического обоснования установления такой цены)  </a:t>
            </a:r>
            <a:r>
              <a:rPr lang="ru-RU" sz="2000" b="1" dirty="0">
                <a:solidFill>
                  <a:srgbClr val="002060"/>
                </a:solidFill>
                <a:latin typeface="Arial"/>
                <a:ea typeface="+mn-ea"/>
              </a:rPr>
              <a:t>сам по себе не может доказывать наличие </a:t>
            </a:r>
            <a:r>
              <a:rPr lang="ru-RU" sz="2000" b="1" dirty="0" err="1">
                <a:solidFill>
                  <a:srgbClr val="002060"/>
                </a:solidFill>
                <a:latin typeface="Arial"/>
                <a:ea typeface="+mn-ea"/>
              </a:rPr>
              <a:t>антиконкурентного</a:t>
            </a:r>
            <a:r>
              <a:rPr lang="ru-RU" sz="2000" b="1" dirty="0">
                <a:solidFill>
                  <a:srgbClr val="002060"/>
                </a:solidFill>
                <a:latin typeface="Arial"/>
                <a:ea typeface="+mn-ea"/>
              </a:rPr>
              <a:t> соглашения </a:t>
            </a:r>
            <a:endParaRPr lang="ru-RU" sz="2000" b="1" dirty="0" smtClean="0">
              <a:solidFill>
                <a:srgbClr val="002060"/>
              </a:solidFill>
              <a:latin typeface="Arial"/>
              <a:ea typeface="+mn-ea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002060"/>
              </a:solidFill>
              <a:latin typeface="Arial"/>
              <a:ea typeface="+mn-ea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"/>
                <a:ea typeface="+mn-ea"/>
              </a:rPr>
              <a:t>Наличие </a:t>
            </a:r>
            <a:r>
              <a:rPr lang="ru-RU" sz="2000" b="1" dirty="0">
                <a:solidFill>
                  <a:srgbClr val="002060"/>
                </a:solidFill>
                <a:latin typeface="Arial"/>
                <a:ea typeface="+mn-ea"/>
              </a:rPr>
              <a:t>конфликта интересов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+mn-ea"/>
              </a:rPr>
              <a:t>между заказчиком и поставщиком при проведении закупок у единственного поставщика при наличии совокупности доказательств </a:t>
            </a:r>
            <a:r>
              <a:rPr lang="ru-RU" sz="2000" b="1" dirty="0">
                <a:solidFill>
                  <a:srgbClr val="002060"/>
                </a:solidFill>
                <a:latin typeface="Arial"/>
                <a:ea typeface="+mn-ea"/>
              </a:rPr>
              <a:t>может являться одним из доказательств заключения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+mn-ea"/>
              </a:rPr>
              <a:t>между ними </a:t>
            </a:r>
            <a:r>
              <a:rPr lang="ru-RU" sz="2000" b="1" dirty="0" err="1">
                <a:solidFill>
                  <a:srgbClr val="002060"/>
                </a:solidFill>
                <a:latin typeface="Arial"/>
                <a:ea typeface="+mn-ea"/>
              </a:rPr>
              <a:t>антиконкурентного</a:t>
            </a:r>
            <a:r>
              <a:rPr lang="ru-RU" sz="2000" b="1" dirty="0">
                <a:solidFill>
                  <a:srgbClr val="002060"/>
                </a:solidFill>
                <a:latin typeface="Arial"/>
                <a:ea typeface="+mn-ea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/>
                <a:ea typeface="+mn-ea"/>
              </a:rPr>
              <a:t>соглашения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002060"/>
              </a:solidFill>
              <a:latin typeface="Arial"/>
              <a:ea typeface="+mn-ea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"/>
                <a:ea typeface="+mn-ea"/>
              </a:rPr>
              <a:t>Для </a:t>
            </a:r>
            <a:r>
              <a:rPr lang="ru-RU" sz="2000" b="1" dirty="0">
                <a:solidFill>
                  <a:srgbClr val="002060"/>
                </a:solidFill>
                <a:latin typeface="Arial"/>
                <a:ea typeface="+mn-ea"/>
              </a:rPr>
              <a:t>квалификации соглашения в качестве запрещенного в соответствии с частью 4 статьи 11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+mn-ea"/>
              </a:rPr>
              <a:t>Закона о защите конкуренции антимонопольным органом в обязательном порядке должно быть доказано, что такое соглашение приводит или может привести к ограничению конкуренции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Координация экономической деятельности хозяйствующих субъектов третьим лицом </a:t>
            </a:r>
            <a:r>
              <a:rPr lang="ru-RU" sz="2000" b="1" dirty="0">
                <a:solidFill>
                  <a:srgbClr val="002060"/>
                </a:solidFill>
                <a:latin typeface="Arial"/>
                <a:ea typeface="+mn-ea"/>
                <a:cs typeface="Times New Roman" panose="02020603050405020304" pitchFamily="18" charset="0"/>
              </a:rPr>
              <a:t>представляет собой согласование их действий путем активного поведения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данного третьего лица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  <a:latin typeface="Arial"/>
              <a:ea typeface="+mn-ea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559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88504" y="152929"/>
            <a:ext cx="9360024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err="1" smtClean="0">
                <a:solidFill>
                  <a:srgbClr val="FFFFFF"/>
                </a:solidFill>
              </a:rPr>
              <a:t>Антиконкурентные</a:t>
            </a:r>
            <a:r>
              <a:rPr lang="ru-RU" altLang="ru-RU" sz="2400" b="1" kern="0" dirty="0" smtClean="0">
                <a:solidFill>
                  <a:srgbClr val="FFFFFF"/>
                </a:solidFill>
              </a:rPr>
              <a:t> соглашения с участием органов власти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88504" y="1205657"/>
            <a:ext cx="9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Составление аукционной документации с целью обеспечения победы в аукционе только одного лица, 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  <a:cs typeface="Times New Roman" panose="02020603050405020304" pitchFamily="18" charset="0"/>
              </a:rPr>
              <a:t>начавшего работы до заключения договора по итогам проведения аукциона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, ограничивает доступ иных хозяйствующих субъектов к выполнению таких работ и 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  <a:cs typeface="Times New Roman" panose="02020603050405020304" pitchFamily="18" charset="0"/>
              </a:rPr>
              <a:t>может свидетельствовать о заключении между заказчиком и исполнителем </a:t>
            </a:r>
            <a:r>
              <a:rPr lang="ru-RU" sz="1800" b="1" dirty="0" err="1">
                <a:solidFill>
                  <a:srgbClr val="002060"/>
                </a:solidFill>
                <a:latin typeface="Arial"/>
                <a:ea typeface="+mn-ea"/>
                <a:cs typeface="Times New Roman" panose="02020603050405020304" pitchFamily="18" charset="0"/>
              </a:rPr>
              <a:t>антиконкурентного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  <a:cs typeface="Times New Roman" panose="02020603050405020304" pitchFamily="18" charset="0"/>
              </a:rPr>
              <a:t> соглашения 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в нарушение пункта 4 статьи 16 Закона о защите 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конкуренции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00"/>
              </a:solidFill>
              <a:latin typeface="Arial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Arial"/>
                <a:ea typeface="+mn-ea"/>
              </a:rPr>
              <a:t>Один 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</a:rPr>
              <a:t>лишь факт заключения договора с единственным поставщиком 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</a:rPr>
              <a:t>без проведения конкурентных процедур 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</a:rPr>
              <a:t>не может являться достаточным доказательством наличия </a:t>
            </a:r>
            <a:r>
              <a:rPr lang="ru-RU" sz="1800" b="1" dirty="0" err="1">
                <a:solidFill>
                  <a:srgbClr val="002060"/>
                </a:solidFill>
                <a:latin typeface="Arial"/>
                <a:ea typeface="+mn-ea"/>
              </a:rPr>
              <a:t>антиконкурентного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</a:rPr>
              <a:t> соглашения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</a:rPr>
              <a:t>, квалифицируемого по статье 16 Закона о защите 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ea typeface="+mn-ea"/>
              </a:rPr>
              <a:t>конкуренции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00"/>
              </a:solidFill>
              <a:latin typeface="Arial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Заключение 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государственных контрактов между органом власти и единственным поставщиком на конкурентном товарном рынке, а также дальнейшее внесение в них изменений в целях приведения в соответствие фактически выполненных работ условиям контрактов 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  <a:cs typeface="Times New Roman" panose="02020603050405020304" pitchFamily="18" charset="0"/>
              </a:rPr>
              <a:t>может указывать на наличие </a:t>
            </a:r>
            <a:r>
              <a:rPr lang="ru-RU" sz="1800" b="1" dirty="0" err="1">
                <a:solidFill>
                  <a:srgbClr val="002060"/>
                </a:solidFill>
                <a:latin typeface="Arial"/>
                <a:ea typeface="+mn-ea"/>
                <a:cs typeface="Times New Roman" panose="02020603050405020304" pitchFamily="18" charset="0"/>
              </a:rPr>
              <a:t>антиконкурентного</a:t>
            </a:r>
            <a:r>
              <a:rPr lang="ru-RU" sz="1800" b="1" dirty="0">
                <a:solidFill>
                  <a:srgbClr val="002060"/>
                </a:solidFill>
                <a:latin typeface="Arial"/>
                <a:ea typeface="+mn-ea"/>
                <a:cs typeface="Times New Roman" panose="02020603050405020304" pitchFamily="18" charset="0"/>
              </a:rPr>
              <a:t> соглашения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, запрет на заключение которого установлен статьей 16 Закона о защите 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ea typeface="+mn-ea"/>
                <a:cs typeface="Times New Roman" panose="02020603050405020304" pitchFamily="18" charset="0"/>
              </a:rPr>
              <a:t>конкуренции</a:t>
            </a:r>
            <a:endParaRPr lang="ru-RU" sz="1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2525096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38067</TotalTime>
  <Words>1438</Words>
  <Application>Microsoft Office PowerPoint</Application>
  <PresentationFormat>Лист A4 (210x297 мм)</PresentationFormat>
  <Paragraphs>138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MS PGothic</vt:lpstr>
      <vt:lpstr>MS PGothic</vt:lpstr>
      <vt:lpstr>Arial</vt:lpstr>
      <vt:lpstr>Calibri</vt:lpstr>
      <vt:lpstr>Times New Roman</vt:lpstr>
      <vt:lpstr>Trebuchet MS</vt:lpstr>
      <vt:lpstr>Wingdings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Матяшевская МИ</dc:creator>
  <cp:lastModifiedBy>Крюков Алексей Сергеевич</cp:lastModifiedBy>
  <cp:revision>919</cp:revision>
  <cp:lastPrinted>2021-09-06T09:43:16Z</cp:lastPrinted>
  <dcterms:created xsi:type="dcterms:W3CDTF">2012-08-02T06:30:34Z</dcterms:created>
  <dcterms:modified xsi:type="dcterms:W3CDTF">2021-09-07T12:13:56Z</dcterms:modified>
</cp:coreProperties>
</file>