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505" r:id="rId2"/>
    <p:sldId id="583" r:id="rId3"/>
    <p:sldId id="584" r:id="rId4"/>
    <p:sldId id="589" r:id="rId5"/>
    <p:sldId id="547" r:id="rId6"/>
  </p:sldIdLst>
  <p:sldSz cx="9144000" cy="6858000" type="screen4x3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0034"/>
    <a:srgbClr val="008080"/>
    <a:srgbClr val="008000"/>
    <a:srgbClr val="D1C1A5"/>
    <a:srgbClr val="004AB8"/>
    <a:srgbClr val="FF7621"/>
    <a:srgbClr val="0033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542" autoAdjust="0"/>
  </p:normalViewPr>
  <p:slideViewPr>
    <p:cSldViewPr>
      <p:cViewPr varScale="1">
        <p:scale>
          <a:sx n="74" d="100"/>
          <a:sy n="74" d="100"/>
        </p:scale>
        <p:origin x="14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64C0C-0F68-4CA9-A160-D5A29EBFCFE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93C10FEF-0065-4824-BE5A-B65ED7349AA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социально значимые продукты питания</a:t>
          </a:r>
          <a:endParaRPr lang="ru-RU" dirty="0">
            <a:solidFill>
              <a:schemeClr val="tx1"/>
            </a:solidFill>
          </a:endParaRPr>
        </a:p>
      </dgm:t>
    </dgm:pt>
    <dgm:pt modelId="{BB49CA75-DB09-4783-A886-9F93B8C1B317}" type="parTrans" cxnId="{F8D4BEEB-1336-4098-9CB3-1CD59C017CC3}">
      <dgm:prSet/>
      <dgm:spPr/>
      <dgm:t>
        <a:bodyPr/>
        <a:lstStyle/>
        <a:p>
          <a:endParaRPr lang="ru-RU"/>
        </a:p>
      </dgm:t>
    </dgm:pt>
    <dgm:pt modelId="{9E26C1D3-8FC2-4211-A159-D47202BA7A1F}" type="sibTrans" cxnId="{F8D4BEEB-1336-4098-9CB3-1CD59C017CC3}">
      <dgm:prSet/>
      <dgm:spPr/>
      <dgm:t>
        <a:bodyPr/>
        <a:lstStyle/>
        <a:p>
          <a:endParaRPr lang="ru-RU"/>
        </a:p>
      </dgm:t>
    </dgm:pt>
    <dgm:pt modelId="{E759CC32-9B1B-4006-8C2F-0B361145D92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строительные материалы</a:t>
          </a:r>
          <a:endParaRPr lang="ru-RU" dirty="0">
            <a:solidFill>
              <a:schemeClr val="tx1"/>
            </a:solidFill>
          </a:endParaRPr>
        </a:p>
      </dgm:t>
    </dgm:pt>
    <dgm:pt modelId="{D05B103E-12BB-4461-B445-5D4771FF0AC8}" type="parTrans" cxnId="{8D25962B-21B6-4047-A105-C0A041AC16FD}">
      <dgm:prSet/>
      <dgm:spPr/>
      <dgm:t>
        <a:bodyPr/>
        <a:lstStyle/>
        <a:p>
          <a:endParaRPr lang="ru-RU"/>
        </a:p>
      </dgm:t>
    </dgm:pt>
    <dgm:pt modelId="{C44FC974-E925-4174-B89A-9EEFCDB6B8B4}" type="sibTrans" cxnId="{8D25962B-21B6-4047-A105-C0A041AC16FD}">
      <dgm:prSet/>
      <dgm:spPr/>
      <dgm:t>
        <a:bodyPr/>
        <a:lstStyle/>
        <a:p>
          <a:endParaRPr lang="ru-RU"/>
        </a:p>
      </dgm:t>
    </dgm:pt>
    <dgm:pt modelId="{D3FFB407-943D-4D6B-85E7-18C7C208140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газоиспользующее оборудование</a:t>
          </a:r>
          <a:endParaRPr lang="ru-RU" dirty="0">
            <a:solidFill>
              <a:schemeClr val="tx1"/>
            </a:solidFill>
          </a:endParaRPr>
        </a:p>
      </dgm:t>
    </dgm:pt>
    <dgm:pt modelId="{84FDFB9B-C368-4551-AA88-A84315CC805F}" type="parTrans" cxnId="{23E8EB99-8FC7-4FE9-8D44-A77F21414B2A}">
      <dgm:prSet/>
      <dgm:spPr/>
      <dgm:t>
        <a:bodyPr/>
        <a:lstStyle/>
        <a:p>
          <a:endParaRPr lang="ru-RU"/>
        </a:p>
      </dgm:t>
    </dgm:pt>
    <dgm:pt modelId="{55885353-8A26-45E6-A06C-CD1E46E850E4}" type="sibTrans" cxnId="{23E8EB99-8FC7-4FE9-8D44-A77F21414B2A}">
      <dgm:prSet/>
      <dgm:spPr/>
      <dgm:t>
        <a:bodyPr/>
        <a:lstStyle/>
        <a:p>
          <a:endParaRPr lang="ru-RU"/>
        </a:p>
      </dgm:t>
    </dgm:pt>
    <dgm:pt modelId="{923F1649-551A-42ED-8E5C-5770C130F3D3}" type="pres">
      <dgm:prSet presAssocID="{6E064C0C-0F68-4CA9-A160-D5A29EBFCFEA}" presName="linearFlow" presStyleCnt="0">
        <dgm:presLayoutVars>
          <dgm:dir/>
          <dgm:resizeHandles val="exact"/>
        </dgm:presLayoutVars>
      </dgm:prSet>
      <dgm:spPr/>
    </dgm:pt>
    <dgm:pt modelId="{7705DEAF-5656-467A-9B17-EB42A24F1083}" type="pres">
      <dgm:prSet presAssocID="{93C10FEF-0065-4824-BE5A-B65ED7349AA7}" presName="composite" presStyleCnt="0"/>
      <dgm:spPr/>
    </dgm:pt>
    <dgm:pt modelId="{C121577A-6802-4F05-A21C-68541B47C573}" type="pres">
      <dgm:prSet presAssocID="{93C10FEF-0065-4824-BE5A-B65ED7349AA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C0DA0A-6F64-434F-A540-7560A559081A}" type="pres">
      <dgm:prSet presAssocID="{93C10FEF-0065-4824-BE5A-B65ED7349AA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9B119-084E-40EC-9353-99DC447EF7FA}" type="pres">
      <dgm:prSet presAssocID="{9E26C1D3-8FC2-4211-A159-D47202BA7A1F}" presName="spacing" presStyleCnt="0"/>
      <dgm:spPr/>
    </dgm:pt>
    <dgm:pt modelId="{B8248AC5-6D02-4DFE-A4E1-00B115ECB98F}" type="pres">
      <dgm:prSet presAssocID="{E759CC32-9B1B-4006-8C2F-0B361145D920}" presName="composite" presStyleCnt="0"/>
      <dgm:spPr/>
    </dgm:pt>
    <dgm:pt modelId="{ED7EBE13-FFC0-4F8C-8B08-6181B32D30FC}" type="pres">
      <dgm:prSet presAssocID="{E759CC32-9B1B-4006-8C2F-0B361145D92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78C443-0F87-42E2-AE62-96A2EE264131}" type="pres">
      <dgm:prSet presAssocID="{E759CC32-9B1B-4006-8C2F-0B361145D92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0EF86-BA6C-452C-894F-44FFF71B9462}" type="pres">
      <dgm:prSet presAssocID="{C44FC974-E925-4174-B89A-9EEFCDB6B8B4}" presName="spacing" presStyleCnt="0"/>
      <dgm:spPr/>
    </dgm:pt>
    <dgm:pt modelId="{1928960F-6196-4BD7-93B5-9DEE1A3A4C96}" type="pres">
      <dgm:prSet presAssocID="{D3FFB407-943D-4D6B-85E7-18C7C208140E}" presName="composite" presStyleCnt="0"/>
      <dgm:spPr/>
    </dgm:pt>
    <dgm:pt modelId="{425DE130-D375-4282-872A-8A11B7F84FF8}" type="pres">
      <dgm:prSet presAssocID="{D3FFB407-943D-4D6B-85E7-18C7C208140E}" presName="imgShp" presStyleLbl="fgImgPlace1" presStyleIdx="2" presStyleCnt="3" custLinFactNeighborX="730" custLinFactNeighborY="127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57F8C18-3BA0-4E59-A274-F168DC146F47}" type="pres">
      <dgm:prSet presAssocID="{D3FFB407-943D-4D6B-85E7-18C7C208140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D3A64-F95C-485D-BB78-E39849B73AC1}" type="presOf" srcId="{D3FFB407-943D-4D6B-85E7-18C7C208140E}" destId="{D57F8C18-3BA0-4E59-A274-F168DC146F47}" srcOrd="0" destOrd="0" presId="urn:microsoft.com/office/officeart/2005/8/layout/vList3"/>
    <dgm:cxn modelId="{F8D4BEEB-1336-4098-9CB3-1CD59C017CC3}" srcId="{6E064C0C-0F68-4CA9-A160-D5A29EBFCFEA}" destId="{93C10FEF-0065-4824-BE5A-B65ED7349AA7}" srcOrd="0" destOrd="0" parTransId="{BB49CA75-DB09-4783-A886-9F93B8C1B317}" sibTransId="{9E26C1D3-8FC2-4211-A159-D47202BA7A1F}"/>
    <dgm:cxn modelId="{2F38C5D4-2646-4AA1-B79E-AB14BC066548}" type="presOf" srcId="{93C10FEF-0065-4824-BE5A-B65ED7349AA7}" destId="{2EC0DA0A-6F64-434F-A540-7560A559081A}" srcOrd="0" destOrd="0" presId="urn:microsoft.com/office/officeart/2005/8/layout/vList3"/>
    <dgm:cxn modelId="{8D25962B-21B6-4047-A105-C0A041AC16FD}" srcId="{6E064C0C-0F68-4CA9-A160-D5A29EBFCFEA}" destId="{E759CC32-9B1B-4006-8C2F-0B361145D920}" srcOrd="1" destOrd="0" parTransId="{D05B103E-12BB-4461-B445-5D4771FF0AC8}" sibTransId="{C44FC974-E925-4174-B89A-9EEFCDB6B8B4}"/>
    <dgm:cxn modelId="{23E8EB99-8FC7-4FE9-8D44-A77F21414B2A}" srcId="{6E064C0C-0F68-4CA9-A160-D5A29EBFCFEA}" destId="{D3FFB407-943D-4D6B-85E7-18C7C208140E}" srcOrd="2" destOrd="0" parTransId="{84FDFB9B-C368-4551-AA88-A84315CC805F}" sibTransId="{55885353-8A26-45E6-A06C-CD1E46E850E4}"/>
    <dgm:cxn modelId="{65446D6B-FD9A-4FD9-8BB2-C22BD1BAF536}" type="presOf" srcId="{E759CC32-9B1B-4006-8C2F-0B361145D920}" destId="{F978C443-0F87-42E2-AE62-96A2EE264131}" srcOrd="0" destOrd="0" presId="urn:microsoft.com/office/officeart/2005/8/layout/vList3"/>
    <dgm:cxn modelId="{77FF0ED9-08A0-46B4-9A59-FEAF31488360}" type="presOf" srcId="{6E064C0C-0F68-4CA9-A160-D5A29EBFCFEA}" destId="{923F1649-551A-42ED-8E5C-5770C130F3D3}" srcOrd="0" destOrd="0" presId="urn:microsoft.com/office/officeart/2005/8/layout/vList3"/>
    <dgm:cxn modelId="{85C133E5-6EA9-460C-A9C0-31D0A556C5A4}" type="presParOf" srcId="{923F1649-551A-42ED-8E5C-5770C130F3D3}" destId="{7705DEAF-5656-467A-9B17-EB42A24F1083}" srcOrd="0" destOrd="0" presId="urn:microsoft.com/office/officeart/2005/8/layout/vList3"/>
    <dgm:cxn modelId="{6B9CA2AD-E51F-418D-8112-086DF184FF11}" type="presParOf" srcId="{7705DEAF-5656-467A-9B17-EB42A24F1083}" destId="{C121577A-6802-4F05-A21C-68541B47C573}" srcOrd="0" destOrd="0" presId="urn:microsoft.com/office/officeart/2005/8/layout/vList3"/>
    <dgm:cxn modelId="{C569D2FF-E3F8-4428-89A0-EB4027E41A47}" type="presParOf" srcId="{7705DEAF-5656-467A-9B17-EB42A24F1083}" destId="{2EC0DA0A-6F64-434F-A540-7560A559081A}" srcOrd="1" destOrd="0" presId="urn:microsoft.com/office/officeart/2005/8/layout/vList3"/>
    <dgm:cxn modelId="{9B406E48-B8AF-4A97-85C1-99E5141F47F4}" type="presParOf" srcId="{923F1649-551A-42ED-8E5C-5770C130F3D3}" destId="{5639B119-084E-40EC-9353-99DC447EF7FA}" srcOrd="1" destOrd="0" presId="urn:microsoft.com/office/officeart/2005/8/layout/vList3"/>
    <dgm:cxn modelId="{D72F9AEF-4CE7-4B90-97DB-DACDCC7FB81B}" type="presParOf" srcId="{923F1649-551A-42ED-8E5C-5770C130F3D3}" destId="{B8248AC5-6D02-4DFE-A4E1-00B115ECB98F}" srcOrd="2" destOrd="0" presId="urn:microsoft.com/office/officeart/2005/8/layout/vList3"/>
    <dgm:cxn modelId="{552D6D75-A1E1-43AF-85C1-CFFB4A909C1C}" type="presParOf" srcId="{B8248AC5-6D02-4DFE-A4E1-00B115ECB98F}" destId="{ED7EBE13-FFC0-4F8C-8B08-6181B32D30FC}" srcOrd="0" destOrd="0" presId="urn:microsoft.com/office/officeart/2005/8/layout/vList3"/>
    <dgm:cxn modelId="{4993046C-E7A2-4A33-8A82-FFA28FD35C1C}" type="presParOf" srcId="{B8248AC5-6D02-4DFE-A4E1-00B115ECB98F}" destId="{F978C443-0F87-42E2-AE62-96A2EE264131}" srcOrd="1" destOrd="0" presId="urn:microsoft.com/office/officeart/2005/8/layout/vList3"/>
    <dgm:cxn modelId="{D6DC1B10-6856-4727-955B-C6FA9DDFFBE1}" type="presParOf" srcId="{923F1649-551A-42ED-8E5C-5770C130F3D3}" destId="{F9C0EF86-BA6C-452C-894F-44FFF71B9462}" srcOrd="3" destOrd="0" presId="urn:microsoft.com/office/officeart/2005/8/layout/vList3"/>
    <dgm:cxn modelId="{082E8D1C-39CC-4409-8425-8035CB417AEB}" type="presParOf" srcId="{923F1649-551A-42ED-8E5C-5770C130F3D3}" destId="{1928960F-6196-4BD7-93B5-9DEE1A3A4C96}" srcOrd="4" destOrd="0" presId="urn:microsoft.com/office/officeart/2005/8/layout/vList3"/>
    <dgm:cxn modelId="{BBBDA6B3-43F0-4D01-A43C-132E0A75E091}" type="presParOf" srcId="{1928960F-6196-4BD7-93B5-9DEE1A3A4C96}" destId="{425DE130-D375-4282-872A-8A11B7F84FF8}" srcOrd="0" destOrd="0" presId="urn:microsoft.com/office/officeart/2005/8/layout/vList3"/>
    <dgm:cxn modelId="{5C165C6D-D2C0-480B-B584-CB63501263AA}" type="presParOf" srcId="{1928960F-6196-4BD7-93B5-9DEE1A3A4C96}" destId="{D57F8C18-3BA0-4E59-A274-F168DC146F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25E5ED-9FB8-4CDD-84CE-3BC73F448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1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1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75672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2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9398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3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29357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4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04403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A8A8056-AF50-4200-934A-E6215ED40023}" type="slidenum">
              <a:rPr lang="ru-RU" sz="1200"/>
              <a:pPr algn="r" eaLnBrk="1" hangingPunct="1"/>
              <a:t>5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634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C01C-2B87-451F-AF23-C0826299DF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4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2B9C-0ED0-4332-AB70-9E4776B34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7880-BFB9-480E-83A2-0F619D0A3E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78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DFF1-D445-4934-BE2C-9F31C812B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0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A8E6-1F68-455E-A4F4-0F0E3AA00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5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6C0D-A87F-494A-AAF0-B86EB8A91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7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5F38-30BA-4AA9-923C-4B95196C94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952A-9CA2-4B15-88D6-F602B9933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FB61-1297-46C3-8AA3-49CF237C3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C109-91C7-474C-83DD-F89374BD9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08F-6F81-4A48-B5C7-677A92839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0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874E-874A-4913-8012-2EC618268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E5B8-A285-453C-A649-02D1F1728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6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CE72A92-BDDE-448A-A630-FC1AD37A0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  <p:sldLayoutId id="2147485403" r:id="rId13"/>
    <p:sldLayoutId id="21474854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645102" y="2266399"/>
            <a:ext cx="8532812" cy="14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Управление </a:t>
            </a:r>
            <a:r>
              <a:rPr lang="ru-RU" sz="2800" b="1" dirty="0" smtClean="0">
                <a:solidFill>
                  <a:srgbClr val="008080"/>
                </a:solidFill>
                <a:latin typeface="Calibri" pitchFamily="34" charset="0"/>
              </a:rPr>
              <a:t>Федеральной </a:t>
            </a:r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антимонопольной службы</a:t>
            </a:r>
          </a:p>
          <a:p>
            <a:pPr algn="r"/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по </a:t>
            </a:r>
            <a:r>
              <a:rPr lang="ru-RU" sz="2800" b="1" dirty="0" smtClean="0">
                <a:solidFill>
                  <a:srgbClr val="008080"/>
                </a:solidFill>
                <a:latin typeface="Calibri" pitchFamily="34" charset="0"/>
              </a:rPr>
              <a:t>Курганской </a:t>
            </a:r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области</a:t>
            </a:r>
            <a:endParaRPr lang="en-US" sz="2800" b="1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79512" y="3688007"/>
            <a:ext cx="9177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ЦЕНЫ НА СОЦИАЛЬНО ЗНАЧИМЫЕ </a:t>
            </a:r>
            <a:r>
              <a:rPr lang="ru-RU" sz="2800" b="1" cap="all" dirty="0" smtClean="0"/>
              <a:t>ТОВАРЫ: </a:t>
            </a:r>
            <a:r>
              <a:rPr lang="ru-RU" sz="2800" b="1" dirty="0" smtClean="0">
                <a:latin typeface="Arial" panose="020B0604020202020204" pitchFamily="34" charset="0"/>
              </a:rPr>
              <a:t>МЕРЫ АНТИМОНОПОЛЬНОГО РЕАГИРОВАНИЯ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48" y="6525344"/>
            <a:ext cx="2341067" cy="432854"/>
          </a:xfrm>
          <a:prstGeom prst="rect">
            <a:avLst/>
          </a:prstGeom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211959" y="4941168"/>
            <a:ext cx="4965955" cy="151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sz="1800" i="1" u="sng" dirty="0" smtClean="0">
                <a:latin typeface="Calibri" pitchFamily="34" charset="0"/>
              </a:rPr>
              <a:t>Руководитель:</a:t>
            </a:r>
          </a:p>
          <a:p>
            <a:pPr algn="r"/>
            <a:r>
              <a:rPr lang="ru-RU" sz="1800" i="1" u="sng" dirty="0" smtClean="0">
                <a:latin typeface="Calibri" pitchFamily="34" charset="0"/>
              </a:rPr>
              <a:t>Соболевская Татьяна Михайловна</a:t>
            </a:r>
            <a:endParaRPr lang="en-US" sz="1800" i="1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689243"/>
            <a:ext cx="651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МОНИТОРИНГ ЦЕН И ПРЕСЕЧЕНИЕ НАРУШЕНИЙ</a:t>
            </a:r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1077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604" y="2771646"/>
            <a:ext cx="6120604" cy="3503109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282" y="2771646"/>
            <a:ext cx="5744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Курганское УФАС России осуществляет </a:t>
            </a:r>
            <a:r>
              <a:rPr lang="ru-RU" sz="2000" b="1" dirty="0" smtClean="0"/>
              <a:t>мониторинг ценообразования </a:t>
            </a:r>
            <a:r>
              <a:rPr lang="ru-RU" sz="2000" dirty="0" smtClean="0"/>
              <a:t>на: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01077" y="3713144"/>
            <a:ext cx="1620112" cy="162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97304835"/>
              </p:ext>
            </p:extLst>
          </p:nvPr>
        </p:nvGraphicFramePr>
        <p:xfrm>
          <a:off x="392282" y="3506855"/>
          <a:ext cx="5547870" cy="265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67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621560"/>
            <a:ext cx="651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МОНИТОРИНГ ЦЕН И ПРЕСЕЧЕНИЕ </a:t>
            </a:r>
            <a:r>
              <a:rPr lang="ru-RU" b="1" dirty="0" smtClean="0"/>
              <a:t>НАРУШЕНИЙ</a:t>
            </a:r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97066" y="6553139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3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852936"/>
            <a:ext cx="88128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+mn-lt"/>
              </a:rPr>
              <a:t>Запрещено необоснованное повышение цен. </a:t>
            </a:r>
          </a:p>
          <a:p>
            <a:pPr algn="ctr"/>
            <a:r>
              <a:rPr lang="ru-RU" b="1" u="sng" dirty="0" smtClean="0">
                <a:latin typeface="+mn-lt"/>
              </a:rPr>
              <a:t>ФАС пресекает:</a:t>
            </a:r>
          </a:p>
          <a:p>
            <a:endParaRPr lang="ru-RU" sz="1400" b="1" u="sng" dirty="0">
              <a:latin typeface="+mn-lt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злоупотребление доминирующем положением на рынке;</a:t>
            </a:r>
            <a:endParaRPr lang="en-US" dirty="0" smtClean="0">
              <a:latin typeface="+mn-lt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картельные и ценовые сговоры или согласованные действия участников рынка.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0" y="2703963"/>
            <a:ext cx="8888738" cy="2443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5353954"/>
            <a:ext cx="91447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77950" y="290373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2010" y="734231"/>
            <a:ext cx="6514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ПРОДУКТЫ ПИТАНИЯ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1077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4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99592" y="3317356"/>
            <a:ext cx="432047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По поручению </a:t>
            </a:r>
            <a:r>
              <a:rPr lang="ru-RU" altLang="ru-RU" sz="2000" dirty="0" smtClean="0">
                <a:solidFill>
                  <a:schemeClr val="tx1"/>
                </a:solidFill>
              </a:rPr>
              <a:t>ФАС России Курганским </a:t>
            </a:r>
            <a:r>
              <a:rPr lang="ru-RU" altLang="ru-RU" sz="2000" dirty="0">
                <a:solidFill>
                  <a:schemeClr val="tx1"/>
                </a:solidFill>
              </a:rPr>
              <a:t>УФАС России организована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горячая» линия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1"/>
                </a:solidFill>
              </a:rPr>
              <a:t>по вопросам изменения цен товаров, услуг и их наличия в целях усиления контроля за ситуацией на социально значимых товарных рынках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400" t="52800" r="50630" b="12620"/>
          <a:stretch/>
        </p:blipFill>
        <p:spPr>
          <a:xfrm>
            <a:off x="6228184" y="2780928"/>
            <a:ext cx="2232248" cy="362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7" y="2780928"/>
            <a:ext cx="5112568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275856" y="3235043"/>
            <a:ext cx="556835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 i="1" dirty="0">
                <a:latin typeface="Bodoni" pitchFamily="18" charset="0"/>
              </a:rPr>
              <a:t>https://kurgan.fas.gov.ru/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2322119"/>
            <a:ext cx="2519460" cy="269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1619672" y="1916832"/>
            <a:ext cx="69847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r>
              <a:rPr lang="ru-RU" alt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endParaRPr lang="ru-RU" altLang="ru-RU" sz="32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7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25643</TotalTime>
  <Words>123</Words>
  <Application>Microsoft Office PowerPoint</Application>
  <PresentationFormat>Экран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Bodoni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Юлия Сергеевна Пахарукова</cp:lastModifiedBy>
  <cp:revision>2072</cp:revision>
  <cp:lastPrinted>2017-12-11T09:58:51Z</cp:lastPrinted>
  <dcterms:created xsi:type="dcterms:W3CDTF">2010-09-23T12:59:34Z</dcterms:created>
  <dcterms:modified xsi:type="dcterms:W3CDTF">2022-03-17T07:58:49Z</dcterms:modified>
</cp:coreProperties>
</file>