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31" r:id="rId2"/>
    <p:sldId id="336" r:id="rId3"/>
    <p:sldId id="350" r:id="rId4"/>
    <p:sldId id="351" r:id="rId5"/>
    <p:sldId id="352" r:id="rId6"/>
    <p:sldId id="349" r:id="rId7"/>
    <p:sldId id="340" r:id="rId8"/>
    <p:sldId id="353" r:id="rId9"/>
    <p:sldId id="290" r:id="rId10"/>
  </p:sldIdLst>
  <p:sldSz cx="9144000" cy="5143500" type="screen16x9"/>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690"/>
    <a:srgbClr val="055967"/>
    <a:srgbClr val="CEB173"/>
    <a:srgbClr val="009180"/>
    <a:srgbClr val="067082"/>
    <a:srgbClr val="DDAC96"/>
    <a:srgbClr val="4F6A36"/>
    <a:srgbClr val="012C65"/>
    <a:srgbClr val="CCE9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8" autoAdjust="0"/>
  </p:normalViewPr>
  <p:slideViewPr>
    <p:cSldViewPr>
      <p:cViewPr varScale="1">
        <p:scale>
          <a:sx n="145" d="100"/>
          <a:sy n="145" d="100"/>
        </p:scale>
        <p:origin x="624"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F99EAC8-EB46-48BF-B3A0-8019F51501F8}" type="datetimeFigureOut">
              <a:rPr lang="ru-RU" smtClean="0"/>
              <a:t>23.06.2023</a:t>
            </a:fld>
            <a:endParaRPr lang="ru-RU"/>
          </a:p>
        </p:txBody>
      </p:sp>
      <p:sp>
        <p:nvSpPr>
          <p:cNvPr id="4" name="Образ слайда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06F7B45-0B58-41CE-B5F4-DDAEFA04340B}" type="slidenum">
              <a:rPr lang="ru-RU" smtClean="0"/>
              <a:t>‹#›</a:t>
            </a:fld>
            <a:endParaRPr lang="ru-RU"/>
          </a:p>
        </p:txBody>
      </p:sp>
    </p:spTree>
    <p:extLst>
      <p:ext uri="{BB962C8B-B14F-4D97-AF65-F5344CB8AC3E}">
        <p14:creationId xmlns:p14="http://schemas.microsoft.com/office/powerpoint/2010/main" val="389991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7B45-0B58-41CE-B5F4-DDAEFA04340B}" type="slidenum">
              <a:rPr lang="ru-RU" smtClean="0"/>
              <a:t>2</a:t>
            </a:fld>
            <a:endParaRPr lang="ru-RU"/>
          </a:p>
        </p:txBody>
      </p:sp>
    </p:spTree>
    <p:extLst>
      <p:ext uri="{BB962C8B-B14F-4D97-AF65-F5344CB8AC3E}">
        <p14:creationId xmlns:p14="http://schemas.microsoft.com/office/powerpoint/2010/main" val="79796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7B45-0B58-41CE-B5F4-DDAEFA04340B}" type="slidenum">
              <a:rPr lang="ru-RU" smtClean="0"/>
              <a:t>3</a:t>
            </a:fld>
            <a:endParaRPr lang="ru-RU"/>
          </a:p>
        </p:txBody>
      </p:sp>
    </p:spTree>
    <p:extLst>
      <p:ext uri="{BB962C8B-B14F-4D97-AF65-F5344CB8AC3E}">
        <p14:creationId xmlns:p14="http://schemas.microsoft.com/office/powerpoint/2010/main" val="797960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7B45-0B58-41CE-B5F4-DDAEFA04340B}" type="slidenum">
              <a:rPr lang="ru-RU" smtClean="0"/>
              <a:t>4</a:t>
            </a:fld>
            <a:endParaRPr lang="ru-RU"/>
          </a:p>
        </p:txBody>
      </p:sp>
    </p:spTree>
    <p:extLst>
      <p:ext uri="{BB962C8B-B14F-4D97-AF65-F5344CB8AC3E}">
        <p14:creationId xmlns:p14="http://schemas.microsoft.com/office/powerpoint/2010/main" val="79796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7B45-0B58-41CE-B5F4-DDAEFA04340B}" type="slidenum">
              <a:rPr lang="ru-RU" smtClean="0"/>
              <a:t>5</a:t>
            </a:fld>
            <a:endParaRPr lang="ru-RU"/>
          </a:p>
        </p:txBody>
      </p:sp>
    </p:spTree>
    <p:extLst>
      <p:ext uri="{BB962C8B-B14F-4D97-AF65-F5344CB8AC3E}">
        <p14:creationId xmlns:p14="http://schemas.microsoft.com/office/powerpoint/2010/main" val="248799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F7B45-0B58-41CE-B5F4-DDAEFA04340B}" type="slidenum">
              <a:rPr lang="ru-RU" smtClean="0"/>
              <a:t>8</a:t>
            </a:fld>
            <a:endParaRPr lang="ru-RU"/>
          </a:p>
        </p:txBody>
      </p:sp>
    </p:spTree>
    <p:extLst>
      <p:ext uri="{BB962C8B-B14F-4D97-AF65-F5344CB8AC3E}">
        <p14:creationId xmlns:p14="http://schemas.microsoft.com/office/powerpoint/2010/main" val="51768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1.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2.png"/><Relationship Id="rId4" Type="http://schemas.openxmlformats.org/officeDocument/2006/relationships/image" Target="../media/image50.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2.png"/><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23" Type="http://schemas.openxmlformats.org/officeDocument/2006/relationships/image" Target="../media/image80.svg"/><Relationship Id="rId4" Type="http://schemas.openxmlformats.org/officeDocument/2006/relationships/image" Target="../media/image50.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0.svg"/></Relationships>
</file>

<file path=ppt/slides/_rels/slide6.xml.rels><?xml version="1.0" encoding="UTF-8" standalone="yes"?>
<Relationships xmlns="http://schemas.openxmlformats.org/package/2006/relationships"><Relationship Id="rId12"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69.svg"/><Relationship Id="rId24" Type="http://schemas.openxmlformats.org/officeDocument/2006/relationships/image" Target="../media/image11.png"/><Relationship Id="rId23" Type="http://schemas.openxmlformats.org/officeDocument/2006/relationships/image" Target="../media/image80.svg"/></Relationships>
</file>

<file path=ppt/slides/_rels/slide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0.svg"/></Relationships>
</file>

<file path=ppt/slides/_rels/slide9.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37.sv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41.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386AC0F5-8607-90B8-ED48-D006AA54BCE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28" y="-23031"/>
            <a:ext cx="2278772" cy="5166531"/>
          </a:xfrm>
          <a:prstGeom prst="rect">
            <a:avLst/>
          </a:prstGeom>
        </p:spPr>
      </p:pic>
      <p:sp>
        <p:nvSpPr>
          <p:cNvPr id="6" name="Прямоугольник 5">
            <a:extLst>
              <a:ext uri="{FF2B5EF4-FFF2-40B4-BE49-F238E27FC236}">
                <a16:creationId xmlns="" xmlns:a16="http://schemas.microsoft.com/office/drawing/2014/main" id="{217C4504-5B54-5444-A9D8-D90FE6D431A5}"/>
              </a:ext>
            </a:extLst>
          </p:cNvPr>
          <p:cNvSpPr/>
          <p:nvPr/>
        </p:nvSpPr>
        <p:spPr>
          <a:xfrm>
            <a:off x="2649238" y="1635646"/>
            <a:ext cx="6099225" cy="1692771"/>
          </a:xfrm>
          <a:prstGeom prst="rect">
            <a:avLst/>
          </a:prstGeom>
        </p:spPr>
        <p:txBody>
          <a:bodyPr wrap="square">
            <a:spAutoFit/>
          </a:bodyPr>
          <a:lstStyle/>
          <a:p>
            <a:r>
              <a:rPr lang="ru-RU" sz="2600" b="1" dirty="0" smtClean="0"/>
              <a:t>Подходы и проблематика </a:t>
            </a:r>
            <a:r>
              <a:rPr lang="ru-RU" sz="2600" b="1" dirty="0"/>
              <a:t>при осуществлении закупок медицинскими организациями </a:t>
            </a:r>
            <a:r>
              <a:rPr lang="ru-RU" sz="2600" b="1" dirty="0" smtClean="0"/>
              <a:t>в </a:t>
            </a:r>
            <a:r>
              <a:rPr lang="ru-RU" sz="2600" b="1" dirty="0"/>
              <a:t>рамках 44-ФЗ</a:t>
            </a:r>
          </a:p>
          <a:p>
            <a:r>
              <a:rPr lang="ru-RU" sz="2600" b="1" dirty="0"/>
              <a:t> на примере Курганского УФАС России</a:t>
            </a:r>
          </a:p>
        </p:txBody>
      </p:sp>
      <p:sp>
        <p:nvSpPr>
          <p:cNvPr id="9" name="TextBox 8">
            <a:extLst>
              <a:ext uri="{FF2B5EF4-FFF2-40B4-BE49-F238E27FC236}">
                <a16:creationId xmlns="" xmlns:a16="http://schemas.microsoft.com/office/drawing/2014/main" id="{3C2F0F03-1EB7-F433-1B98-FDA1663F1D1E}"/>
              </a:ext>
            </a:extLst>
          </p:cNvPr>
          <p:cNvSpPr txBox="1"/>
          <p:nvPr/>
        </p:nvSpPr>
        <p:spPr>
          <a:xfrm>
            <a:off x="7549695" y="4448129"/>
            <a:ext cx="1584176" cy="276999"/>
          </a:xfrm>
          <a:prstGeom prst="rect">
            <a:avLst/>
          </a:prstGeom>
          <a:noFill/>
        </p:spPr>
        <p:txBody>
          <a:bodyPr wrap="square" rtlCol="0">
            <a:spAutoFit/>
          </a:bodyPr>
          <a:lstStyle/>
          <a:p>
            <a:r>
              <a:rPr lang="ru-RU" sz="1200" b="1" dirty="0" smtClean="0">
                <a:latin typeface="Myriad Pro" pitchFamily="34" charset="0"/>
              </a:rPr>
              <a:t>Июнь 2023 Г</a:t>
            </a:r>
            <a:endParaRPr lang="ru-RU" sz="1200" b="1" dirty="0">
              <a:latin typeface="Myriad Pro" pitchFamily="34" charset="0"/>
            </a:endParaRPr>
          </a:p>
        </p:txBody>
      </p:sp>
      <p:sp>
        <p:nvSpPr>
          <p:cNvPr id="10" name="TextBox 9">
            <a:extLst>
              <a:ext uri="{FF2B5EF4-FFF2-40B4-BE49-F238E27FC236}">
                <a16:creationId xmlns="" xmlns:a16="http://schemas.microsoft.com/office/drawing/2014/main" id="{5548A45B-B201-FF4D-971B-A75A7D3E20BB}"/>
              </a:ext>
            </a:extLst>
          </p:cNvPr>
          <p:cNvSpPr txBox="1"/>
          <p:nvPr/>
        </p:nvSpPr>
        <p:spPr>
          <a:xfrm>
            <a:off x="2649238" y="3507854"/>
            <a:ext cx="5451153" cy="738664"/>
          </a:xfrm>
          <a:prstGeom prst="rect">
            <a:avLst/>
          </a:prstGeom>
          <a:noFill/>
        </p:spPr>
        <p:txBody>
          <a:bodyPr wrap="square" rtlCol="0">
            <a:spAutoFit/>
          </a:bodyPr>
          <a:lstStyle/>
          <a:p>
            <a:r>
              <a:rPr lang="ru-RU" sz="1400" b="1" dirty="0" smtClean="0">
                <a:latin typeface="Myriad Pro" pitchFamily="34" charset="0"/>
              </a:rPr>
              <a:t>Иванова </a:t>
            </a:r>
            <a:r>
              <a:rPr lang="ru-RU" sz="1400" b="1" dirty="0">
                <a:latin typeface="Myriad Pro" pitchFamily="34" charset="0"/>
              </a:rPr>
              <a:t>А</a:t>
            </a:r>
            <a:r>
              <a:rPr lang="ru-RU" sz="1400" b="1" dirty="0" smtClean="0">
                <a:latin typeface="Myriad Pro" pitchFamily="34" charset="0"/>
              </a:rPr>
              <a:t>лла Викторовна, заместитель руководителя - начальник отдела контроля закупок и антимонопольного регулирования органов власти Курганского УФАС России</a:t>
            </a:r>
            <a:endParaRPr lang="ru-RU" sz="1400" b="1" dirty="0">
              <a:latin typeface="Myriad Pro" pitchFamily="34" charset="0"/>
            </a:endParaRPr>
          </a:p>
        </p:txBody>
      </p:sp>
      <p:pic>
        <p:nvPicPr>
          <p:cNvPr id="7" name="Рисунок 6">
            <a:extLst>
              <a:ext uri="{FF2B5EF4-FFF2-40B4-BE49-F238E27FC236}">
                <a16:creationId xmlns="" xmlns:a16="http://schemas.microsoft.com/office/drawing/2014/main" id="{EE61C53E-5EBE-8D0E-FEF9-410235F5057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580" y="2329775"/>
            <a:ext cx="2135308" cy="2802209"/>
          </a:xfrm>
          <a:prstGeom prst="rect">
            <a:avLst/>
          </a:prstGeom>
        </p:spPr>
      </p:pic>
      <p:pic>
        <p:nvPicPr>
          <p:cNvPr id="8" name="Рисунок 7">
            <a:extLst>
              <a:ext uri="{FF2B5EF4-FFF2-40B4-BE49-F238E27FC236}">
                <a16:creationId xmlns="" xmlns:a16="http://schemas.microsoft.com/office/drawing/2014/main" id="{44FD732C-EBE4-A732-56CD-CAFC1CBADA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195486"/>
            <a:ext cx="3960440" cy="1659890"/>
          </a:xfrm>
          <a:prstGeom prst="rect">
            <a:avLst/>
          </a:prstGeom>
        </p:spPr>
      </p:pic>
    </p:spTree>
    <p:extLst>
      <p:ext uri="{BB962C8B-B14F-4D97-AF65-F5344CB8AC3E}">
        <p14:creationId xmlns:p14="http://schemas.microsoft.com/office/powerpoint/2010/main" val="990379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35516368-28A9-7545-DEEB-CB6C6ABA5A1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5933" y="31521"/>
            <a:ext cx="9097886" cy="5143500"/>
          </a:xfrm>
          <a:prstGeom prst="rect">
            <a:avLst/>
          </a:prstGeom>
        </p:spPr>
      </p:pic>
      <p:pic>
        <p:nvPicPr>
          <p:cNvPr id="8" name="Рисунок 7">
            <a:extLst>
              <a:ext uri="{FF2B5EF4-FFF2-40B4-BE49-F238E27FC236}">
                <a16:creationId xmlns="" xmlns:a16="http://schemas.microsoft.com/office/drawing/2014/main" id="{0594E6A0-0B55-40D7-95CC-C511ADF26E7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52516" y="274653"/>
            <a:ext cx="3863500" cy="5070151"/>
          </a:xfrm>
          <a:prstGeom prst="rect">
            <a:avLst/>
          </a:prstGeom>
        </p:spPr>
      </p:pic>
      <p:sp>
        <p:nvSpPr>
          <p:cNvPr id="4" name="Прямоугольник 3">
            <a:extLst>
              <a:ext uri="{FF2B5EF4-FFF2-40B4-BE49-F238E27FC236}">
                <a16:creationId xmlns="" xmlns:a16="http://schemas.microsoft.com/office/drawing/2014/main" id="{1F998C89-AB5F-9700-D40B-53709470CA5A}"/>
              </a:ext>
            </a:extLst>
          </p:cNvPr>
          <p:cNvSpPr/>
          <p:nvPr/>
        </p:nvSpPr>
        <p:spPr>
          <a:xfrm>
            <a:off x="539552" y="166368"/>
            <a:ext cx="8352928" cy="523220"/>
          </a:xfrm>
          <a:prstGeom prst="rect">
            <a:avLst/>
          </a:prstGeom>
        </p:spPr>
        <p:txBody>
          <a:bodyPr wrap="square">
            <a:spAutoFit/>
          </a:bodyPr>
          <a:lstStyle/>
          <a:p>
            <a:pPr algn="ctr"/>
            <a:r>
              <a:rPr lang="ru-RU" sz="1400" b="1" dirty="0" smtClean="0">
                <a:latin typeface="Myriad Pro" pitchFamily="34" charset="0"/>
              </a:rPr>
              <a:t>Письмо  </a:t>
            </a:r>
            <a:r>
              <a:rPr lang="ru-RU" sz="1400" b="1" dirty="0">
                <a:latin typeface="Myriad Pro" pitchFamily="34" charset="0"/>
              </a:rPr>
              <a:t>ФАС </a:t>
            </a:r>
            <a:r>
              <a:rPr lang="ru-RU" sz="1400" b="1" dirty="0" smtClean="0">
                <a:latin typeface="Myriad Pro" pitchFamily="34" charset="0"/>
              </a:rPr>
              <a:t>России № </a:t>
            </a:r>
            <a:r>
              <a:rPr lang="ru-RU" sz="1400" b="1" dirty="0">
                <a:latin typeface="Myriad Pro" pitchFamily="34" charset="0"/>
              </a:rPr>
              <a:t>ТН/115877/22 от </a:t>
            </a:r>
            <a:r>
              <a:rPr lang="ru-RU" sz="1400" b="1" dirty="0" smtClean="0">
                <a:latin typeface="Myriad Pro" pitchFamily="34" charset="0"/>
              </a:rPr>
              <a:t>22.12.2022 «О </a:t>
            </a:r>
            <a:r>
              <a:rPr lang="ru-RU" sz="1400" b="1" dirty="0">
                <a:latin typeface="Myriad Pro" pitchFamily="34" charset="0"/>
              </a:rPr>
              <a:t>формировании извещения на закупку лекарственных препаратов с МНН «</a:t>
            </a:r>
            <a:r>
              <a:rPr lang="ru-RU" sz="1400" b="1" dirty="0" err="1">
                <a:latin typeface="Myriad Pro" pitchFamily="34" charset="0"/>
              </a:rPr>
              <a:t>Адалимумаб</a:t>
            </a:r>
            <a:r>
              <a:rPr lang="ru-RU" sz="1400" b="1" dirty="0">
                <a:latin typeface="Myriad Pro" pitchFamily="34" charset="0"/>
              </a:rPr>
              <a:t>» </a:t>
            </a:r>
            <a:endParaRPr lang="ru-RU" sz="1400" b="1" dirty="0"/>
          </a:p>
        </p:txBody>
      </p:sp>
      <p:sp>
        <p:nvSpPr>
          <p:cNvPr id="5" name="Прямоугольник 4">
            <a:extLst>
              <a:ext uri="{FF2B5EF4-FFF2-40B4-BE49-F238E27FC236}">
                <a16:creationId xmlns="" xmlns:a16="http://schemas.microsoft.com/office/drawing/2014/main" id="{9A2E7D12-E28F-849C-AC07-EAE59D7EEBCE}"/>
              </a:ext>
            </a:extLst>
          </p:cNvPr>
          <p:cNvSpPr/>
          <p:nvPr/>
        </p:nvSpPr>
        <p:spPr>
          <a:xfrm>
            <a:off x="611560" y="699542"/>
            <a:ext cx="7128792" cy="307777"/>
          </a:xfrm>
          <a:prstGeom prst="rect">
            <a:avLst/>
          </a:prstGeom>
        </p:spPr>
        <p:txBody>
          <a:bodyPr wrap="square">
            <a:spAutoFit/>
          </a:bodyPr>
          <a:lstStyle/>
          <a:p>
            <a:r>
              <a:rPr lang="ru-RU" sz="1400" b="1" dirty="0" smtClean="0">
                <a:solidFill>
                  <a:srgbClr val="067082"/>
                </a:solidFill>
                <a:latin typeface="Myriad Pro" pitchFamily="34" charset="0"/>
              </a:rPr>
              <a:t>! Государственный реестр </a:t>
            </a:r>
            <a:r>
              <a:rPr lang="ru-RU" sz="1400" b="1" dirty="0">
                <a:solidFill>
                  <a:srgbClr val="067082"/>
                </a:solidFill>
                <a:latin typeface="Myriad Pro" pitchFamily="34" charset="0"/>
              </a:rPr>
              <a:t>лекарственных </a:t>
            </a:r>
            <a:r>
              <a:rPr lang="ru-RU" sz="1400" b="1" dirty="0" smtClean="0">
                <a:solidFill>
                  <a:srgbClr val="067082"/>
                </a:solidFill>
                <a:latin typeface="Myriad Pro" pitchFamily="34" charset="0"/>
              </a:rPr>
              <a:t>средств   </a:t>
            </a:r>
            <a:r>
              <a:rPr lang="en-US" sz="1400" b="1" dirty="0" smtClean="0">
                <a:solidFill>
                  <a:srgbClr val="067082"/>
                </a:solidFill>
                <a:latin typeface="Myriad Pro" pitchFamily="34" charset="0"/>
              </a:rPr>
              <a:t>https</a:t>
            </a:r>
            <a:r>
              <a:rPr lang="en-US" sz="1400" b="1" dirty="0">
                <a:solidFill>
                  <a:srgbClr val="067082"/>
                </a:solidFill>
                <a:latin typeface="Myriad Pro" pitchFamily="34" charset="0"/>
              </a:rPr>
              <a:t>://grls.rosminzdrav.ru/</a:t>
            </a:r>
            <a:endParaRPr lang="ru-RU" sz="1400" dirty="0"/>
          </a:p>
        </p:txBody>
      </p:sp>
      <p:sp>
        <p:nvSpPr>
          <p:cNvPr id="7" name="Прямоугольник 6">
            <a:extLst>
              <a:ext uri="{FF2B5EF4-FFF2-40B4-BE49-F238E27FC236}">
                <a16:creationId xmlns="" xmlns:a16="http://schemas.microsoft.com/office/drawing/2014/main" id="{56CCA25A-BB7F-483F-D656-36BC441BE7E5}"/>
              </a:ext>
            </a:extLst>
          </p:cNvPr>
          <p:cNvSpPr/>
          <p:nvPr/>
        </p:nvSpPr>
        <p:spPr>
          <a:xfrm>
            <a:off x="2309977" y="1934008"/>
            <a:ext cx="5142342" cy="307777"/>
          </a:xfrm>
          <a:prstGeom prst="rect">
            <a:avLst/>
          </a:prstGeom>
        </p:spPr>
        <p:txBody>
          <a:bodyPr wrap="square">
            <a:spAutoFit/>
          </a:bodyPr>
          <a:lstStyle/>
          <a:p>
            <a:r>
              <a:rPr lang="ru-RU" sz="1400" dirty="0" smtClean="0">
                <a:solidFill>
                  <a:schemeClr val="tx2">
                    <a:lumMod val="60000"/>
                    <a:lumOff val="40000"/>
                  </a:schemeClr>
                </a:solidFill>
                <a:latin typeface="Myriad Pro" pitchFamily="34" charset="0"/>
              </a:rPr>
              <a:t>МНН «</a:t>
            </a:r>
            <a:r>
              <a:rPr lang="ru-RU" sz="1400" dirty="0" err="1" smtClean="0">
                <a:solidFill>
                  <a:schemeClr val="tx2">
                    <a:lumMod val="60000"/>
                    <a:lumOff val="40000"/>
                  </a:schemeClr>
                </a:solidFill>
                <a:latin typeface="Myriad Pro" pitchFamily="34" charset="0"/>
              </a:rPr>
              <a:t>Адалимумаб</a:t>
            </a:r>
            <a:r>
              <a:rPr lang="ru-RU" sz="1400" dirty="0" smtClean="0">
                <a:solidFill>
                  <a:schemeClr val="tx2">
                    <a:lumMod val="60000"/>
                    <a:lumOff val="40000"/>
                  </a:schemeClr>
                </a:solidFill>
                <a:latin typeface="Myriad Pro" pitchFamily="34" charset="0"/>
              </a:rPr>
              <a:t>» «раствор </a:t>
            </a:r>
            <a:r>
              <a:rPr lang="ru-RU" sz="1400" dirty="0">
                <a:solidFill>
                  <a:schemeClr val="tx2">
                    <a:lumMod val="60000"/>
                    <a:lumOff val="40000"/>
                  </a:schemeClr>
                </a:solidFill>
                <a:latin typeface="Myriad Pro" pitchFamily="34" charset="0"/>
              </a:rPr>
              <a:t>для подкожного введения</a:t>
            </a:r>
            <a:r>
              <a:rPr lang="ru-RU" sz="1400" dirty="0" smtClean="0">
                <a:solidFill>
                  <a:schemeClr val="tx2">
                    <a:lumMod val="60000"/>
                    <a:lumOff val="40000"/>
                  </a:schemeClr>
                </a:solidFill>
                <a:latin typeface="Myriad Pro" pitchFamily="34" charset="0"/>
              </a:rPr>
              <a:t>»</a:t>
            </a:r>
            <a:endParaRPr lang="ru-RU" sz="1400" dirty="0">
              <a:solidFill>
                <a:schemeClr val="tx2">
                  <a:lumMod val="60000"/>
                  <a:lumOff val="40000"/>
                </a:schemeClr>
              </a:solidFill>
            </a:endParaRPr>
          </a:p>
        </p:txBody>
      </p:sp>
      <p:sp>
        <p:nvSpPr>
          <p:cNvPr id="11" name="Прямоугольник 10">
            <a:extLst>
              <a:ext uri="{FF2B5EF4-FFF2-40B4-BE49-F238E27FC236}">
                <a16:creationId xmlns="" xmlns:a16="http://schemas.microsoft.com/office/drawing/2014/main" id="{9A2E7D12-E28F-849C-AC07-EAE59D7EEBCE}"/>
              </a:ext>
            </a:extLst>
          </p:cNvPr>
          <p:cNvSpPr/>
          <p:nvPr/>
        </p:nvSpPr>
        <p:spPr>
          <a:xfrm>
            <a:off x="629866" y="979901"/>
            <a:ext cx="8514134" cy="954107"/>
          </a:xfrm>
          <a:prstGeom prst="rect">
            <a:avLst/>
          </a:prstGeom>
        </p:spPr>
        <p:txBody>
          <a:bodyPr wrap="square">
            <a:spAutoFit/>
          </a:bodyPr>
          <a:lstStyle/>
          <a:p>
            <a:r>
              <a:rPr lang="ru-RU" sz="1400" b="1" dirty="0" smtClean="0">
                <a:solidFill>
                  <a:srgbClr val="067082"/>
                </a:solidFill>
                <a:latin typeface="Myriad Pro" pitchFamily="34" charset="0"/>
              </a:rPr>
              <a:t>! Постановление  </a:t>
            </a:r>
            <a:r>
              <a:rPr lang="ru-RU" sz="1400" b="1" dirty="0">
                <a:solidFill>
                  <a:srgbClr val="067082"/>
                </a:solidFill>
                <a:latin typeface="Myriad Pro" pitchFamily="34" charset="0"/>
              </a:rPr>
              <a:t>Правительства Российской Федерации от 05.09.2020 № </a:t>
            </a:r>
            <a:r>
              <a:rPr lang="ru-RU" sz="1400" b="1" dirty="0" smtClean="0">
                <a:solidFill>
                  <a:srgbClr val="067082"/>
                </a:solidFill>
                <a:latin typeface="Myriad Pro" pitchFamily="34" charset="0"/>
              </a:rPr>
              <a:t>1360 "</a:t>
            </a:r>
            <a:r>
              <a:rPr lang="ru-RU" sz="1400" b="1" dirty="0">
                <a:solidFill>
                  <a:srgbClr val="067082"/>
                </a:solidFill>
                <a:latin typeface="Myriad Pro" pitchFamily="34" charset="0"/>
              </a:rPr>
              <a:t>О порядке </a:t>
            </a:r>
            <a:endParaRPr lang="ru-RU" sz="1400" b="1" dirty="0" smtClean="0">
              <a:solidFill>
                <a:srgbClr val="067082"/>
              </a:solidFill>
              <a:latin typeface="Myriad Pro" pitchFamily="34" charset="0"/>
            </a:endParaRPr>
          </a:p>
          <a:p>
            <a:pPr algn="just"/>
            <a:r>
              <a:rPr lang="ru-RU" sz="1400" b="1" dirty="0" smtClean="0">
                <a:solidFill>
                  <a:srgbClr val="067082"/>
                </a:solidFill>
                <a:latin typeface="Myriad Pro" pitchFamily="34" charset="0"/>
              </a:rPr>
              <a:t>определения взаимозаменяемости </a:t>
            </a:r>
            <a:r>
              <a:rPr lang="ru-RU" sz="1400" b="1" dirty="0">
                <a:solidFill>
                  <a:srgbClr val="067082"/>
                </a:solidFill>
                <a:latin typeface="Myriad Pro" pitchFamily="34" charset="0"/>
              </a:rPr>
              <a:t>лекарственных препаратов для медицинского применения</a:t>
            </a:r>
            <a:r>
              <a:rPr lang="ru-RU" sz="1400" b="1" dirty="0" smtClean="0">
                <a:solidFill>
                  <a:srgbClr val="067082"/>
                </a:solidFill>
                <a:latin typeface="Myriad Pro" pitchFamily="34" charset="0"/>
              </a:rPr>
              <a:t>" вместе с "Правилами  определения взаимозаменяемости лекарственных препаратов для медицинского применения"</a:t>
            </a:r>
            <a:endParaRPr lang="ru-RU" sz="1400" dirty="0"/>
          </a:p>
        </p:txBody>
      </p:sp>
      <p:sp>
        <p:nvSpPr>
          <p:cNvPr id="14" name="Прямоугольник 13">
            <a:extLst>
              <a:ext uri="{FF2B5EF4-FFF2-40B4-BE49-F238E27FC236}">
                <a16:creationId xmlns="" xmlns:a16="http://schemas.microsoft.com/office/drawing/2014/main" id="{56CCA25A-BB7F-483F-D656-36BC441BE7E5}"/>
              </a:ext>
            </a:extLst>
          </p:cNvPr>
          <p:cNvSpPr/>
          <p:nvPr/>
        </p:nvSpPr>
        <p:spPr>
          <a:xfrm>
            <a:off x="697486" y="2332676"/>
            <a:ext cx="347847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err="1" smtClean="0">
                <a:latin typeface="Myriad Pro" pitchFamily="34" charset="0"/>
              </a:rPr>
              <a:t>ТН«Хумира</a:t>
            </a:r>
            <a:r>
              <a:rPr lang="ru-RU" sz="1400" dirty="0">
                <a:latin typeface="Myriad Pro" pitchFamily="34" charset="0"/>
              </a:rPr>
              <a:t>» в дозировке «100 мг/мл» (держатель/владелец регистрационного удостоверения ООО «</a:t>
            </a:r>
            <a:r>
              <a:rPr lang="ru-RU" sz="1400" dirty="0" err="1">
                <a:latin typeface="Myriad Pro" pitchFamily="34" charset="0"/>
              </a:rPr>
              <a:t>ЭббВи</a:t>
            </a:r>
            <a:r>
              <a:rPr lang="ru-RU" sz="1400" dirty="0">
                <a:latin typeface="Myriad Pro" pitchFamily="34" charset="0"/>
              </a:rPr>
              <a:t>», Россия</a:t>
            </a:r>
            <a:r>
              <a:rPr lang="ru-RU" sz="1400" dirty="0" smtClean="0">
                <a:latin typeface="Myriad Pro" pitchFamily="34" charset="0"/>
              </a:rPr>
              <a:t>)</a:t>
            </a:r>
            <a:endParaRPr lang="ru-RU" sz="1400" dirty="0"/>
          </a:p>
        </p:txBody>
      </p:sp>
      <p:sp>
        <p:nvSpPr>
          <p:cNvPr id="17" name="Прямоугольник 16">
            <a:extLst>
              <a:ext uri="{FF2B5EF4-FFF2-40B4-BE49-F238E27FC236}">
                <a16:creationId xmlns="" xmlns:a16="http://schemas.microsoft.com/office/drawing/2014/main" id="{56CCA25A-BB7F-483F-D656-36BC441BE7E5}"/>
              </a:ext>
            </a:extLst>
          </p:cNvPr>
          <p:cNvSpPr/>
          <p:nvPr/>
        </p:nvSpPr>
        <p:spPr>
          <a:xfrm>
            <a:off x="2185482" y="3291454"/>
            <a:ext cx="4704684" cy="307777"/>
          </a:xfrm>
          <a:prstGeom prst="rect">
            <a:avLst/>
          </a:prstGeom>
        </p:spPr>
        <p:txBody>
          <a:bodyPr wrap="square">
            <a:spAutoFit/>
          </a:bodyPr>
          <a:lstStyle/>
          <a:p>
            <a:r>
              <a:rPr lang="ru-RU" sz="1400" dirty="0">
                <a:solidFill>
                  <a:srgbClr val="FF0000"/>
                </a:solidFill>
                <a:latin typeface="Myriad Pro" pitchFamily="34" charset="0"/>
              </a:rPr>
              <a:t>взаимозаменяемыми </a:t>
            </a:r>
            <a:r>
              <a:rPr lang="ru-RU" sz="1400" dirty="0" smtClean="0">
                <a:solidFill>
                  <a:srgbClr val="FF0000"/>
                </a:solidFill>
                <a:latin typeface="Myriad Pro" pitchFamily="34" charset="0"/>
              </a:rPr>
              <a:t>лекарственные препараты </a:t>
            </a:r>
            <a:endParaRPr lang="ru-RU" sz="1400" dirty="0">
              <a:solidFill>
                <a:srgbClr val="FF0000"/>
              </a:solidFill>
            </a:endParaRPr>
          </a:p>
        </p:txBody>
      </p:sp>
      <p:sp>
        <p:nvSpPr>
          <p:cNvPr id="22" name="Прямоугольник 21">
            <a:extLst>
              <a:ext uri="{FF2B5EF4-FFF2-40B4-BE49-F238E27FC236}">
                <a16:creationId xmlns="" xmlns:a16="http://schemas.microsoft.com/office/drawing/2014/main" id="{56CCA25A-BB7F-483F-D656-36BC441BE7E5}"/>
              </a:ext>
            </a:extLst>
          </p:cNvPr>
          <p:cNvSpPr/>
          <p:nvPr/>
        </p:nvSpPr>
        <p:spPr>
          <a:xfrm>
            <a:off x="4881148" y="2319414"/>
            <a:ext cx="3672408"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smtClean="0">
                <a:latin typeface="Myriad Pro" pitchFamily="34" charset="0"/>
              </a:rPr>
              <a:t>ТН «</a:t>
            </a:r>
            <a:r>
              <a:rPr lang="ru-RU" sz="1400" dirty="0" err="1" smtClean="0">
                <a:latin typeface="Myriad Pro" pitchFamily="34" charset="0"/>
              </a:rPr>
              <a:t>Эксэмптия</a:t>
            </a:r>
            <a:r>
              <a:rPr lang="ru-RU" sz="1400" dirty="0">
                <a:latin typeface="Myriad Pro" pitchFamily="34" charset="0"/>
              </a:rPr>
              <a:t>» в дозировке «40 </a:t>
            </a:r>
            <a:r>
              <a:rPr lang="ru-RU" sz="1400" dirty="0" smtClean="0">
                <a:latin typeface="Myriad Pro" pitchFamily="34" charset="0"/>
              </a:rPr>
              <a:t>мг/0,8 мл</a:t>
            </a:r>
            <a:r>
              <a:rPr lang="ru-RU" sz="1400" dirty="0">
                <a:latin typeface="Myriad Pro" pitchFamily="34" charset="0"/>
              </a:rPr>
              <a:t>» (держатель/владелец регистрационного удостоверения ООО «ПСК </a:t>
            </a:r>
            <a:r>
              <a:rPr lang="ru-RU" sz="1400" dirty="0" err="1">
                <a:latin typeface="Myriad Pro" pitchFamily="34" charset="0"/>
              </a:rPr>
              <a:t>Фарма</a:t>
            </a:r>
            <a:r>
              <a:rPr lang="ru-RU" sz="1400" dirty="0">
                <a:latin typeface="Myriad Pro" pitchFamily="34" charset="0"/>
              </a:rPr>
              <a:t>», Россия)</a:t>
            </a:r>
            <a:endParaRPr lang="ru-RU" sz="1400" dirty="0"/>
          </a:p>
        </p:txBody>
      </p:sp>
      <p:sp>
        <p:nvSpPr>
          <p:cNvPr id="23" name="Прямоугольник 22">
            <a:extLst>
              <a:ext uri="{FF2B5EF4-FFF2-40B4-BE49-F238E27FC236}">
                <a16:creationId xmlns="" xmlns:a16="http://schemas.microsoft.com/office/drawing/2014/main" id="{56CCA25A-BB7F-483F-D656-36BC441BE7E5}"/>
              </a:ext>
            </a:extLst>
          </p:cNvPr>
          <p:cNvSpPr/>
          <p:nvPr/>
        </p:nvSpPr>
        <p:spPr>
          <a:xfrm>
            <a:off x="539552" y="3625027"/>
            <a:ext cx="8496944" cy="1169551"/>
          </a:xfrm>
          <a:prstGeom prst="rect">
            <a:avLst/>
          </a:prstGeom>
        </p:spPr>
        <p:txBody>
          <a:bodyPr wrap="square">
            <a:spAutoFit/>
          </a:bodyPr>
          <a:lstStyle/>
          <a:p>
            <a:pPr algn="just"/>
            <a:r>
              <a:rPr lang="ru-RU" sz="1400" dirty="0">
                <a:latin typeface="Myriad Pro" pitchFamily="34" charset="0"/>
              </a:rPr>
              <a:t>при применении лекарственных препаратов с МНН «</a:t>
            </a:r>
            <a:r>
              <a:rPr lang="ru-RU" sz="1400" dirty="0" err="1">
                <a:latin typeface="Myriad Pro" pitchFamily="34" charset="0"/>
              </a:rPr>
              <a:t>Адалимумаб</a:t>
            </a:r>
            <a:r>
              <a:rPr lang="ru-RU" sz="1400" dirty="0">
                <a:latin typeface="Myriad Pro" pitchFamily="34" charset="0"/>
              </a:rPr>
              <a:t>» в лекарственной форме «раствор для подкожного введения» в дозировке 40 мг/0,8 мл наблюдается достижение эквивалентного терапевтического эффекта у пациентов с патологиями согласно разделу «Показания к применению», в том числе у </a:t>
            </a:r>
            <a:r>
              <a:rPr lang="ru-RU" sz="1400" dirty="0" smtClean="0">
                <a:latin typeface="Myriad Pro" pitchFamily="34" charset="0"/>
              </a:rPr>
              <a:t>детей (Письмо </a:t>
            </a:r>
            <a:r>
              <a:rPr lang="ru-RU" sz="1400" dirty="0">
                <a:latin typeface="Myriad Pro" pitchFamily="34" charset="0"/>
              </a:rPr>
              <a:t>ФГБУ «НЦЭСМП» Минздрава России от 29.11.2022 № </a:t>
            </a:r>
            <a:r>
              <a:rPr lang="ru-RU" sz="1400" dirty="0" smtClean="0">
                <a:latin typeface="Myriad Pro" pitchFamily="34" charset="0"/>
              </a:rPr>
              <a:t>27716)</a:t>
            </a:r>
            <a:endParaRPr lang="ru-RU" sz="1400" dirty="0"/>
          </a:p>
        </p:txBody>
      </p:sp>
      <p:sp>
        <p:nvSpPr>
          <p:cNvPr id="3" name="Стрелка вниз 2"/>
          <p:cNvSpPr/>
          <p:nvPr/>
        </p:nvSpPr>
        <p:spPr>
          <a:xfrm>
            <a:off x="3131840" y="2226439"/>
            <a:ext cx="288032" cy="175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6012160" y="2215637"/>
            <a:ext cx="288032" cy="185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8653" y="2537704"/>
            <a:ext cx="4873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65" y="3659301"/>
            <a:ext cx="40798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242" y="148004"/>
            <a:ext cx="4873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003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35516368-28A9-7545-DEEB-CB6C6ABA5A1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0774" y="-42105"/>
            <a:ext cx="9097886" cy="5143500"/>
          </a:xfrm>
          <a:prstGeom prst="rect">
            <a:avLst/>
          </a:prstGeom>
        </p:spPr>
      </p:pic>
      <p:pic>
        <p:nvPicPr>
          <p:cNvPr id="8" name="Рисунок 7">
            <a:extLst>
              <a:ext uri="{FF2B5EF4-FFF2-40B4-BE49-F238E27FC236}">
                <a16:creationId xmlns="" xmlns:a16="http://schemas.microsoft.com/office/drawing/2014/main" id="{0594E6A0-0B55-40D7-95CC-C511ADF26E7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0774" y="148004"/>
            <a:ext cx="3863500" cy="5070151"/>
          </a:xfrm>
          <a:prstGeom prst="rect">
            <a:avLst/>
          </a:prstGeom>
        </p:spPr>
      </p:pic>
      <p:sp>
        <p:nvSpPr>
          <p:cNvPr id="4" name="Прямоугольник 3">
            <a:extLst>
              <a:ext uri="{FF2B5EF4-FFF2-40B4-BE49-F238E27FC236}">
                <a16:creationId xmlns="" xmlns:a16="http://schemas.microsoft.com/office/drawing/2014/main" id="{1F998C89-AB5F-9700-D40B-53709470CA5A}"/>
              </a:ext>
            </a:extLst>
          </p:cNvPr>
          <p:cNvSpPr/>
          <p:nvPr/>
        </p:nvSpPr>
        <p:spPr>
          <a:xfrm>
            <a:off x="539552" y="166368"/>
            <a:ext cx="8352928" cy="523220"/>
          </a:xfrm>
          <a:prstGeom prst="rect">
            <a:avLst/>
          </a:prstGeom>
        </p:spPr>
        <p:txBody>
          <a:bodyPr wrap="square">
            <a:spAutoFit/>
          </a:bodyPr>
          <a:lstStyle/>
          <a:p>
            <a:pPr algn="just"/>
            <a:r>
              <a:rPr lang="ru-RU" sz="1400" b="1" dirty="0">
                <a:latin typeface="Myriad Pro" pitchFamily="34" charset="0"/>
              </a:rPr>
              <a:t>О формировании извещения на закупку лекарственных препаратов с МНН «</a:t>
            </a:r>
            <a:r>
              <a:rPr lang="ru-RU" sz="1400" b="1" dirty="0" smtClean="0">
                <a:latin typeface="Myriad Pro" pitchFamily="34" charset="0"/>
              </a:rPr>
              <a:t>ИНСУЛИН АСПАРТ»</a:t>
            </a:r>
            <a:endParaRPr lang="ru-RU" sz="1400" b="1" dirty="0"/>
          </a:p>
        </p:txBody>
      </p:sp>
      <p:sp>
        <p:nvSpPr>
          <p:cNvPr id="5" name="Прямоугольник 4">
            <a:extLst>
              <a:ext uri="{FF2B5EF4-FFF2-40B4-BE49-F238E27FC236}">
                <a16:creationId xmlns="" xmlns:a16="http://schemas.microsoft.com/office/drawing/2014/main" id="{9A2E7D12-E28F-849C-AC07-EAE59D7EEBCE}"/>
              </a:ext>
            </a:extLst>
          </p:cNvPr>
          <p:cNvSpPr/>
          <p:nvPr/>
        </p:nvSpPr>
        <p:spPr>
          <a:xfrm>
            <a:off x="654328" y="532179"/>
            <a:ext cx="8064896" cy="307777"/>
          </a:xfrm>
          <a:prstGeom prst="rect">
            <a:avLst/>
          </a:prstGeom>
        </p:spPr>
        <p:txBody>
          <a:bodyPr wrap="square">
            <a:spAutoFit/>
          </a:bodyPr>
          <a:lstStyle/>
          <a:p>
            <a:r>
              <a:rPr lang="ru-RU" sz="1400" b="1" dirty="0" smtClean="0">
                <a:solidFill>
                  <a:srgbClr val="067082"/>
                </a:solidFill>
                <a:latin typeface="Myriad Pro" pitchFamily="34" charset="0"/>
              </a:rPr>
              <a:t>извещение № 0343200020122000261 (РЕШЕНИЕ 045/06/33-262/2022 ОТ 02.12.2022) </a:t>
            </a:r>
            <a:endParaRPr lang="ru-RU" sz="1400" dirty="0"/>
          </a:p>
        </p:txBody>
      </p:sp>
      <p:sp>
        <p:nvSpPr>
          <p:cNvPr id="11" name="Прямоугольник 10">
            <a:extLst>
              <a:ext uri="{FF2B5EF4-FFF2-40B4-BE49-F238E27FC236}">
                <a16:creationId xmlns="" xmlns:a16="http://schemas.microsoft.com/office/drawing/2014/main" id="{9A2E7D12-E28F-849C-AC07-EAE59D7EEBCE}"/>
              </a:ext>
            </a:extLst>
          </p:cNvPr>
          <p:cNvSpPr/>
          <p:nvPr/>
        </p:nvSpPr>
        <p:spPr>
          <a:xfrm>
            <a:off x="654328" y="860115"/>
            <a:ext cx="7798802" cy="307777"/>
          </a:xfrm>
          <a:prstGeom prst="rect">
            <a:avLst/>
          </a:prstGeom>
        </p:spPr>
        <p:txBody>
          <a:bodyPr wrap="none">
            <a:spAutoFit/>
          </a:bodyPr>
          <a:lstStyle/>
          <a:p>
            <a:r>
              <a:rPr lang="ru-RU" sz="1400" b="1" dirty="0">
                <a:solidFill>
                  <a:srgbClr val="067082"/>
                </a:solidFill>
                <a:latin typeface="Myriad Pro" pitchFamily="34" charset="0"/>
              </a:rPr>
              <a:t>МНН: ИНСУЛИН АСПАРТ с содержанием вспомогательного вещества «</a:t>
            </a:r>
            <a:r>
              <a:rPr lang="ru-RU" sz="1400" b="1" dirty="0" err="1">
                <a:solidFill>
                  <a:srgbClr val="067082"/>
                </a:solidFill>
                <a:latin typeface="Myriad Pro" pitchFamily="34" charset="0"/>
              </a:rPr>
              <a:t>никотинамид</a:t>
            </a:r>
            <a:r>
              <a:rPr lang="ru-RU" sz="1400" b="1" dirty="0" smtClean="0">
                <a:solidFill>
                  <a:srgbClr val="067082"/>
                </a:solidFill>
                <a:latin typeface="Myriad Pro" pitchFamily="34" charset="0"/>
              </a:rPr>
              <a:t>»</a:t>
            </a:r>
            <a:endParaRPr lang="ru-RU" sz="1400" dirty="0"/>
          </a:p>
        </p:txBody>
      </p:sp>
      <p:sp>
        <p:nvSpPr>
          <p:cNvPr id="17" name="Прямоугольник 16">
            <a:extLst>
              <a:ext uri="{FF2B5EF4-FFF2-40B4-BE49-F238E27FC236}">
                <a16:creationId xmlns="" xmlns:a16="http://schemas.microsoft.com/office/drawing/2014/main" id="{56CCA25A-BB7F-483F-D656-36BC441BE7E5}"/>
              </a:ext>
            </a:extLst>
          </p:cNvPr>
          <p:cNvSpPr/>
          <p:nvPr/>
        </p:nvSpPr>
        <p:spPr>
          <a:xfrm>
            <a:off x="517349" y="1908846"/>
            <a:ext cx="8072760" cy="1815882"/>
          </a:xfrm>
          <a:prstGeom prst="rect">
            <a:avLst/>
          </a:prstGeom>
        </p:spPr>
        <p:txBody>
          <a:bodyPr wrap="square">
            <a:spAutoFit/>
          </a:bodyPr>
          <a:lstStyle/>
          <a:p>
            <a:pPr algn="just"/>
            <a:r>
              <a:rPr lang="ru-RU" sz="1400" u="sng" dirty="0" smtClean="0"/>
              <a:t>Письмо </a:t>
            </a:r>
            <a:r>
              <a:rPr lang="ru-RU" sz="1400" u="sng" dirty="0"/>
              <a:t>ФАС России от 31.05.2022 № МШ/52746/22 </a:t>
            </a:r>
            <a:endParaRPr lang="ru-RU" sz="1400" u="sng" dirty="0" smtClean="0"/>
          </a:p>
          <a:p>
            <a:pPr marL="285750" indent="-285750" algn="just">
              <a:buFont typeface="Wingdings" panose="05000000000000000000" pitchFamily="2" charset="2"/>
              <a:buChar char="Ø"/>
            </a:pPr>
            <a:r>
              <a:rPr lang="ru-RU" sz="1400" dirty="0" smtClean="0"/>
              <a:t>при </a:t>
            </a:r>
            <a:r>
              <a:rPr lang="ru-RU" sz="1400" dirty="0"/>
              <a:t>описании закупки лекарственного препарата с МНН «Инсулин </a:t>
            </a:r>
            <a:r>
              <a:rPr lang="ru-RU" sz="1400" dirty="0" err="1"/>
              <a:t>аспарт</a:t>
            </a:r>
            <a:r>
              <a:rPr lang="ru-RU" sz="1400" dirty="0"/>
              <a:t>» надлежащим обоснованием включения требования о наличии вспомогательного вещества может являться необходимость закупки лекарственного препарата для назначения пациентам по медицинским показаниям (индивидуальная непереносимость, по жизненным показаниям) по решению врачебной комиссии или </a:t>
            </a:r>
            <a:r>
              <a:rPr lang="ru-RU" sz="1400" i="1" dirty="0"/>
              <a:t>для нужд специализированного подразделения медицинской организации, где отличительные свойства указанного лекарственного препарата имеют терапевтическое значение</a:t>
            </a:r>
            <a:r>
              <a:rPr lang="ru-RU" sz="1400" dirty="0" smtClean="0"/>
              <a:t>.</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242" y="148004"/>
            <a:ext cx="4873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a:extLst>
              <a:ext uri="{FF2B5EF4-FFF2-40B4-BE49-F238E27FC236}">
                <a16:creationId xmlns="" xmlns:a16="http://schemas.microsoft.com/office/drawing/2014/main" id="{9A2E7D12-E28F-849C-AC07-EAE59D7EEBCE}"/>
              </a:ext>
            </a:extLst>
          </p:cNvPr>
          <p:cNvSpPr/>
          <p:nvPr/>
        </p:nvSpPr>
        <p:spPr>
          <a:xfrm>
            <a:off x="616050" y="1137533"/>
            <a:ext cx="8514134" cy="738664"/>
          </a:xfrm>
          <a:prstGeom prst="rect">
            <a:avLst/>
          </a:prstGeom>
        </p:spPr>
        <p:txBody>
          <a:bodyPr wrap="square">
            <a:spAutoFit/>
          </a:bodyPr>
          <a:lstStyle/>
          <a:p>
            <a:r>
              <a:rPr lang="ru-RU" sz="1400" b="1" dirty="0" smtClean="0">
                <a:solidFill>
                  <a:srgbClr val="067082"/>
                </a:solidFill>
                <a:latin typeface="Myriad Pro" pitchFamily="34" charset="0"/>
              </a:rPr>
              <a:t>! Постановление  </a:t>
            </a:r>
            <a:r>
              <a:rPr lang="ru-RU" sz="1400" b="1" dirty="0">
                <a:solidFill>
                  <a:srgbClr val="067082"/>
                </a:solidFill>
                <a:latin typeface="Myriad Pro" pitchFamily="34" charset="0"/>
              </a:rPr>
              <a:t>Правительства Российской Федерации от </a:t>
            </a:r>
            <a:r>
              <a:rPr lang="ru-RU" sz="1400" b="1" dirty="0" smtClean="0">
                <a:solidFill>
                  <a:srgbClr val="067082"/>
                </a:solidFill>
                <a:latin typeface="Myriad Pro" pitchFamily="34" charset="0"/>
              </a:rPr>
              <a:t>15.11.2017 № </a:t>
            </a:r>
            <a:r>
              <a:rPr lang="ru-RU" sz="1400" b="1" dirty="0">
                <a:solidFill>
                  <a:srgbClr val="067082"/>
                </a:solidFill>
                <a:latin typeface="Myriad Pro" pitchFamily="34" charset="0"/>
              </a:rPr>
              <a:t>1380 "Об особенностях описания лекарственных препаратов для медицинского применения, являющихся объектом закупки для обеспечения государственных и муниципальных нужд"</a:t>
            </a:r>
            <a:endParaRPr lang="ru-RU" sz="1400" dirty="0"/>
          </a:p>
        </p:txBody>
      </p:sp>
      <p:sp>
        <p:nvSpPr>
          <p:cNvPr id="14" name="Прямоугольник 13">
            <a:extLst>
              <a:ext uri="{FF2B5EF4-FFF2-40B4-BE49-F238E27FC236}">
                <a16:creationId xmlns="" xmlns:a16="http://schemas.microsoft.com/office/drawing/2014/main" id="{56CCA25A-BB7F-483F-D656-36BC441BE7E5}"/>
              </a:ext>
            </a:extLst>
          </p:cNvPr>
          <p:cNvSpPr/>
          <p:nvPr/>
        </p:nvSpPr>
        <p:spPr>
          <a:xfrm>
            <a:off x="553885" y="3626246"/>
            <a:ext cx="8072760" cy="1384995"/>
          </a:xfrm>
          <a:prstGeom prst="rect">
            <a:avLst/>
          </a:prstGeom>
        </p:spPr>
        <p:txBody>
          <a:bodyPr wrap="square">
            <a:spAutoFit/>
          </a:bodyPr>
          <a:lstStyle/>
          <a:p>
            <a:pPr algn="just"/>
            <a:r>
              <a:rPr lang="ru-RU" sz="1400" u="sng" dirty="0"/>
              <a:t>Письмо ФГБУ «НЦЭСМП» Минздрава России от 05.04.2023 № </a:t>
            </a:r>
            <a:r>
              <a:rPr lang="ru-RU" sz="1400" u="sng" dirty="0" smtClean="0"/>
              <a:t>6567  </a:t>
            </a:r>
          </a:p>
          <a:p>
            <a:pPr marL="285750" indent="-285750" algn="just">
              <a:buFont typeface="Wingdings" panose="05000000000000000000" pitchFamily="2" charset="2"/>
              <a:buChar char="Ø"/>
            </a:pPr>
            <a:r>
              <a:rPr lang="ru-RU" sz="1400" dirty="0" smtClean="0"/>
              <a:t>«Инсулин </a:t>
            </a:r>
            <a:r>
              <a:rPr lang="ru-RU" sz="1400" dirty="0" err="1" smtClean="0"/>
              <a:t>аспарт</a:t>
            </a:r>
            <a:r>
              <a:rPr lang="ru-RU" sz="1400" dirty="0" smtClean="0"/>
              <a:t>» со вспомогательным веществом по сравнению с «Инсулин </a:t>
            </a:r>
            <a:r>
              <a:rPr lang="ru-RU" sz="1400" dirty="0" err="1" smtClean="0"/>
              <a:t>аспарт</a:t>
            </a:r>
            <a:r>
              <a:rPr lang="ru-RU" sz="1400" dirty="0" smtClean="0"/>
              <a:t>» продемонстрировал значительное более раннее начало действия; обеспечивал в клинических исследованиях лучший гликемический контроль после приема пищи без увеличения общего риска развития тяжелых или поврежденных гипогликемий. Эффект у детей был более, чем на 30% выше по сравнению с изменениями концентраций глюкозы плазмы  через 1 и 2 ч после приема пищи.</a:t>
            </a:r>
          </a:p>
        </p:txBody>
      </p:sp>
    </p:spTree>
    <p:extLst>
      <p:ext uri="{BB962C8B-B14F-4D97-AF65-F5344CB8AC3E}">
        <p14:creationId xmlns:p14="http://schemas.microsoft.com/office/powerpoint/2010/main" val="3994651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35516368-28A9-7545-DEEB-CB6C6ABA5A1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6114" y="6578"/>
            <a:ext cx="9097886" cy="5143500"/>
          </a:xfrm>
          <a:prstGeom prst="rect">
            <a:avLst/>
          </a:prstGeom>
        </p:spPr>
      </p:pic>
      <p:sp>
        <p:nvSpPr>
          <p:cNvPr id="4" name="Прямоугольник 3">
            <a:extLst>
              <a:ext uri="{FF2B5EF4-FFF2-40B4-BE49-F238E27FC236}">
                <a16:creationId xmlns="" xmlns:a16="http://schemas.microsoft.com/office/drawing/2014/main" id="{1F998C89-AB5F-9700-D40B-53709470CA5A}"/>
              </a:ext>
            </a:extLst>
          </p:cNvPr>
          <p:cNvSpPr/>
          <p:nvPr/>
        </p:nvSpPr>
        <p:spPr>
          <a:xfrm>
            <a:off x="539552" y="166368"/>
            <a:ext cx="8352928" cy="830997"/>
          </a:xfrm>
          <a:prstGeom prst="rect">
            <a:avLst/>
          </a:prstGeom>
        </p:spPr>
        <p:txBody>
          <a:bodyPr wrap="square">
            <a:spAutoFit/>
          </a:bodyPr>
          <a:lstStyle/>
          <a:p>
            <a:pPr lvl="0" algn="ctr"/>
            <a:r>
              <a:rPr lang="ru-RU" sz="1200" b="1" dirty="0">
                <a:solidFill>
                  <a:prstClr val="black"/>
                </a:solidFill>
                <a:latin typeface="Myriad Pro" pitchFamily="34" charset="0"/>
              </a:rPr>
              <a:t>Применение Постановления Правительства № 1289 «Об ограничениях и условиях допуска происходящих из иностранных государств лекарственных препаратов, включенных в перечень жизненно необходимых и важнейших лекарственных препаратов, для целей осуществления закупок для обеспечения государственных и муниципальных нужд»</a:t>
            </a:r>
            <a:endParaRPr lang="ru-RU" sz="1200" b="1" dirty="0">
              <a:solidFill>
                <a:prstClr val="black"/>
              </a:solidFill>
            </a:endParaRPr>
          </a:p>
        </p:txBody>
      </p:sp>
      <p:sp>
        <p:nvSpPr>
          <p:cNvPr id="12" name="Прямоугольник 11">
            <a:extLst>
              <a:ext uri="{FF2B5EF4-FFF2-40B4-BE49-F238E27FC236}">
                <a16:creationId xmlns="" xmlns:a16="http://schemas.microsoft.com/office/drawing/2014/main" id="{9A2E7D12-E28F-849C-AC07-EAE59D7EEBCE}"/>
              </a:ext>
            </a:extLst>
          </p:cNvPr>
          <p:cNvSpPr/>
          <p:nvPr/>
        </p:nvSpPr>
        <p:spPr>
          <a:xfrm>
            <a:off x="539552" y="997365"/>
            <a:ext cx="8352928" cy="3416320"/>
          </a:xfrm>
          <a:prstGeom prst="rect">
            <a:avLst/>
          </a:prstGeom>
        </p:spPr>
        <p:txBody>
          <a:bodyPr wrap="square">
            <a:spAutoFit/>
          </a:bodyPr>
          <a:lstStyle/>
          <a:p>
            <a:r>
              <a:rPr lang="ru-RU" sz="1200" b="1" u="sng" dirty="0">
                <a:solidFill>
                  <a:srgbClr val="067082"/>
                </a:solidFill>
                <a:latin typeface="Myriad Pro" pitchFamily="34" charset="0"/>
              </a:rPr>
              <a:t>П.1 ПП 1289</a:t>
            </a:r>
          </a:p>
          <a:p>
            <a:r>
              <a:rPr lang="ru-RU" sz="1200" b="1" dirty="0">
                <a:solidFill>
                  <a:srgbClr val="067082"/>
                </a:solidFill>
                <a:latin typeface="Myriad Pro" pitchFamily="34" charset="0"/>
              </a:rPr>
              <a:t>Заказчик отклоняет все заявки из иностранных государств за исключение </a:t>
            </a:r>
            <a:r>
              <a:rPr lang="ru-RU" sz="1200" b="1" dirty="0" smtClean="0">
                <a:solidFill>
                  <a:srgbClr val="067082"/>
                </a:solidFill>
                <a:latin typeface="Myriad Pro" pitchFamily="34" charset="0"/>
              </a:rPr>
              <a:t>ЕАЭС, ДНР</a:t>
            </a:r>
            <a:r>
              <a:rPr lang="ru-RU" sz="1200" b="1" dirty="0">
                <a:solidFill>
                  <a:srgbClr val="067082"/>
                </a:solidFill>
                <a:latin typeface="Myriad Pro" pitchFamily="34" charset="0"/>
              </a:rPr>
              <a:t>, </a:t>
            </a:r>
            <a:r>
              <a:rPr lang="ru-RU" sz="1200" b="1" dirty="0" smtClean="0">
                <a:solidFill>
                  <a:srgbClr val="067082"/>
                </a:solidFill>
                <a:latin typeface="Myriad Pro" pitchFamily="34" charset="0"/>
              </a:rPr>
              <a:t>ЛНР, в </a:t>
            </a:r>
            <a:r>
              <a:rPr lang="ru-RU" sz="1200" b="1" dirty="0">
                <a:solidFill>
                  <a:srgbClr val="067082"/>
                </a:solidFill>
                <a:latin typeface="Myriad Pro" pitchFamily="34" charset="0"/>
              </a:rPr>
              <a:t>том числе о поставке 2 и более лекарственных препаратов, страной происхождения хотя бы одного из которых не является государство - член ЕАЭС и ДНР, ЛНР, при условии, что на участие в определении поставщика подано не менее 2 </a:t>
            </a:r>
            <a:r>
              <a:rPr lang="ru-RU" sz="1200" b="1" dirty="0" smtClean="0">
                <a:solidFill>
                  <a:srgbClr val="067082"/>
                </a:solidFill>
                <a:latin typeface="Myriad Pro" pitchFamily="34" charset="0"/>
              </a:rPr>
              <a:t>заявок, </a:t>
            </a:r>
            <a:r>
              <a:rPr lang="ru-RU" sz="1200" b="1" dirty="0">
                <a:solidFill>
                  <a:srgbClr val="067082"/>
                </a:solidFill>
                <a:latin typeface="Myriad Pro" pitchFamily="34" charset="0"/>
              </a:rPr>
              <a:t>которые удовлетворяют требованиям извещения </a:t>
            </a:r>
            <a:r>
              <a:rPr lang="ru-RU" sz="1200" b="1" dirty="0" smtClean="0">
                <a:solidFill>
                  <a:srgbClr val="067082"/>
                </a:solidFill>
                <a:latin typeface="Myriad Pro" pitchFamily="34" charset="0"/>
              </a:rPr>
              <a:t>и </a:t>
            </a:r>
            <a:r>
              <a:rPr lang="ru-RU" sz="1200" b="1" dirty="0">
                <a:solidFill>
                  <a:srgbClr val="067082"/>
                </a:solidFill>
                <a:latin typeface="Myriad Pro" pitchFamily="34" charset="0"/>
              </a:rPr>
              <a:t>которые </a:t>
            </a:r>
            <a:r>
              <a:rPr lang="ru-RU" sz="1200" b="1" dirty="0" smtClean="0">
                <a:solidFill>
                  <a:srgbClr val="067082"/>
                </a:solidFill>
                <a:latin typeface="Myriad Pro" pitchFamily="34" charset="0"/>
              </a:rPr>
              <a:t>одновременно:</a:t>
            </a:r>
          </a:p>
          <a:p>
            <a:pPr marL="171450" indent="-171450">
              <a:buFont typeface="Wingdings" panose="05000000000000000000" pitchFamily="2" charset="2"/>
              <a:buChar char="Ø"/>
            </a:pPr>
            <a:r>
              <a:rPr lang="ru-RU" sz="1200" b="1" dirty="0">
                <a:solidFill>
                  <a:srgbClr val="067082"/>
                </a:solidFill>
                <a:latin typeface="Myriad Pro" pitchFamily="34" charset="0"/>
              </a:rPr>
              <a:t>страной происхождения </a:t>
            </a:r>
            <a:r>
              <a:rPr lang="ru-RU" sz="1200" b="1" dirty="0" smtClean="0">
                <a:solidFill>
                  <a:srgbClr val="067082"/>
                </a:solidFill>
                <a:latin typeface="Myriad Pro" pitchFamily="34" charset="0"/>
              </a:rPr>
              <a:t>являются </a:t>
            </a:r>
            <a:r>
              <a:rPr lang="ru-RU" sz="1200" b="1" dirty="0">
                <a:solidFill>
                  <a:srgbClr val="067082"/>
                </a:solidFill>
                <a:latin typeface="Myriad Pro" pitchFamily="34" charset="0"/>
              </a:rPr>
              <a:t>государства - члены ЕАЭС и (или) ДНР, </a:t>
            </a:r>
            <a:r>
              <a:rPr lang="ru-RU" sz="1200" b="1" dirty="0" smtClean="0">
                <a:solidFill>
                  <a:srgbClr val="067082"/>
                </a:solidFill>
                <a:latin typeface="Myriad Pro" pitchFamily="34" charset="0"/>
              </a:rPr>
              <a:t>ЛНР;</a:t>
            </a:r>
          </a:p>
          <a:p>
            <a:pPr marL="171450" indent="-171450">
              <a:buFont typeface="Wingdings" panose="05000000000000000000" pitchFamily="2" charset="2"/>
              <a:buChar char="Ø"/>
            </a:pPr>
            <a:r>
              <a:rPr lang="ru-RU" sz="1200" b="1" dirty="0">
                <a:solidFill>
                  <a:srgbClr val="067082"/>
                </a:solidFill>
                <a:latin typeface="Myriad Pro" pitchFamily="34" charset="0"/>
              </a:rPr>
              <a:t>не содержат предложений о поставке лекарственных препаратов одного и того же производителя либо производителей, входящих в одну группу </a:t>
            </a:r>
            <a:r>
              <a:rPr lang="ru-RU" sz="1200" b="1" dirty="0" smtClean="0">
                <a:solidFill>
                  <a:srgbClr val="067082"/>
                </a:solidFill>
                <a:latin typeface="Myriad Pro" pitchFamily="34" charset="0"/>
              </a:rPr>
              <a:t>лиц.</a:t>
            </a:r>
            <a:endParaRPr lang="ru-RU" sz="1200" b="1" dirty="0">
              <a:solidFill>
                <a:srgbClr val="067082"/>
              </a:solidFill>
              <a:latin typeface="Myriad Pro" pitchFamily="34" charset="0"/>
            </a:endParaRPr>
          </a:p>
          <a:p>
            <a:r>
              <a:rPr lang="ru-RU" sz="1200" b="1" u="sng" dirty="0" smtClean="0">
                <a:solidFill>
                  <a:srgbClr val="067082"/>
                </a:solidFill>
                <a:latin typeface="Myriad Pro" pitchFamily="34" charset="0"/>
              </a:rPr>
              <a:t>П.1 (1) ПП 1289</a:t>
            </a:r>
          </a:p>
          <a:p>
            <a:pPr algn="just"/>
            <a:r>
              <a:rPr lang="ru-RU" sz="1200" b="1" dirty="0" smtClean="0">
                <a:solidFill>
                  <a:srgbClr val="067082"/>
                </a:solidFill>
                <a:latin typeface="Myriad Pro" pitchFamily="34" charset="0"/>
              </a:rPr>
              <a:t>После </a:t>
            </a:r>
            <a:r>
              <a:rPr lang="ru-RU" sz="1200" b="1" dirty="0">
                <a:solidFill>
                  <a:srgbClr val="067082"/>
                </a:solidFill>
                <a:latin typeface="Myriad Pro" pitchFamily="34" charset="0"/>
              </a:rPr>
              <a:t>отклонения, </a:t>
            </a:r>
            <a:r>
              <a:rPr lang="ru-RU" sz="1200" b="1" dirty="0" smtClean="0">
                <a:solidFill>
                  <a:srgbClr val="067082"/>
                </a:solidFill>
                <a:latin typeface="Myriad Pro" pitchFamily="34" charset="0"/>
              </a:rPr>
              <a:t>хотя </a:t>
            </a:r>
            <a:r>
              <a:rPr lang="ru-RU" sz="1200" b="1" dirty="0">
                <a:solidFill>
                  <a:srgbClr val="067082"/>
                </a:solidFill>
                <a:latin typeface="Myriad Pro" pitchFamily="34" charset="0"/>
              </a:rPr>
              <a:t>бы одна заявка </a:t>
            </a:r>
            <a:r>
              <a:rPr lang="ru-RU" sz="1200" b="1" dirty="0" smtClean="0">
                <a:solidFill>
                  <a:srgbClr val="067082"/>
                </a:solidFill>
                <a:latin typeface="Myriad Pro" pitchFamily="34" charset="0"/>
              </a:rPr>
              <a:t>содержит предложение </a:t>
            </a:r>
            <a:r>
              <a:rPr lang="ru-RU" sz="1200" b="1" dirty="0">
                <a:solidFill>
                  <a:srgbClr val="067082"/>
                </a:solidFill>
                <a:latin typeface="Myriad Pro" pitchFamily="34" charset="0"/>
              </a:rPr>
              <a:t>все стадии производства которых, в том числе синтез молекулы действующего вещества при производстве </a:t>
            </a:r>
            <a:r>
              <a:rPr lang="ru-RU" sz="1200" b="1" dirty="0" smtClean="0">
                <a:solidFill>
                  <a:srgbClr val="067082"/>
                </a:solidFill>
                <a:latin typeface="Myriad Pro" pitchFamily="34" charset="0"/>
              </a:rPr>
              <a:t>фарм. </a:t>
            </a:r>
            <a:r>
              <a:rPr lang="ru-RU" sz="1200" b="1" dirty="0">
                <a:solidFill>
                  <a:srgbClr val="067082"/>
                </a:solidFill>
                <a:latin typeface="Myriad Pro" pitchFamily="34" charset="0"/>
              </a:rPr>
              <a:t>субстанций, осуществляются на территориях государств - членов ЕАЭС, и при этом сведения о таких </a:t>
            </a:r>
            <a:r>
              <a:rPr lang="ru-RU" sz="1200" b="1" dirty="0" smtClean="0">
                <a:solidFill>
                  <a:srgbClr val="067082"/>
                </a:solidFill>
                <a:latin typeface="Myriad Pro" pitchFamily="34" charset="0"/>
              </a:rPr>
              <a:t>фарм. </a:t>
            </a:r>
            <a:r>
              <a:rPr lang="ru-RU" sz="1200" b="1" dirty="0">
                <a:solidFill>
                  <a:srgbClr val="067082"/>
                </a:solidFill>
                <a:latin typeface="Myriad Pro" pitchFamily="34" charset="0"/>
              </a:rPr>
              <a:t>субстанциях в установленном порядке включены в </a:t>
            </a:r>
            <a:r>
              <a:rPr lang="ru-RU" sz="1200" b="1" dirty="0" smtClean="0">
                <a:solidFill>
                  <a:srgbClr val="067082"/>
                </a:solidFill>
                <a:latin typeface="Myriad Pro" pitchFamily="34" charset="0"/>
              </a:rPr>
              <a:t>рег. </a:t>
            </a:r>
            <a:r>
              <a:rPr lang="ru-RU" sz="1200" b="1" dirty="0">
                <a:solidFill>
                  <a:srgbClr val="067082"/>
                </a:solidFill>
                <a:latin typeface="Myriad Pro" pitchFamily="34" charset="0"/>
              </a:rPr>
              <a:t>досье на эти </a:t>
            </a:r>
            <a:r>
              <a:rPr lang="ru-RU" sz="1200" b="1" dirty="0" smtClean="0">
                <a:solidFill>
                  <a:srgbClr val="067082"/>
                </a:solidFill>
                <a:latin typeface="Myriad Pro" pitchFamily="34" charset="0"/>
              </a:rPr>
              <a:t>препараты</a:t>
            </a:r>
            <a:r>
              <a:rPr lang="ru-RU" sz="1200" b="1" dirty="0">
                <a:solidFill>
                  <a:srgbClr val="067082"/>
                </a:solidFill>
                <a:latin typeface="Myriad Pro" pitchFamily="34" charset="0"/>
              </a:rPr>
              <a:t>, в отношении таких лекарственных препаратов применяются условия допуска для целей осуществления закупок товаров, происходящих из иностранного государства или группы иностранных государств, установленные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осуществления </a:t>
            </a:r>
            <a:r>
              <a:rPr lang="ru-RU" sz="1200" b="1" dirty="0" smtClean="0">
                <a:solidFill>
                  <a:srgbClr val="067082"/>
                </a:solidFill>
                <a:latin typeface="Myriad Pro" pitchFamily="34" charset="0"/>
              </a:rPr>
              <a:t>закупок. </a:t>
            </a:r>
          </a:p>
          <a:p>
            <a:endParaRPr lang="ru-RU" sz="1200" b="1" dirty="0" smtClean="0">
              <a:solidFill>
                <a:srgbClr val="067082"/>
              </a:solidFill>
              <a:latin typeface="Myriad Pro" pitchFamily="34" charset="0"/>
            </a:endParaRPr>
          </a:p>
        </p:txBody>
      </p:sp>
      <p:pic>
        <p:nvPicPr>
          <p:cNvPr id="7" name="Рисунок 6">
            <a:extLst>
              <a:ext uri="{FF2B5EF4-FFF2-40B4-BE49-F238E27FC236}">
                <a16:creationId xmlns="" xmlns:a16="http://schemas.microsoft.com/office/drawing/2014/main" id="{06C75704-AD88-CD0B-A87B-CC7C8554FEDD}"/>
              </a:ext>
            </a:extLst>
          </p:cNvPr>
          <p:cNvPicPr>
            <a:picLocks noChangeAspect="1"/>
          </p:cNvPicPr>
          <p:nvPr/>
        </p:nvPicPr>
        <p:blipFill>
          <a:blip r:embed="rId5">
            <a:extLst>
              <a:ext uri="{96DAC541-7B7A-43D3-8B79-37D633B846F1}">
                <asvg:svgBlip xmlns="" xmlns:asvg="http://schemas.microsoft.com/office/drawing/2016/SVG/main" r:embed="rId23"/>
              </a:ext>
            </a:extLst>
          </a:blip>
          <a:stretch>
            <a:fillRect/>
          </a:stretch>
        </p:blipFill>
        <p:spPr>
          <a:xfrm>
            <a:off x="-108520" y="0"/>
            <a:ext cx="848754" cy="1112935"/>
          </a:xfrm>
          <a:prstGeom prst="rect">
            <a:avLst/>
          </a:prstGeom>
        </p:spPr>
      </p:pic>
    </p:spTree>
    <p:extLst>
      <p:ext uri="{BB962C8B-B14F-4D97-AF65-F5344CB8AC3E}">
        <p14:creationId xmlns:p14="http://schemas.microsoft.com/office/powerpoint/2010/main" val="3662002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35516368-28A9-7545-DEEB-CB6C6ABA5A1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6114" y="0"/>
            <a:ext cx="9097886" cy="5143500"/>
          </a:xfrm>
          <a:prstGeom prst="rect">
            <a:avLst/>
          </a:prstGeom>
        </p:spPr>
      </p:pic>
      <p:sp>
        <p:nvSpPr>
          <p:cNvPr id="4" name="Прямоугольник 3">
            <a:extLst>
              <a:ext uri="{FF2B5EF4-FFF2-40B4-BE49-F238E27FC236}">
                <a16:creationId xmlns="" xmlns:a16="http://schemas.microsoft.com/office/drawing/2014/main" id="{1F998C89-AB5F-9700-D40B-53709470CA5A}"/>
              </a:ext>
            </a:extLst>
          </p:cNvPr>
          <p:cNvSpPr/>
          <p:nvPr/>
        </p:nvSpPr>
        <p:spPr>
          <a:xfrm>
            <a:off x="539552" y="166368"/>
            <a:ext cx="1872208" cy="276999"/>
          </a:xfrm>
          <a:prstGeom prst="rect">
            <a:avLst/>
          </a:prstGeom>
        </p:spPr>
        <p:txBody>
          <a:bodyPr wrap="square">
            <a:spAutoFit/>
          </a:bodyPr>
          <a:lstStyle/>
          <a:p>
            <a:pPr lvl="0" algn="ctr"/>
            <a:r>
              <a:rPr lang="ru-RU" sz="1200" b="1" dirty="0">
                <a:solidFill>
                  <a:prstClr val="black"/>
                </a:solidFill>
                <a:latin typeface="Myriad Pro" pitchFamily="34" charset="0"/>
              </a:rPr>
              <a:t>Применение </a:t>
            </a:r>
            <a:r>
              <a:rPr lang="ru-RU" sz="1200" b="1" dirty="0" smtClean="0">
                <a:solidFill>
                  <a:prstClr val="black"/>
                </a:solidFill>
                <a:latin typeface="Myriad Pro" pitchFamily="34" charset="0"/>
              </a:rPr>
              <a:t>ПП 1289</a:t>
            </a:r>
            <a:endParaRPr lang="ru-RU" sz="1200" b="1" dirty="0">
              <a:solidFill>
                <a:prstClr val="black"/>
              </a:solidFill>
            </a:endParaRPr>
          </a:p>
        </p:txBody>
      </p:sp>
      <p:sp>
        <p:nvSpPr>
          <p:cNvPr id="12" name="Прямоугольник 11">
            <a:extLst>
              <a:ext uri="{FF2B5EF4-FFF2-40B4-BE49-F238E27FC236}">
                <a16:creationId xmlns="" xmlns:a16="http://schemas.microsoft.com/office/drawing/2014/main" id="{9A2E7D12-E28F-849C-AC07-EAE59D7EEBCE}"/>
              </a:ext>
            </a:extLst>
          </p:cNvPr>
          <p:cNvSpPr/>
          <p:nvPr/>
        </p:nvSpPr>
        <p:spPr>
          <a:xfrm>
            <a:off x="581876" y="379588"/>
            <a:ext cx="8352928" cy="2308324"/>
          </a:xfrm>
          <a:prstGeom prst="rect">
            <a:avLst/>
          </a:prstGeom>
        </p:spPr>
        <p:txBody>
          <a:bodyPr wrap="square">
            <a:spAutoFit/>
          </a:bodyPr>
          <a:lstStyle/>
          <a:p>
            <a:r>
              <a:rPr lang="ru-RU" sz="1200" b="1" u="sng" dirty="0" smtClean="0">
                <a:solidFill>
                  <a:srgbClr val="067082"/>
                </a:solidFill>
                <a:latin typeface="Myriad Pro" pitchFamily="34" charset="0"/>
              </a:rPr>
              <a:t>П.1 (2) </a:t>
            </a:r>
            <a:r>
              <a:rPr lang="ru-RU" sz="1200" b="1" u="sng" dirty="0">
                <a:solidFill>
                  <a:srgbClr val="067082"/>
                </a:solidFill>
                <a:latin typeface="Myriad Pro" pitchFamily="34" charset="0"/>
              </a:rPr>
              <a:t>ПП 1289</a:t>
            </a:r>
          </a:p>
          <a:p>
            <a:r>
              <a:rPr lang="ru-RU" sz="1200" b="1" dirty="0">
                <a:solidFill>
                  <a:srgbClr val="067082"/>
                </a:solidFill>
                <a:latin typeface="Myriad Pro" pitchFamily="34" charset="0"/>
              </a:rPr>
              <a:t>Подтверждением </a:t>
            </a:r>
            <a:r>
              <a:rPr lang="ru-RU" sz="1200" b="1" dirty="0" smtClean="0">
                <a:solidFill>
                  <a:srgbClr val="067082"/>
                </a:solidFill>
                <a:latin typeface="Myriad Pro" pitchFamily="34" charset="0"/>
              </a:rPr>
              <a:t>фарм. </a:t>
            </a:r>
            <a:r>
              <a:rPr lang="ru-RU" sz="1200" b="1" dirty="0">
                <a:solidFill>
                  <a:srgbClr val="067082"/>
                </a:solidFill>
                <a:latin typeface="Myriad Pro" pitchFamily="34" charset="0"/>
              </a:rPr>
              <a:t>субстанции требованиям, указанным в пункте 1(1) </a:t>
            </a:r>
            <a:r>
              <a:rPr lang="ru-RU" sz="1200" b="1" dirty="0" smtClean="0">
                <a:solidFill>
                  <a:srgbClr val="067082"/>
                </a:solidFill>
                <a:latin typeface="Myriad Pro" pitchFamily="34" charset="0"/>
              </a:rPr>
              <a:t>ПП 1289, </a:t>
            </a:r>
            <a:r>
              <a:rPr lang="ru-RU" sz="1200" b="1" dirty="0">
                <a:solidFill>
                  <a:srgbClr val="067082"/>
                </a:solidFill>
                <a:latin typeface="Myriad Pro" pitchFamily="34" charset="0"/>
              </a:rPr>
              <a:t>согласно пункту 1(2) </a:t>
            </a:r>
            <a:r>
              <a:rPr lang="ru-RU" sz="1200" b="1" dirty="0" smtClean="0">
                <a:solidFill>
                  <a:srgbClr val="067082"/>
                </a:solidFill>
                <a:latin typeface="Myriad Pro" pitchFamily="34" charset="0"/>
              </a:rPr>
              <a:t>ПП </a:t>
            </a:r>
            <a:r>
              <a:rPr lang="ru-RU" sz="1200" b="1" dirty="0">
                <a:solidFill>
                  <a:srgbClr val="067082"/>
                </a:solidFill>
                <a:latin typeface="Myriad Pro" pitchFamily="34" charset="0"/>
              </a:rPr>
              <a:t>1289 </a:t>
            </a:r>
            <a:r>
              <a:rPr lang="ru-RU" sz="1200" b="1" dirty="0" smtClean="0">
                <a:solidFill>
                  <a:srgbClr val="067082"/>
                </a:solidFill>
                <a:latin typeface="Myriad Pro" pitchFamily="34" charset="0"/>
              </a:rPr>
              <a:t>является:</a:t>
            </a:r>
          </a:p>
          <a:p>
            <a:pPr marL="171450" indent="-171450">
              <a:buFont typeface="Wingdings" panose="05000000000000000000" pitchFamily="2" charset="2"/>
              <a:buChar char="Ø"/>
            </a:pPr>
            <a:r>
              <a:rPr lang="ru-RU" sz="1200" b="1" dirty="0" smtClean="0">
                <a:solidFill>
                  <a:srgbClr val="067082"/>
                </a:solidFill>
                <a:latin typeface="Myriad Pro" pitchFamily="34" charset="0"/>
              </a:rPr>
              <a:t>декларирование </a:t>
            </a:r>
            <a:r>
              <a:rPr lang="ru-RU" sz="1200" b="1" dirty="0">
                <a:solidFill>
                  <a:srgbClr val="067082"/>
                </a:solidFill>
                <a:latin typeface="Myriad Pro" pitchFamily="34" charset="0"/>
              </a:rPr>
              <a:t>участником закупки в заявке </a:t>
            </a:r>
            <a:r>
              <a:rPr lang="ru-RU" sz="1200" b="1" dirty="0" smtClean="0">
                <a:solidFill>
                  <a:srgbClr val="067082"/>
                </a:solidFill>
                <a:latin typeface="Myriad Pro" pitchFamily="34" charset="0"/>
              </a:rPr>
              <a:t>сведений </a:t>
            </a:r>
            <a:r>
              <a:rPr lang="ru-RU" sz="1200" b="1" dirty="0">
                <a:solidFill>
                  <a:srgbClr val="067082"/>
                </a:solidFill>
                <a:latin typeface="Myriad Pro" pitchFamily="34" charset="0"/>
              </a:rPr>
              <a:t>о документе, подтверждающем соответствие производителя лекарственных </a:t>
            </a:r>
            <a:r>
              <a:rPr lang="ru-RU" sz="1200" b="1" dirty="0" smtClean="0">
                <a:solidFill>
                  <a:srgbClr val="067082"/>
                </a:solidFill>
                <a:latin typeface="Myriad Pro" pitchFamily="34" charset="0"/>
              </a:rPr>
              <a:t>средств;</a:t>
            </a:r>
          </a:p>
          <a:p>
            <a:pPr marL="171450" indent="-171450">
              <a:buFont typeface="Wingdings" panose="05000000000000000000" pitchFamily="2" charset="2"/>
              <a:buChar char="Ø"/>
            </a:pPr>
            <a:r>
              <a:rPr lang="ru-RU" sz="1200" b="1" dirty="0" smtClean="0">
                <a:solidFill>
                  <a:srgbClr val="067082"/>
                </a:solidFill>
                <a:latin typeface="Myriad Pro" pitchFamily="34" charset="0"/>
              </a:rPr>
              <a:t>сведения </a:t>
            </a:r>
            <a:r>
              <a:rPr lang="ru-RU" sz="1200" b="1" dirty="0">
                <a:solidFill>
                  <a:srgbClr val="067082"/>
                </a:solidFill>
                <a:latin typeface="Myriad Pro" pitchFamily="34" charset="0"/>
              </a:rPr>
              <a:t>о </a:t>
            </a:r>
            <a:r>
              <a:rPr lang="ru-RU" sz="1200" b="1" dirty="0" smtClean="0">
                <a:solidFill>
                  <a:srgbClr val="067082"/>
                </a:solidFill>
                <a:latin typeface="Myriad Pro" pitchFamily="34" charset="0"/>
              </a:rPr>
              <a:t>документе о </a:t>
            </a:r>
            <a:r>
              <a:rPr lang="ru-RU" sz="1200" b="1" dirty="0">
                <a:solidFill>
                  <a:srgbClr val="067082"/>
                </a:solidFill>
                <a:latin typeface="Myriad Pro" pitchFamily="34" charset="0"/>
              </a:rPr>
              <a:t>стадиях технологического процесса производства лекарственного средства для медицинского применения, осуществляемых на территории </a:t>
            </a:r>
            <a:r>
              <a:rPr lang="ru-RU" sz="1200" b="1" dirty="0" smtClean="0">
                <a:solidFill>
                  <a:srgbClr val="067082"/>
                </a:solidFill>
                <a:latin typeface="Myriad Pro" pitchFamily="34" charset="0"/>
              </a:rPr>
              <a:t>ЕАЭС (</a:t>
            </a:r>
            <a:r>
              <a:rPr lang="ru-RU" sz="1200" b="1" u="sng" dirty="0" smtClean="0">
                <a:solidFill>
                  <a:srgbClr val="067082"/>
                </a:solidFill>
                <a:latin typeface="Myriad Pro" pitchFamily="34" charset="0"/>
              </a:rPr>
              <a:t>в </a:t>
            </a:r>
            <a:r>
              <a:rPr lang="ru-RU" sz="1200" b="1" u="sng" dirty="0">
                <a:solidFill>
                  <a:srgbClr val="067082"/>
                </a:solidFill>
                <a:latin typeface="Myriad Pro" pitchFamily="34" charset="0"/>
              </a:rPr>
              <a:t>том числе о стадиях производства молекулы действующего вещества </a:t>
            </a:r>
            <a:r>
              <a:rPr lang="ru-RU" sz="1200" b="1" u="sng" dirty="0" smtClean="0">
                <a:solidFill>
                  <a:srgbClr val="067082"/>
                </a:solidFill>
                <a:latin typeface="Myriad Pro" pitchFamily="34" charset="0"/>
              </a:rPr>
              <a:t>фарм. </a:t>
            </a:r>
            <a:r>
              <a:rPr lang="ru-RU" sz="1200" b="1" u="sng" dirty="0">
                <a:solidFill>
                  <a:srgbClr val="067082"/>
                </a:solidFill>
                <a:latin typeface="Myriad Pro" pitchFamily="34" charset="0"/>
              </a:rPr>
              <a:t>субстанции</a:t>
            </a:r>
            <a:r>
              <a:rPr lang="ru-RU" sz="1200" b="1" dirty="0">
                <a:solidFill>
                  <a:srgbClr val="067082"/>
                </a:solidFill>
                <a:latin typeface="Myriad Pro" pitchFamily="34" charset="0"/>
              </a:rPr>
              <a:t>), выдаваемом </a:t>
            </a:r>
            <a:r>
              <a:rPr lang="ru-RU" sz="1200" b="1" dirty="0" err="1" smtClean="0">
                <a:solidFill>
                  <a:srgbClr val="067082"/>
                </a:solidFill>
                <a:latin typeface="Myriad Pro" pitchFamily="34" charset="0"/>
              </a:rPr>
              <a:t>Минпромторгом</a:t>
            </a:r>
            <a:r>
              <a:rPr lang="ru-RU" sz="1200" b="1" smtClean="0">
                <a:solidFill>
                  <a:srgbClr val="067082"/>
                </a:solidFill>
                <a:latin typeface="Myriad Pro" pitchFamily="34" charset="0"/>
              </a:rPr>
              <a:t>.</a:t>
            </a:r>
            <a:endParaRPr lang="ru-RU" sz="1200" b="1" dirty="0" smtClean="0">
              <a:solidFill>
                <a:srgbClr val="067082"/>
              </a:solidFill>
              <a:latin typeface="Myriad Pro" pitchFamily="34" charset="0"/>
            </a:endParaRPr>
          </a:p>
          <a:p>
            <a:r>
              <a:rPr lang="ru-RU" sz="1200" b="1" dirty="0" smtClean="0">
                <a:solidFill>
                  <a:srgbClr val="067082"/>
                </a:solidFill>
                <a:latin typeface="Myriad Pro" pitchFamily="34" charset="0"/>
              </a:rPr>
              <a:t> П.2 ПП 1289 Подтверждением </a:t>
            </a:r>
            <a:r>
              <a:rPr lang="ru-RU" sz="1200" b="1" dirty="0">
                <a:solidFill>
                  <a:srgbClr val="067082"/>
                </a:solidFill>
                <a:latin typeface="Myriad Pro" pitchFamily="34" charset="0"/>
              </a:rPr>
              <a:t>страны </a:t>
            </a:r>
            <a:r>
              <a:rPr lang="ru-RU" sz="1200" b="1" dirty="0" smtClean="0">
                <a:solidFill>
                  <a:srgbClr val="067082"/>
                </a:solidFill>
                <a:latin typeface="Myriad Pro" pitchFamily="34" charset="0"/>
              </a:rPr>
              <a:t>происхождения:</a:t>
            </a:r>
          </a:p>
          <a:p>
            <a:pPr marL="171450" indent="-171450">
              <a:buFont typeface="Wingdings" panose="05000000000000000000" pitchFamily="2" charset="2"/>
              <a:buChar char="Ø"/>
            </a:pPr>
            <a:r>
              <a:rPr lang="ru-RU" sz="1200" b="1" dirty="0">
                <a:solidFill>
                  <a:srgbClr val="067082"/>
                </a:solidFill>
                <a:latin typeface="Myriad Pro" pitchFamily="34" charset="0"/>
              </a:rPr>
              <a:t>сертификат о происхождении </a:t>
            </a:r>
            <a:r>
              <a:rPr lang="ru-RU" sz="1200" b="1" dirty="0" smtClean="0">
                <a:solidFill>
                  <a:srgbClr val="067082"/>
                </a:solidFill>
                <a:latin typeface="Myriad Pro" pitchFamily="34" charset="0"/>
              </a:rPr>
              <a:t>товара (СТ-1);</a:t>
            </a:r>
          </a:p>
          <a:p>
            <a:pPr marL="171450" indent="-171450">
              <a:buFont typeface="Wingdings" panose="05000000000000000000" pitchFamily="2" charset="2"/>
              <a:buChar char="Ø"/>
            </a:pPr>
            <a:r>
              <a:rPr lang="ru-RU" sz="1200" b="1" dirty="0">
                <a:solidFill>
                  <a:srgbClr val="067082"/>
                </a:solidFill>
                <a:latin typeface="Myriad Pro" pitchFamily="34" charset="0"/>
              </a:rPr>
              <a:t>заключение о подтверждении </a:t>
            </a:r>
            <a:r>
              <a:rPr lang="ru-RU" sz="1200" b="1" dirty="0" smtClean="0">
                <a:solidFill>
                  <a:srgbClr val="067082"/>
                </a:solidFill>
                <a:latin typeface="Myriad Pro" pitchFamily="34" charset="0"/>
              </a:rPr>
              <a:t>производства </a:t>
            </a:r>
            <a:r>
              <a:rPr lang="ru-RU" sz="1200" b="1" dirty="0" err="1" smtClean="0">
                <a:solidFill>
                  <a:srgbClr val="067082"/>
                </a:solidFill>
                <a:latin typeface="Myriad Pro" pitchFamily="34" charset="0"/>
              </a:rPr>
              <a:t>Минпромторга</a:t>
            </a:r>
            <a:r>
              <a:rPr lang="ru-RU" sz="1200" b="1" dirty="0" smtClean="0">
                <a:solidFill>
                  <a:srgbClr val="067082"/>
                </a:solidFill>
                <a:latin typeface="Myriad Pro" pitchFamily="34" charset="0"/>
              </a:rPr>
              <a:t>;</a:t>
            </a:r>
          </a:p>
          <a:p>
            <a:pPr marL="171450" indent="-171450">
              <a:buFont typeface="Wingdings" panose="05000000000000000000" pitchFamily="2" charset="2"/>
              <a:buChar char="Ø"/>
            </a:pPr>
            <a:r>
              <a:rPr lang="ru-RU" sz="1200" b="1" dirty="0">
                <a:solidFill>
                  <a:srgbClr val="067082"/>
                </a:solidFill>
                <a:latin typeface="Myriad Pro" pitchFamily="34" charset="0"/>
              </a:rPr>
              <a:t>сертификат о происхождении товара, выдаваемый уполномоченными </a:t>
            </a:r>
            <a:r>
              <a:rPr lang="ru-RU" sz="1200" b="1" dirty="0" smtClean="0">
                <a:solidFill>
                  <a:srgbClr val="067082"/>
                </a:solidFill>
                <a:latin typeface="Myriad Pro" pitchFamily="34" charset="0"/>
              </a:rPr>
              <a:t>органами ДНР, ЛНР</a:t>
            </a:r>
          </a:p>
        </p:txBody>
      </p:sp>
      <p:sp>
        <p:nvSpPr>
          <p:cNvPr id="6" name="Прямоугольник 5">
            <a:extLst>
              <a:ext uri="{FF2B5EF4-FFF2-40B4-BE49-F238E27FC236}">
                <a16:creationId xmlns="" xmlns:a16="http://schemas.microsoft.com/office/drawing/2014/main" id="{56CCA25A-BB7F-483F-D656-36BC441BE7E5}"/>
              </a:ext>
            </a:extLst>
          </p:cNvPr>
          <p:cNvSpPr/>
          <p:nvPr/>
        </p:nvSpPr>
        <p:spPr>
          <a:xfrm>
            <a:off x="581876" y="2647962"/>
            <a:ext cx="8072760" cy="2246769"/>
          </a:xfrm>
          <a:prstGeom prst="rect">
            <a:avLst/>
          </a:prstGeom>
        </p:spPr>
        <p:txBody>
          <a:bodyPr wrap="square">
            <a:spAutoFit/>
          </a:bodyPr>
          <a:lstStyle/>
          <a:p>
            <a:pPr algn="just"/>
            <a:r>
              <a:rPr lang="ru-RU" sz="1400" u="sng" dirty="0" smtClean="0"/>
              <a:t>Письмо </a:t>
            </a:r>
            <a:r>
              <a:rPr lang="ru-RU" sz="1400" u="sng" dirty="0" err="1" smtClean="0"/>
              <a:t>Минпромторга</a:t>
            </a:r>
            <a:r>
              <a:rPr lang="ru-RU" sz="1400" u="sng" dirty="0" smtClean="0"/>
              <a:t> России от 21.02.2022 № ОВ-13429/19</a:t>
            </a:r>
          </a:p>
          <a:p>
            <a:pPr marL="285750" indent="-285750" algn="just">
              <a:buFont typeface="Wingdings" panose="05000000000000000000" pitchFamily="2" charset="2"/>
              <a:buChar char="Ø"/>
            </a:pPr>
            <a:r>
              <a:rPr lang="ru-RU" sz="1400" dirty="0"/>
              <a:t>СП подтверждает возможность осуществления стадий технологического процесса производства лекарственного </a:t>
            </a:r>
            <a:r>
              <a:rPr lang="ru-RU" sz="1400" dirty="0" smtClean="0"/>
              <a:t>средства</a:t>
            </a:r>
          </a:p>
          <a:p>
            <a:pPr marL="285750" indent="-285750" algn="just">
              <a:buFont typeface="Wingdings" panose="05000000000000000000" pitchFamily="2" charset="2"/>
              <a:buChar char="Ø"/>
            </a:pPr>
            <a:r>
              <a:rPr lang="ru-RU" sz="1400" dirty="0"/>
              <a:t> Прочерк в подпункте 2.А.1. «Стадии производства до получения молекулы» документа СП, в случае производства </a:t>
            </a:r>
            <a:r>
              <a:rPr lang="ru-RU" sz="1400" dirty="0" smtClean="0"/>
              <a:t>фарм. субстанции означает</a:t>
            </a:r>
            <a:r>
              <a:rPr lang="ru-RU" sz="1400" dirty="0"/>
              <a:t>, что заявитель не указал в заявлении на выдачу документа СП стадию производства </a:t>
            </a:r>
            <a:r>
              <a:rPr lang="ru-RU" sz="1400" dirty="0" smtClean="0"/>
              <a:t>фарм. </a:t>
            </a:r>
            <a:r>
              <a:rPr lang="ru-RU" sz="1400" dirty="0"/>
              <a:t>субстанции до получения молекулы либо не </a:t>
            </a:r>
            <a:r>
              <a:rPr lang="ru-RU" sz="1400" dirty="0" smtClean="0"/>
              <a:t>подтвердил</a:t>
            </a:r>
          </a:p>
          <a:p>
            <a:pPr marL="285750" indent="-285750" algn="just">
              <a:buFont typeface="Wingdings" panose="05000000000000000000" pitchFamily="2" charset="2"/>
              <a:buChar char="Ø"/>
            </a:pPr>
            <a:r>
              <a:rPr lang="ru-RU" sz="1400" dirty="0" smtClean="0"/>
              <a:t>В таком случае документ </a:t>
            </a:r>
            <a:r>
              <a:rPr lang="ru-RU" sz="1400" dirty="0"/>
              <a:t>СП не подтверждает, что все стадии производства лекарственного препарата, в том числе синтез молекулы действующего вещества при производстве </a:t>
            </a:r>
            <a:r>
              <a:rPr lang="ru-RU" sz="1400" dirty="0" err="1" smtClean="0"/>
              <a:t>фарм.субстанции</a:t>
            </a:r>
            <a:r>
              <a:rPr lang="ru-RU" sz="1400" dirty="0"/>
              <a:t>, осуществлены на территории Союза</a:t>
            </a:r>
            <a:endParaRPr lang="ru-RU" sz="1400" dirty="0" smtClean="0"/>
          </a:p>
          <a:p>
            <a:pPr marL="285750" indent="-285750" algn="just">
              <a:buFont typeface="Wingdings" panose="05000000000000000000" pitchFamily="2" charset="2"/>
              <a:buChar char="Ø"/>
            </a:pPr>
            <a:endParaRPr lang="ru-RU" sz="1400" dirty="0" smtClean="0"/>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63" y="204041"/>
            <a:ext cx="40798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6"/>
          <a:stretch>
            <a:fillRect/>
          </a:stretch>
        </p:blipFill>
        <p:spPr>
          <a:xfrm>
            <a:off x="1009960" y="4621808"/>
            <a:ext cx="463336" cy="438950"/>
          </a:xfrm>
          <a:prstGeom prst="rect">
            <a:avLst/>
          </a:prstGeom>
        </p:spPr>
      </p:pic>
      <p:sp>
        <p:nvSpPr>
          <p:cNvPr id="11" name="Прямоугольник 10"/>
          <p:cNvSpPr/>
          <p:nvPr/>
        </p:nvSpPr>
        <p:spPr>
          <a:xfrm>
            <a:off x="1619672" y="4622022"/>
            <a:ext cx="5760640" cy="438736"/>
          </a:xfrm>
          <a:prstGeom prst="rect">
            <a:avLst/>
          </a:prstGeom>
          <a:solidFill>
            <a:srgbClr val="45A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rPr>
              <a:t>                Дело №А34-16647/2022 </a:t>
            </a:r>
            <a:r>
              <a:rPr lang="ru-RU" sz="1100" dirty="0">
                <a:solidFill>
                  <a:schemeClr val="tx1"/>
                </a:solidFill>
              </a:rPr>
              <a:t>извещение № 0843500000222002874</a:t>
            </a:r>
            <a:endParaRPr lang="ru-RU" sz="1100" dirty="0" smtClean="0">
              <a:solidFill>
                <a:schemeClr val="tx1"/>
              </a:solidFill>
            </a:endParaRPr>
          </a:p>
        </p:txBody>
      </p:sp>
    </p:spTree>
    <p:extLst>
      <p:ext uri="{BB962C8B-B14F-4D97-AF65-F5344CB8AC3E}">
        <p14:creationId xmlns:p14="http://schemas.microsoft.com/office/powerpoint/2010/main" val="2204196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45C7D657-1072-7F32-B83F-9E9D23182032}"/>
              </a:ext>
            </a:extLst>
          </p:cNvPr>
          <p:cNvPicPr>
            <a:picLocks noChangeAspect="1"/>
          </p:cNvPicPr>
          <p:nvPr/>
        </p:nvPicPr>
        <p:blipFill>
          <a:blip r:embed="rId2">
            <a:extLst>
              <a:ext uri="{96DAC541-7B7A-43D3-8B79-37D633B846F1}">
                <asvg:svgBlip xmlns="" xmlns:asvg="http://schemas.microsoft.com/office/drawing/2016/SVG/main" r:embed="rId11"/>
              </a:ext>
            </a:extLst>
          </a:blip>
          <a:stretch>
            <a:fillRect/>
          </a:stretch>
        </p:blipFill>
        <p:spPr>
          <a:xfrm>
            <a:off x="488844" y="2083983"/>
            <a:ext cx="8007288" cy="1331598"/>
          </a:xfrm>
          <a:prstGeom prst="rect">
            <a:avLst/>
          </a:prstGeom>
        </p:spPr>
      </p:pic>
      <p:pic>
        <p:nvPicPr>
          <p:cNvPr id="2" name="Рисунок 1">
            <a:extLst>
              <a:ext uri="{FF2B5EF4-FFF2-40B4-BE49-F238E27FC236}">
                <a16:creationId xmlns="" xmlns:a16="http://schemas.microsoft.com/office/drawing/2014/main" id="{06C75704-AD88-CD0B-A87B-CC7C8554FEDD}"/>
              </a:ext>
            </a:extLst>
          </p:cNvPr>
          <p:cNvPicPr>
            <a:picLocks noChangeAspect="1"/>
          </p:cNvPicPr>
          <p:nvPr/>
        </p:nvPicPr>
        <p:blipFill>
          <a:blip r:embed="rId12">
            <a:extLst>
              <a:ext uri="{96DAC541-7B7A-43D3-8B79-37D633B846F1}">
                <asvg:svgBlip xmlns="" xmlns:asvg="http://schemas.microsoft.com/office/drawing/2016/SVG/main" r:embed="rId23"/>
              </a:ext>
            </a:extLst>
          </a:blip>
          <a:stretch>
            <a:fillRect/>
          </a:stretch>
        </p:blipFill>
        <p:spPr>
          <a:xfrm>
            <a:off x="8250047" y="-123903"/>
            <a:ext cx="848754" cy="1112935"/>
          </a:xfrm>
          <a:prstGeom prst="rect">
            <a:avLst/>
          </a:prstGeom>
        </p:spPr>
      </p:pic>
      <p:sp>
        <p:nvSpPr>
          <p:cNvPr id="3" name="Прямоугольник 2">
            <a:extLst>
              <a:ext uri="{FF2B5EF4-FFF2-40B4-BE49-F238E27FC236}">
                <a16:creationId xmlns="" xmlns:a16="http://schemas.microsoft.com/office/drawing/2014/main" id="{56CCA25A-BB7F-483F-D656-36BC441BE7E5}"/>
              </a:ext>
            </a:extLst>
          </p:cNvPr>
          <p:cNvSpPr/>
          <p:nvPr/>
        </p:nvSpPr>
        <p:spPr>
          <a:xfrm>
            <a:off x="423372" y="1291922"/>
            <a:ext cx="8379821" cy="738664"/>
          </a:xfrm>
          <a:prstGeom prst="rect">
            <a:avLst/>
          </a:prstGeom>
        </p:spPr>
        <p:txBody>
          <a:bodyPr wrap="square">
            <a:spAutoFit/>
          </a:bodyPr>
          <a:lstStyle/>
          <a:p>
            <a:pPr marL="285750" indent="-285750" algn="just">
              <a:buFont typeface="Wingdings" panose="05000000000000000000" pitchFamily="2" charset="2"/>
              <a:buChar char="Ø"/>
            </a:pPr>
            <a:r>
              <a:rPr lang="ru-RU" sz="1400" dirty="0" err="1" smtClean="0">
                <a:latin typeface="Myriad Pro" pitchFamily="34" charset="0"/>
              </a:rPr>
              <a:t>п.п</a:t>
            </a:r>
            <a:r>
              <a:rPr lang="ru-RU" sz="1400" dirty="0" smtClean="0">
                <a:latin typeface="Myriad Pro" pitchFamily="34" charset="0"/>
              </a:rPr>
              <a:t>. «и» пункта </a:t>
            </a:r>
            <a:r>
              <a:rPr lang="ru-RU" sz="1400" dirty="0">
                <a:latin typeface="Myriad Pro" pitchFamily="34" charset="0"/>
              </a:rPr>
              <a:t>5 Постановления № </a:t>
            </a:r>
            <a:r>
              <a:rPr lang="ru-RU" sz="1400" dirty="0" smtClean="0">
                <a:latin typeface="Myriad Pro" pitchFamily="34" charset="0"/>
              </a:rPr>
              <a:t>1380  «не </a:t>
            </a:r>
            <a:r>
              <a:rPr lang="ru-RU" sz="1400" dirty="0">
                <a:latin typeface="Myriad Pro" pitchFamily="34" charset="0"/>
              </a:rPr>
              <a:t>допускается указывать характеристики лекарственных препаратов, содержащиеся в инструкциях по применению лекарственных препаратов, указывающие на конкретного производителя лекарственного </a:t>
            </a:r>
            <a:r>
              <a:rPr lang="ru-RU" sz="1400" dirty="0" smtClean="0">
                <a:latin typeface="Myriad Pro" pitchFamily="34" charset="0"/>
              </a:rPr>
              <a:t>препарата» </a:t>
            </a:r>
          </a:p>
        </p:txBody>
      </p:sp>
      <p:sp>
        <p:nvSpPr>
          <p:cNvPr id="5" name="Прямоугольник 4"/>
          <p:cNvSpPr/>
          <p:nvPr/>
        </p:nvSpPr>
        <p:spPr>
          <a:xfrm>
            <a:off x="584667" y="222623"/>
            <a:ext cx="7299701" cy="523220"/>
          </a:xfrm>
          <a:prstGeom prst="rect">
            <a:avLst/>
          </a:prstGeom>
        </p:spPr>
        <p:txBody>
          <a:bodyPr wrap="square">
            <a:spAutoFit/>
          </a:bodyPr>
          <a:lstStyle/>
          <a:p>
            <a:pPr algn="ctr"/>
            <a:r>
              <a:rPr lang="ru-RU" sz="1400" b="1" dirty="0" smtClean="0">
                <a:latin typeface="Myriad Pro" pitchFamily="34" charset="0"/>
              </a:rPr>
              <a:t>Закупка лекарственного препарата с МНН «</a:t>
            </a:r>
            <a:r>
              <a:rPr lang="ru-RU" sz="1400" b="1" dirty="0" err="1" smtClean="0">
                <a:latin typeface="Myriad Pro" pitchFamily="34" charset="0"/>
              </a:rPr>
              <a:t>Йогексол</a:t>
            </a:r>
            <a:r>
              <a:rPr lang="ru-RU" sz="1400" b="1" dirty="0" smtClean="0">
                <a:latin typeface="Myriad Pro" pitchFamily="34" charset="0"/>
              </a:rPr>
              <a:t>» </a:t>
            </a:r>
          </a:p>
          <a:p>
            <a:endParaRPr lang="ru-RU" sz="1400" dirty="0"/>
          </a:p>
        </p:txBody>
      </p:sp>
      <p:pic>
        <p:nvPicPr>
          <p:cNvPr id="8" name="Рисунок 7"/>
          <p:cNvPicPr>
            <a:picLocks noChangeAspect="1"/>
          </p:cNvPicPr>
          <p:nvPr/>
        </p:nvPicPr>
        <p:blipFill>
          <a:blip r:embed="rId24"/>
          <a:stretch>
            <a:fillRect/>
          </a:stretch>
        </p:blipFill>
        <p:spPr>
          <a:xfrm>
            <a:off x="179512" y="222623"/>
            <a:ext cx="487722" cy="384081"/>
          </a:xfrm>
          <a:prstGeom prst="rect">
            <a:avLst/>
          </a:prstGeom>
        </p:spPr>
      </p:pic>
      <p:sp>
        <p:nvSpPr>
          <p:cNvPr id="11" name="Прямоугольник 10">
            <a:extLst>
              <a:ext uri="{FF2B5EF4-FFF2-40B4-BE49-F238E27FC236}">
                <a16:creationId xmlns="" xmlns:a16="http://schemas.microsoft.com/office/drawing/2014/main" id="{9A2E7D12-E28F-849C-AC07-EAE59D7EEBCE}"/>
              </a:ext>
            </a:extLst>
          </p:cNvPr>
          <p:cNvSpPr/>
          <p:nvPr/>
        </p:nvSpPr>
        <p:spPr>
          <a:xfrm>
            <a:off x="423372" y="530417"/>
            <a:ext cx="8514134" cy="738664"/>
          </a:xfrm>
          <a:prstGeom prst="rect">
            <a:avLst/>
          </a:prstGeom>
        </p:spPr>
        <p:txBody>
          <a:bodyPr wrap="square">
            <a:spAutoFit/>
          </a:bodyPr>
          <a:lstStyle/>
          <a:p>
            <a:r>
              <a:rPr lang="ru-RU" sz="1400" b="1" dirty="0" smtClean="0">
                <a:solidFill>
                  <a:srgbClr val="067082"/>
                </a:solidFill>
                <a:latin typeface="Myriad Pro" pitchFamily="34" charset="0"/>
              </a:rPr>
              <a:t>! Постановление  </a:t>
            </a:r>
            <a:r>
              <a:rPr lang="ru-RU" sz="1400" b="1" dirty="0">
                <a:solidFill>
                  <a:srgbClr val="067082"/>
                </a:solidFill>
                <a:latin typeface="Myriad Pro" pitchFamily="34" charset="0"/>
              </a:rPr>
              <a:t>Правительства Российской Федерации от </a:t>
            </a:r>
            <a:r>
              <a:rPr lang="ru-RU" sz="1400" b="1" dirty="0" smtClean="0">
                <a:solidFill>
                  <a:srgbClr val="067082"/>
                </a:solidFill>
                <a:latin typeface="Myriad Pro" pitchFamily="34" charset="0"/>
              </a:rPr>
              <a:t>15.11.2017 № </a:t>
            </a:r>
            <a:r>
              <a:rPr lang="ru-RU" sz="1400" b="1" dirty="0">
                <a:solidFill>
                  <a:srgbClr val="067082"/>
                </a:solidFill>
                <a:latin typeface="Myriad Pro" pitchFamily="34" charset="0"/>
              </a:rPr>
              <a:t>1380 "Об особенностях описания лекарственных препаратов для медицинского применения, являющихся объектом закупки для обеспечения государственных и муниципальных нужд"</a:t>
            </a:r>
            <a:endParaRPr lang="ru-RU" sz="1400" dirty="0"/>
          </a:p>
        </p:txBody>
      </p:sp>
      <p:sp>
        <p:nvSpPr>
          <p:cNvPr id="13" name="Прямоугольник 12">
            <a:extLst>
              <a:ext uri="{FF2B5EF4-FFF2-40B4-BE49-F238E27FC236}">
                <a16:creationId xmlns="" xmlns:a16="http://schemas.microsoft.com/office/drawing/2014/main" id="{56CCA25A-BB7F-483F-D656-36BC441BE7E5}"/>
              </a:ext>
            </a:extLst>
          </p:cNvPr>
          <p:cNvSpPr/>
          <p:nvPr/>
        </p:nvSpPr>
        <p:spPr>
          <a:xfrm>
            <a:off x="423372" y="2030586"/>
            <a:ext cx="8072760" cy="1384995"/>
          </a:xfrm>
          <a:prstGeom prst="rect">
            <a:avLst/>
          </a:prstGeom>
        </p:spPr>
        <p:txBody>
          <a:bodyPr wrap="square">
            <a:spAutoFit/>
          </a:bodyPr>
          <a:lstStyle/>
          <a:p>
            <a:pPr algn="just"/>
            <a:r>
              <a:rPr lang="ru-RU" sz="1400" u="sng" dirty="0" smtClean="0"/>
              <a:t>Письма ФАС </a:t>
            </a:r>
            <a:r>
              <a:rPr lang="ru-RU" sz="1400" u="sng" dirty="0"/>
              <a:t>России от 03.05.2023 № </a:t>
            </a:r>
            <a:r>
              <a:rPr lang="ru-RU" sz="1400" u="sng" dirty="0" smtClean="0"/>
              <a:t>МШ/34755/23 и от </a:t>
            </a:r>
            <a:r>
              <a:rPr lang="ru-RU" sz="1400" u="sng" dirty="0"/>
              <a:t>21.06.2023 № </a:t>
            </a:r>
            <a:r>
              <a:rPr lang="ru-RU" sz="1400" u="sng" dirty="0" smtClean="0"/>
              <a:t>МШ/48652/23</a:t>
            </a:r>
          </a:p>
          <a:p>
            <a:pPr marL="285750" indent="-285750" algn="just">
              <a:buFont typeface="Wingdings" panose="05000000000000000000" pitchFamily="2" charset="2"/>
              <a:buChar char="Ø"/>
            </a:pPr>
            <a:r>
              <a:rPr lang="ru-RU" sz="1400" dirty="0" smtClean="0"/>
              <a:t>Неправомерно указывать в описании объекта закупки с МНН «</a:t>
            </a:r>
            <a:r>
              <a:rPr lang="ru-RU" sz="1400" dirty="0" err="1" smtClean="0"/>
              <a:t>Йогексол</a:t>
            </a:r>
            <a:r>
              <a:rPr lang="ru-RU" sz="1400" dirty="0" smtClean="0"/>
              <a:t>» на возможность нагрева лекарственного препарата до температуры тела ( </a:t>
            </a:r>
            <a:r>
              <a:rPr lang="ru-RU" sz="1400" dirty="0"/>
              <a:t>37 °</a:t>
            </a:r>
            <a:r>
              <a:rPr lang="ru-RU" sz="1400" dirty="0" smtClean="0"/>
              <a:t>C), при условии  наличия прямого указания на данную возможность в инструкции</a:t>
            </a:r>
          </a:p>
          <a:p>
            <a:pPr marL="285750" indent="-285750" algn="just">
              <a:buFont typeface="Wingdings" panose="05000000000000000000" pitchFamily="2" charset="2"/>
              <a:buChar char="Ø"/>
            </a:pPr>
            <a:r>
              <a:rPr lang="ru-RU" sz="1400" dirty="0" smtClean="0"/>
              <a:t> хранение лекарственных препаратов </a:t>
            </a:r>
            <a:r>
              <a:rPr lang="ru-RU" sz="1400" dirty="0"/>
              <a:t>при </a:t>
            </a:r>
            <a:r>
              <a:rPr lang="ru-RU" sz="1400" dirty="0" smtClean="0"/>
              <a:t>температуре 37 </a:t>
            </a:r>
            <a:r>
              <a:rPr lang="ru-RU" sz="1400" dirty="0"/>
              <a:t>°</a:t>
            </a:r>
            <a:r>
              <a:rPr lang="en-US" sz="1400" dirty="0" smtClean="0"/>
              <a:t>C</a:t>
            </a:r>
            <a:r>
              <a:rPr lang="ru-RU" sz="1400" dirty="0" smtClean="0"/>
              <a:t> в течении 1 суток- 1 месяца перед применением  соответствует единственному производителю </a:t>
            </a:r>
          </a:p>
        </p:txBody>
      </p:sp>
      <p:sp>
        <p:nvSpPr>
          <p:cNvPr id="12" name="Прямоугольник 11">
            <a:extLst>
              <a:ext uri="{FF2B5EF4-FFF2-40B4-BE49-F238E27FC236}">
                <a16:creationId xmlns="" xmlns:a16="http://schemas.microsoft.com/office/drawing/2014/main" id="{56CCA25A-BB7F-483F-D656-36BC441BE7E5}"/>
              </a:ext>
            </a:extLst>
          </p:cNvPr>
          <p:cNvSpPr/>
          <p:nvPr/>
        </p:nvSpPr>
        <p:spPr>
          <a:xfrm>
            <a:off x="552258" y="3569469"/>
            <a:ext cx="8072760" cy="1169551"/>
          </a:xfrm>
          <a:prstGeom prst="rect">
            <a:avLst/>
          </a:prstGeom>
        </p:spPr>
        <p:txBody>
          <a:bodyPr wrap="square">
            <a:spAutoFit/>
          </a:bodyPr>
          <a:lstStyle/>
          <a:p>
            <a:pPr algn="just"/>
            <a:r>
              <a:rPr lang="ru-RU" sz="1400" u="sng" dirty="0"/>
              <a:t>Письмо ФГБУ «НЦЭСМП» Минздрава России от </a:t>
            </a:r>
            <a:r>
              <a:rPr lang="ru-RU" sz="1400" u="sng" dirty="0" smtClean="0"/>
              <a:t>23.03.2023 </a:t>
            </a:r>
            <a:r>
              <a:rPr lang="ru-RU" sz="1400" u="sng" dirty="0"/>
              <a:t>№ </a:t>
            </a:r>
            <a:r>
              <a:rPr lang="ru-RU" sz="1400" u="sng" dirty="0" smtClean="0"/>
              <a:t>5623</a:t>
            </a:r>
          </a:p>
          <a:p>
            <a:pPr marL="285750" indent="-285750" algn="just">
              <a:buFont typeface="Wingdings" panose="05000000000000000000" pitchFamily="2" charset="2"/>
              <a:buChar char="Ø"/>
            </a:pPr>
            <a:r>
              <a:rPr lang="ru-RU" sz="1400" dirty="0"/>
              <a:t>представленные в инструкции по медицинскому применению лекарственного препарата «</a:t>
            </a:r>
            <a:r>
              <a:rPr lang="ru-RU" sz="1400" dirty="0" err="1"/>
              <a:t>Омнипак</a:t>
            </a:r>
            <a:r>
              <a:rPr lang="ru-RU" sz="1400" dirty="0"/>
              <a:t>» сведения о возможности нагрева до температуры тела (до 37 °C) не являются исключительной особенностью данного лекарственного препарата и относятся ко всем лекарственным препаратам с МНН «</a:t>
            </a:r>
            <a:r>
              <a:rPr lang="ru-RU" sz="1400" dirty="0" err="1"/>
              <a:t>Йогексол</a:t>
            </a:r>
            <a:r>
              <a:rPr lang="ru-RU" sz="1400" dirty="0"/>
              <a:t>»</a:t>
            </a:r>
            <a:endParaRPr lang="ru-RU" sz="1400" dirty="0" smtClean="0"/>
          </a:p>
        </p:txBody>
      </p:sp>
    </p:spTree>
    <p:extLst>
      <p:ext uri="{BB962C8B-B14F-4D97-AF65-F5344CB8AC3E}">
        <p14:creationId xmlns:p14="http://schemas.microsoft.com/office/powerpoint/2010/main" val="1166329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195486"/>
            <a:ext cx="4320480" cy="1384995"/>
          </a:xfrm>
          <a:prstGeom prst="rect">
            <a:avLst/>
          </a:prstGeom>
        </p:spPr>
        <p:txBody>
          <a:bodyPr wrap="square">
            <a:spAutoFit/>
          </a:bodyPr>
          <a:lstStyle/>
          <a:p>
            <a:r>
              <a:rPr lang="ru-RU" sz="1400" b="1" dirty="0" smtClean="0">
                <a:latin typeface="Myriad Pro" pitchFamily="34" charset="0"/>
              </a:rPr>
              <a:t>Постановление </a:t>
            </a:r>
            <a:r>
              <a:rPr lang="ru-RU" sz="1400" b="1" dirty="0">
                <a:latin typeface="Myriad Pro" pitchFamily="34" charset="0"/>
              </a:rPr>
              <a:t>от 19.04.2021 г. № 620 «О требовании к формированию лотов при осуществлении закупок медицинских изделий, являющихся объектом закупки для обеспечения государственных и муниципальных нужд</a:t>
            </a:r>
            <a:r>
              <a:rPr lang="ru-RU" sz="1400" b="1" dirty="0" smtClean="0">
                <a:latin typeface="Myriad Pro" pitchFamily="34" charset="0"/>
              </a:rPr>
              <a:t>»</a:t>
            </a:r>
            <a:endParaRPr lang="ru-RU" sz="1400" b="1" dirty="0"/>
          </a:p>
        </p:txBody>
      </p:sp>
      <p:pic>
        <p:nvPicPr>
          <p:cNvPr id="7" name="Рисунок 6">
            <a:extLst>
              <a:ext uri="{FF2B5EF4-FFF2-40B4-BE49-F238E27FC236}">
                <a16:creationId xmlns="" xmlns:a16="http://schemas.microsoft.com/office/drawing/2014/main" id="{4DAA2D47-A063-7BA1-3D98-1CCD4E478F3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932040" y="0"/>
            <a:ext cx="4139952" cy="5143500"/>
          </a:xfrm>
          <a:prstGeom prst="rect">
            <a:avLst/>
          </a:prstGeom>
        </p:spPr>
      </p:pic>
      <p:sp>
        <p:nvSpPr>
          <p:cNvPr id="4" name="Прямоугольник 3">
            <a:extLst>
              <a:ext uri="{FF2B5EF4-FFF2-40B4-BE49-F238E27FC236}">
                <a16:creationId xmlns="" xmlns:a16="http://schemas.microsoft.com/office/drawing/2014/main" id="{56CCA25A-BB7F-483F-D656-36BC441BE7E5}"/>
              </a:ext>
            </a:extLst>
          </p:cNvPr>
          <p:cNvSpPr/>
          <p:nvPr/>
        </p:nvSpPr>
        <p:spPr>
          <a:xfrm>
            <a:off x="4985927" y="0"/>
            <a:ext cx="4104456" cy="156966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200" b="1" u="sng" dirty="0" smtClean="0">
                <a:latin typeface="Myriad Pro" pitchFamily="34" charset="0"/>
              </a:rPr>
              <a:t>Приказ </a:t>
            </a:r>
            <a:r>
              <a:rPr lang="ru-RU" sz="1200" b="1" u="sng" dirty="0">
                <a:latin typeface="Myriad Pro" pitchFamily="34" charset="0"/>
              </a:rPr>
              <a:t>Минздрава России № 4н</a:t>
            </a:r>
          </a:p>
          <a:p>
            <a:pPr algn="ctr"/>
            <a:r>
              <a:rPr lang="ru-RU" sz="1200" b="1" u="sng" dirty="0" smtClean="0">
                <a:latin typeface="Myriad Pro" pitchFamily="34" charset="0"/>
              </a:rPr>
              <a:t>НКМИ по видам </a:t>
            </a:r>
          </a:p>
          <a:p>
            <a:pPr marL="285750" indent="-285750">
              <a:buFont typeface="Wingdings" panose="05000000000000000000" pitchFamily="2" charset="2"/>
              <a:buChar char="Ø"/>
            </a:pPr>
            <a:r>
              <a:rPr lang="ru-RU" sz="1200" dirty="0" smtClean="0">
                <a:latin typeface="Myriad Pro" pitchFamily="34" charset="0"/>
              </a:rPr>
              <a:t>по </a:t>
            </a:r>
            <a:r>
              <a:rPr lang="ru-RU" sz="1200" dirty="0">
                <a:latin typeface="Myriad Pro" pitchFamily="34" charset="0"/>
              </a:rPr>
              <a:t>группам и подгруппам медицинских </a:t>
            </a:r>
            <a:r>
              <a:rPr lang="ru-RU" sz="1200" dirty="0" smtClean="0">
                <a:latin typeface="Myriad Pro" pitchFamily="34" charset="0"/>
              </a:rPr>
              <a:t>изделий (формируется в </a:t>
            </a:r>
            <a:r>
              <a:rPr lang="ru-RU" sz="1200" dirty="0" err="1" smtClean="0">
                <a:latin typeface="Myriad Pro" pitchFamily="34" charset="0"/>
              </a:rPr>
              <a:t>эл.виде</a:t>
            </a:r>
            <a:r>
              <a:rPr lang="ru-RU" sz="1200" dirty="0" smtClean="0">
                <a:latin typeface="Myriad Pro" pitchFamily="34" charset="0"/>
              </a:rPr>
              <a:t>, </a:t>
            </a:r>
            <a:r>
              <a:rPr lang="en-US" sz="1200" dirty="0" smtClean="0">
                <a:latin typeface="Myriad Pro" pitchFamily="34" charset="0"/>
              </a:rPr>
              <a:t>https</a:t>
            </a:r>
            <a:r>
              <a:rPr lang="en-US" sz="1200" dirty="0">
                <a:latin typeface="Myriad Pro" pitchFamily="34" charset="0"/>
              </a:rPr>
              <a:t>://roszdravnadzor.gov.ru</a:t>
            </a:r>
            <a:r>
              <a:rPr lang="ru-RU" sz="1200" dirty="0" smtClean="0">
                <a:latin typeface="Myriad Pro" pitchFamily="34" charset="0"/>
              </a:rPr>
              <a:t>)</a:t>
            </a:r>
            <a:endParaRPr lang="ru-RU" sz="1200" b="1" dirty="0" smtClean="0">
              <a:latin typeface="Myriad Pro" pitchFamily="34" charset="0"/>
            </a:endParaRPr>
          </a:p>
          <a:p>
            <a:pPr marL="285750" indent="-285750">
              <a:buFont typeface="Wingdings" panose="05000000000000000000" pitchFamily="2" charset="2"/>
              <a:buChar char="Ø"/>
            </a:pPr>
            <a:r>
              <a:rPr lang="ru-RU" sz="1200" dirty="0" smtClean="0">
                <a:latin typeface="Myriad Pro" pitchFamily="34" charset="0"/>
              </a:rPr>
              <a:t>каждый </a:t>
            </a:r>
            <a:r>
              <a:rPr lang="ru-RU" sz="1200" dirty="0">
                <a:latin typeface="Myriad Pro" pitchFamily="34" charset="0"/>
              </a:rPr>
              <a:t>отдельный вид медицинского изделия обладает уникальным идентификационным номером записи в формате шестизначного </a:t>
            </a:r>
            <a:r>
              <a:rPr lang="ru-RU" sz="1200" dirty="0" smtClean="0">
                <a:latin typeface="Myriad Pro" pitchFamily="34" charset="0"/>
              </a:rPr>
              <a:t>кода</a:t>
            </a:r>
          </a:p>
        </p:txBody>
      </p:sp>
      <p:pic>
        <p:nvPicPr>
          <p:cNvPr id="6" name="Picture 26"/>
          <p:cNvPicPr>
            <a:picLocks noChangeAspect="1" noChangeArrowheads="1"/>
          </p:cNvPicPr>
          <p:nvPr/>
        </p:nvPicPr>
        <p:blipFill>
          <a:blip r:embed="rId4" cstate="print"/>
          <a:srcRect/>
          <a:stretch>
            <a:fillRect/>
          </a:stretch>
        </p:blipFill>
        <p:spPr bwMode="auto">
          <a:xfrm>
            <a:off x="416102" y="3919315"/>
            <a:ext cx="461475" cy="438736"/>
          </a:xfrm>
          <a:prstGeom prst="rect">
            <a:avLst/>
          </a:prstGeom>
          <a:noFill/>
          <a:ln w="9525">
            <a:noFill/>
            <a:miter lim="800000"/>
            <a:headEnd/>
            <a:tailEnd/>
          </a:ln>
        </p:spPr>
      </p:pic>
      <p:sp>
        <p:nvSpPr>
          <p:cNvPr id="8" name="Прямоугольник 7">
            <a:extLst>
              <a:ext uri="{FF2B5EF4-FFF2-40B4-BE49-F238E27FC236}">
                <a16:creationId xmlns="" xmlns:a16="http://schemas.microsoft.com/office/drawing/2014/main" id="{56CCA25A-BB7F-483F-D656-36BC441BE7E5}"/>
              </a:ext>
            </a:extLst>
          </p:cNvPr>
          <p:cNvSpPr/>
          <p:nvPr/>
        </p:nvSpPr>
        <p:spPr>
          <a:xfrm>
            <a:off x="395536" y="1558694"/>
            <a:ext cx="4464496" cy="2139047"/>
          </a:xfrm>
          <a:prstGeom prst="rect">
            <a:avLst/>
          </a:prstGeom>
        </p:spPr>
        <p:txBody>
          <a:bodyPr wrap="square">
            <a:spAutoFit/>
          </a:bodyPr>
          <a:lstStyle/>
          <a:p>
            <a:pPr algn="just"/>
            <a:r>
              <a:rPr lang="ru-RU" sz="1200" dirty="0" smtClean="0">
                <a:latin typeface="Myriad Pro" pitchFamily="34" charset="0"/>
              </a:rPr>
              <a:t>п.1 ПП </a:t>
            </a:r>
            <a:r>
              <a:rPr lang="ru-RU" sz="1200" dirty="0">
                <a:latin typeface="Myriad Pro" pitchFamily="34" charset="0"/>
              </a:rPr>
              <a:t>№ 620 не могут быть предметом одного контракта (одного лота) </a:t>
            </a:r>
            <a:r>
              <a:rPr lang="ru-RU" sz="1200" dirty="0" err="1" smtClean="0">
                <a:latin typeface="Myriad Pro" pitchFamily="34" charset="0"/>
              </a:rPr>
              <a:t>мед.изд</a:t>
            </a:r>
            <a:r>
              <a:rPr lang="ru-RU" sz="1200" dirty="0" smtClean="0">
                <a:latin typeface="Myriad Pro" pitchFamily="34" charset="0"/>
              </a:rPr>
              <a:t>. </a:t>
            </a:r>
            <a:r>
              <a:rPr lang="ru-RU" sz="1200" b="1" dirty="0">
                <a:latin typeface="Myriad Pro" pitchFamily="34" charset="0"/>
              </a:rPr>
              <a:t>различных </a:t>
            </a:r>
            <a:r>
              <a:rPr lang="ru-RU" sz="1200" b="1" dirty="0" smtClean="0">
                <a:latin typeface="Myriad Pro" pitchFamily="34" charset="0"/>
              </a:rPr>
              <a:t>видов</a:t>
            </a:r>
            <a:r>
              <a:rPr lang="ru-RU" sz="1200" dirty="0" smtClean="0">
                <a:latin typeface="Myriad Pro" pitchFamily="34" charset="0"/>
              </a:rPr>
              <a:t>, </a:t>
            </a:r>
            <a:r>
              <a:rPr lang="ru-RU" sz="1200" dirty="0">
                <a:latin typeface="Myriad Pro" pitchFamily="34" charset="0"/>
              </a:rPr>
              <a:t>при условии, что </a:t>
            </a:r>
            <a:r>
              <a:rPr lang="ru-RU" sz="1200" dirty="0" smtClean="0">
                <a:latin typeface="Myriad Pro" pitchFamily="34" charset="0"/>
              </a:rPr>
              <a:t>значение НМЦК </a:t>
            </a:r>
            <a:r>
              <a:rPr lang="ru-RU" sz="1200" dirty="0">
                <a:latin typeface="Myriad Pro" pitchFamily="34" charset="0"/>
              </a:rPr>
              <a:t>(цены лота) превышает:</a:t>
            </a:r>
          </a:p>
          <a:p>
            <a:pPr algn="just"/>
            <a:r>
              <a:rPr lang="ru-RU" sz="1200" dirty="0">
                <a:latin typeface="Myriad Pro" pitchFamily="34" charset="0"/>
              </a:rPr>
              <a:t>600 тыс. рублей - </a:t>
            </a:r>
            <a:r>
              <a:rPr lang="ru-RU" sz="1200" dirty="0" smtClean="0">
                <a:latin typeface="Myriad Pro" pitchFamily="34" charset="0"/>
              </a:rPr>
              <a:t>объем </a:t>
            </a:r>
            <a:r>
              <a:rPr lang="ru-RU" sz="1200" dirty="0">
                <a:latin typeface="Myriad Pro" pitchFamily="34" charset="0"/>
              </a:rPr>
              <a:t>денежных </a:t>
            </a:r>
            <a:r>
              <a:rPr lang="ru-RU" sz="1200" dirty="0" smtClean="0">
                <a:latin typeface="Myriad Pro" pitchFamily="34" charset="0"/>
              </a:rPr>
              <a:t>средств в предшествующем году составил </a:t>
            </a:r>
            <a:r>
              <a:rPr lang="ru-RU" sz="1200" dirty="0">
                <a:latin typeface="Myriad Pro" pitchFamily="34" charset="0"/>
              </a:rPr>
              <a:t>менее 50 млн. рублей;</a:t>
            </a:r>
          </a:p>
          <a:p>
            <a:pPr algn="just"/>
            <a:r>
              <a:rPr lang="ru-RU" sz="1200" dirty="0">
                <a:latin typeface="Myriad Pro" pitchFamily="34" charset="0"/>
              </a:rPr>
              <a:t>1 млн. рублей - </a:t>
            </a:r>
            <a:r>
              <a:rPr lang="ru-RU" sz="1200" dirty="0" smtClean="0">
                <a:latin typeface="Myriad Pro" pitchFamily="34" charset="0"/>
              </a:rPr>
              <a:t>объем </a:t>
            </a:r>
            <a:r>
              <a:rPr lang="ru-RU" sz="1200" dirty="0">
                <a:latin typeface="Myriad Pro" pitchFamily="34" charset="0"/>
              </a:rPr>
              <a:t>денежных </a:t>
            </a:r>
            <a:r>
              <a:rPr lang="ru-RU" sz="1200" dirty="0" smtClean="0">
                <a:latin typeface="Myriad Pro" pitchFamily="34" charset="0"/>
              </a:rPr>
              <a:t>средств в </a:t>
            </a:r>
            <a:r>
              <a:rPr lang="ru-RU" sz="1200" dirty="0">
                <a:latin typeface="Myriad Pro" pitchFamily="34" charset="0"/>
              </a:rPr>
              <a:t>предшествующем </a:t>
            </a:r>
            <a:r>
              <a:rPr lang="ru-RU" sz="1200" dirty="0" smtClean="0">
                <a:latin typeface="Myriad Pro" pitchFamily="34" charset="0"/>
              </a:rPr>
              <a:t>году </a:t>
            </a:r>
            <a:r>
              <a:rPr lang="ru-RU" sz="1200" dirty="0">
                <a:latin typeface="Myriad Pro" pitchFamily="34" charset="0"/>
              </a:rPr>
              <a:t>составил от 50 млн. рублей до 100 млн. рублей;</a:t>
            </a:r>
          </a:p>
          <a:p>
            <a:pPr algn="just"/>
            <a:r>
              <a:rPr lang="ru-RU" sz="1200" dirty="0">
                <a:latin typeface="Myriad Pro" pitchFamily="34" charset="0"/>
              </a:rPr>
              <a:t>1,5 млн. рублей - </a:t>
            </a:r>
            <a:r>
              <a:rPr lang="ru-RU" sz="1200" dirty="0" smtClean="0">
                <a:latin typeface="Myriad Pro" pitchFamily="34" charset="0"/>
              </a:rPr>
              <a:t>объем </a:t>
            </a:r>
            <a:r>
              <a:rPr lang="ru-RU" sz="1200" dirty="0">
                <a:latin typeface="Myriad Pro" pitchFamily="34" charset="0"/>
              </a:rPr>
              <a:t>денежных </a:t>
            </a:r>
            <a:r>
              <a:rPr lang="ru-RU" sz="1200" dirty="0" smtClean="0">
                <a:latin typeface="Myriad Pro" pitchFamily="34" charset="0"/>
              </a:rPr>
              <a:t>средств </a:t>
            </a:r>
            <a:r>
              <a:rPr lang="ru-RU" sz="1200" dirty="0">
                <a:latin typeface="Myriad Pro" pitchFamily="34" charset="0"/>
              </a:rPr>
              <a:t>составил более 100 млн. рублей</a:t>
            </a:r>
            <a:r>
              <a:rPr lang="ru-RU" sz="1200" dirty="0" smtClean="0">
                <a:latin typeface="Myriad Pro" pitchFamily="34" charset="0"/>
              </a:rPr>
              <a:t>.</a:t>
            </a:r>
          </a:p>
          <a:p>
            <a:pPr algn="just"/>
            <a:endParaRPr lang="ru-RU" sz="1300" dirty="0" smtClean="0">
              <a:latin typeface="Myriad Pro"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20628245"/>
              </p:ext>
            </p:extLst>
          </p:nvPr>
        </p:nvGraphicFramePr>
        <p:xfrm>
          <a:off x="5055770" y="1749987"/>
          <a:ext cx="3857238" cy="1735074"/>
        </p:xfrm>
        <a:graphic>
          <a:graphicData uri="http://schemas.openxmlformats.org/drawingml/2006/table">
            <a:tbl>
              <a:tblPr firstRow="1" firstCol="1" bandRow="1">
                <a:tableStyleId>{5C22544A-7EE6-4342-B048-85BDC9FD1C3A}</a:tableStyleId>
              </a:tblPr>
              <a:tblGrid>
                <a:gridCol w="1285746"/>
                <a:gridCol w="1285746"/>
                <a:gridCol w="1285746"/>
              </a:tblGrid>
              <a:tr h="130924">
                <a:tc>
                  <a:txBody>
                    <a:bodyPr/>
                    <a:lstStyle/>
                    <a:p>
                      <a:pPr algn="just">
                        <a:lnSpc>
                          <a:spcPct val="115000"/>
                        </a:lnSpc>
                        <a:spcAft>
                          <a:spcPts val="0"/>
                        </a:spcAft>
                      </a:pPr>
                      <a:r>
                        <a:rPr lang="ru-RU" sz="900" dirty="0">
                          <a:effectLst/>
                        </a:rPr>
                        <a:t>КТРУ</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rPr>
                        <a:t>Наименование</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rPr>
                        <a:t>НКМИ</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4618">
                <a:tc>
                  <a:txBody>
                    <a:bodyPr/>
                    <a:lstStyle/>
                    <a:p>
                      <a:pPr algn="just">
                        <a:lnSpc>
                          <a:spcPct val="115000"/>
                        </a:lnSpc>
                        <a:spcAft>
                          <a:spcPts val="0"/>
                        </a:spcAft>
                      </a:pPr>
                      <a:r>
                        <a:rPr lang="ru-RU" sz="900" dirty="0">
                          <a:effectLst/>
                        </a:rPr>
                        <a:t>22.19.60.119-00000008</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rPr>
                        <a:t>"Перчатки смотровые/процедурные </a:t>
                      </a:r>
                      <a:r>
                        <a:rPr lang="ru-RU" sz="900" dirty="0" err="1">
                          <a:effectLst/>
                        </a:rPr>
                        <a:t>нитриловые</a:t>
                      </a:r>
                      <a:r>
                        <a:rPr lang="ru-RU" sz="900" dirty="0">
                          <a:effectLst/>
                        </a:rPr>
                        <a:t>, </a:t>
                      </a:r>
                      <a:r>
                        <a:rPr lang="ru-RU" sz="900" dirty="0" err="1">
                          <a:effectLst/>
                        </a:rPr>
                        <a:t>неопудренные</a:t>
                      </a:r>
                      <a:r>
                        <a:rPr lang="ru-RU" sz="900" dirty="0">
                          <a:effectLst/>
                        </a:rPr>
                        <a:t>, нестерильные"</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rPr>
                        <a:t>185830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4618">
                <a:tc>
                  <a:txBody>
                    <a:bodyPr/>
                    <a:lstStyle/>
                    <a:p>
                      <a:pPr algn="just">
                        <a:lnSpc>
                          <a:spcPct val="115000"/>
                        </a:lnSpc>
                        <a:spcAft>
                          <a:spcPts val="0"/>
                        </a:spcAft>
                      </a:pPr>
                      <a:r>
                        <a:rPr lang="ru-RU" sz="900">
                          <a:effectLst/>
                        </a:rPr>
                        <a:t>22.19.60.119-00000011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rPr>
                        <a:t>Перчатки смотровые/процедурные </a:t>
                      </a:r>
                      <a:r>
                        <a:rPr lang="ru-RU" sz="900" dirty="0" err="1">
                          <a:effectLst/>
                        </a:rPr>
                        <a:t>нитриловые</a:t>
                      </a:r>
                      <a:r>
                        <a:rPr lang="ru-RU" sz="900" dirty="0">
                          <a:effectLst/>
                        </a:rPr>
                        <a:t>, </a:t>
                      </a:r>
                      <a:r>
                        <a:rPr lang="ru-RU" sz="900" dirty="0" err="1">
                          <a:effectLst/>
                        </a:rPr>
                        <a:t>неопудренные</a:t>
                      </a:r>
                      <a:r>
                        <a:rPr lang="ru-RU" sz="900" dirty="0">
                          <a:effectLst/>
                        </a:rPr>
                        <a:t>, антибактериальные"</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rPr>
                        <a:t>320790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Прямоугольник 10"/>
          <p:cNvSpPr/>
          <p:nvPr/>
        </p:nvSpPr>
        <p:spPr>
          <a:xfrm>
            <a:off x="4808310" y="1542402"/>
            <a:ext cx="10623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n w="0"/>
                <a:solidFill>
                  <a:schemeClr val="tx1"/>
                </a:solidFill>
                <a:effectLst>
                  <a:outerShdw blurRad="38100" dist="19050" dir="2700000" algn="tl" rotWithShape="0">
                    <a:schemeClr val="dk1">
                      <a:alpha val="40000"/>
                    </a:schemeClr>
                  </a:outerShdw>
                </a:effectLst>
              </a:rPr>
              <a:t>Примеры</a:t>
            </a:r>
            <a:endParaRPr lang="ru-RU" sz="1200" dirty="0">
              <a:ln w="0"/>
              <a:solidFill>
                <a:schemeClr val="tx1"/>
              </a:solidFill>
              <a:effectLst>
                <a:outerShdw blurRad="38100" dist="19050" dir="2700000" algn="tl" rotWithShape="0">
                  <a:schemeClr val="dk1">
                    <a:alpha val="40000"/>
                  </a:schemeClr>
                </a:outerShdw>
              </a:effectLst>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494428731"/>
              </p:ext>
            </p:extLst>
          </p:nvPr>
        </p:nvGraphicFramePr>
        <p:xfrm>
          <a:off x="5055770" y="3651870"/>
          <a:ext cx="3816423" cy="1314323"/>
        </p:xfrm>
        <a:graphic>
          <a:graphicData uri="http://schemas.openxmlformats.org/drawingml/2006/table">
            <a:tbl>
              <a:tblPr firstRow="1" firstCol="1" bandRow="1">
                <a:tableStyleId>{5C22544A-7EE6-4342-B048-85BDC9FD1C3A}</a:tableStyleId>
              </a:tblPr>
              <a:tblGrid>
                <a:gridCol w="1272141"/>
                <a:gridCol w="1272141"/>
                <a:gridCol w="1272141"/>
              </a:tblGrid>
              <a:tr h="210185">
                <a:tc>
                  <a:txBody>
                    <a:bodyPr/>
                    <a:lstStyle/>
                    <a:p>
                      <a:pPr algn="just">
                        <a:lnSpc>
                          <a:spcPct val="115000"/>
                        </a:lnSpc>
                        <a:spcAft>
                          <a:spcPts val="0"/>
                        </a:spcAft>
                      </a:pPr>
                      <a:r>
                        <a:rPr lang="ru-RU" sz="900" dirty="0">
                          <a:effectLst/>
                        </a:rPr>
                        <a:t>КТРУ</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a:effectLst/>
                        </a:rPr>
                        <a:t>Наименование</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rPr>
                        <a:t>НКМИ</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ru-RU" sz="900" dirty="0">
                          <a:effectLst/>
                        </a:rPr>
                        <a:t>32.50.50.000-00001722</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rPr>
                        <a:t>Планшет для лабораторных исследований общего назначения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a:effectLst/>
                        </a:rPr>
                        <a:t>327170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ru-RU" sz="900" dirty="0">
                          <a:effectLst/>
                        </a:rPr>
                        <a:t>32.50.50.190-00001697</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rPr>
                        <a:t>Пробирка </a:t>
                      </a:r>
                      <a:r>
                        <a:rPr lang="ru-RU" sz="900" dirty="0" err="1">
                          <a:effectLst/>
                        </a:rPr>
                        <a:t>центрифужная</a:t>
                      </a:r>
                      <a:r>
                        <a:rPr lang="ru-RU" sz="900" dirty="0">
                          <a:effectLst/>
                        </a:rPr>
                        <a:t> ИВД, нестерильная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rPr>
                        <a:t>264460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Прямоугольник 12"/>
          <p:cNvSpPr/>
          <p:nvPr/>
        </p:nvSpPr>
        <p:spPr>
          <a:xfrm>
            <a:off x="4808310" y="3435846"/>
            <a:ext cx="286471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n w="0"/>
                <a:solidFill>
                  <a:schemeClr val="tx1"/>
                </a:solidFill>
                <a:effectLst>
                  <a:outerShdw blurRad="38100" dist="19050" dir="2700000" algn="tl" rotWithShape="0">
                    <a:schemeClr val="dk1">
                      <a:alpha val="40000"/>
                    </a:schemeClr>
                  </a:outerShdw>
                </a:effectLst>
              </a:rPr>
              <a:t>Извещение № </a:t>
            </a:r>
            <a:r>
              <a:rPr lang="ru-RU" sz="1200" dirty="0" smtClean="0">
                <a:ln w="0"/>
                <a:solidFill>
                  <a:schemeClr val="tx1"/>
                </a:solidFill>
                <a:effectLst>
                  <a:outerShdw blurRad="38100" dist="19050" dir="2700000" algn="tl" rotWithShape="0">
                    <a:schemeClr val="dk1">
                      <a:alpha val="40000"/>
                    </a:schemeClr>
                  </a:outerShdw>
                </a:effectLst>
              </a:rPr>
              <a:t>0843500000222006601</a:t>
            </a:r>
            <a:endParaRPr lang="ru-RU" sz="1200" dirty="0">
              <a:ln w="0"/>
              <a:solidFill>
                <a:schemeClr val="tx1"/>
              </a:solidFill>
              <a:effectLst>
                <a:outerShdw blurRad="38100" dist="19050" dir="2700000" algn="tl" rotWithShape="0">
                  <a:schemeClr val="dk1">
                    <a:alpha val="40000"/>
                  </a:schemeClr>
                </a:outerShdw>
              </a:effectLst>
            </a:endParaRPr>
          </a:p>
        </p:txBody>
      </p:sp>
      <p:sp>
        <p:nvSpPr>
          <p:cNvPr id="14" name="Прямоугольник 13"/>
          <p:cNvSpPr/>
          <p:nvPr/>
        </p:nvSpPr>
        <p:spPr>
          <a:xfrm>
            <a:off x="1115616" y="3939902"/>
            <a:ext cx="3312368" cy="438736"/>
          </a:xfrm>
          <a:prstGeom prst="rect">
            <a:avLst/>
          </a:prstGeom>
          <a:solidFill>
            <a:srgbClr val="45A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rPr>
              <a:t>А34-8617/2022; А34-2516/2022; </a:t>
            </a:r>
          </a:p>
          <a:p>
            <a:r>
              <a:rPr lang="ru-RU" sz="1100" dirty="0" smtClean="0">
                <a:solidFill>
                  <a:schemeClr val="tx1"/>
                </a:solidFill>
              </a:rPr>
              <a:t>А34-2517/2022; А34-2515/2022</a:t>
            </a:r>
          </a:p>
        </p:txBody>
      </p:sp>
      <p:pic>
        <p:nvPicPr>
          <p:cNvPr id="15" name="Рисунок 14"/>
          <p:cNvPicPr>
            <a:picLocks noChangeAspect="1"/>
          </p:cNvPicPr>
          <p:nvPr/>
        </p:nvPicPr>
        <p:blipFill>
          <a:blip r:embed="rId5"/>
          <a:stretch>
            <a:fillRect/>
          </a:stretch>
        </p:blipFill>
        <p:spPr>
          <a:xfrm>
            <a:off x="79667" y="195486"/>
            <a:ext cx="487722" cy="384081"/>
          </a:xfrm>
          <a:prstGeom prst="rect">
            <a:avLst/>
          </a:prstGeom>
        </p:spPr>
      </p:pic>
    </p:spTree>
    <p:extLst>
      <p:ext uri="{BB962C8B-B14F-4D97-AF65-F5344CB8AC3E}">
        <p14:creationId xmlns:p14="http://schemas.microsoft.com/office/powerpoint/2010/main" val="2275715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35516368-28A9-7545-DEEB-CB6C6ABA5A1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7726" y="0"/>
            <a:ext cx="9097886" cy="5143500"/>
          </a:xfrm>
          <a:prstGeom prst="rect">
            <a:avLst/>
          </a:prstGeom>
        </p:spPr>
      </p:pic>
      <p:sp>
        <p:nvSpPr>
          <p:cNvPr id="4" name="Прямоугольник 3">
            <a:extLst>
              <a:ext uri="{FF2B5EF4-FFF2-40B4-BE49-F238E27FC236}">
                <a16:creationId xmlns="" xmlns:a16="http://schemas.microsoft.com/office/drawing/2014/main" id="{1F998C89-AB5F-9700-D40B-53709470CA5A}"/>
              </a:ext>
            </a:extLst>
          </p:cNvPr>
          <p:cNvSpPr/>
          <p:nvPr/>
        </p:nvSpPr>
        <p:spPr>
          <a:xfrm>
            <a:off x="539552" y="166368"/>
            <a:ext cx="2664296" cy="276999"/>
          </a:xfrm>
          <a:prstGeom prst="rect">
            <a:avLst/>
          </a:prstGeom>
        </p:spPr>
        <p:txBody>
          <a:bodyPr wrap="square">
            <a:spAutoFit/>
          </a:bodyPr>
          <a:lstStyle/>
          <a:p>
            <a:pPr lvl="0" algn="ctr"/>
            <a:r>
              <a:rPr lang="ru-RU" sz="1200" b="1" dirty="0">
                <a:solidFill>
                  <a:prstClr val="black"/>
                </a:solidFill>
                <a:latin typeface="Myriad Pro" pitchFamily="34" charset="0"/>
              </a:rPr>
              <a:t>Применение </a:t>
            </a:r>
            <a:r>
              <a:rPr lang="ru-RU" sz="1200" b="1" dirty="0" smtClean="0">
                <a:solidFill>
                  <a:prstClr val="black"/>
                </a:solidFill>
                <a:latin typeface="Myriad Pro" pitchFamily="34" charset="0"/>
              </a:rPr>
              <a:t>ПП № </a:t>
            </a:r>
            <a:r>
              <a:rPr lang="en-US" sz="1200" b="1" dirty="0" smtClean="0">
                <a:solidFill>
                  <a:prstClr val="black"/>
                </a:solidFill>
                <a:latin typeface="Myriad Pro" pitchFamily="34" charset="0"/>
              </a:rPr>
              <a:t>620</a:t>
            </a:r>
            <a:endParaRPr lang="ru-RU" sz="1200" b="1" dirty="0">
              <a:solidFill>
                <a:prstClr val="black"/>
              </a:solidFill>
            </a:endParaRPr>
          </a:p>
        </p:txBody>
      </p:sp>
      <p:sp>
        <p:nvSpPr>
          <p:cNvPr id="12" name="Прямоугольник 11">
            <a:extLst>
              <a:ext uri="{FF2B5EF4-FFF2-40B4-BE49-F238E27FC236}">
                <a16:creationId xmlns="" xmlns:a16="http://schemas.microsoft.com/office/drawing/2014/main" id="{9A2E7D12-E28F-849C-AC07-EAE59D7EEBCE}"/>
              </a:ext>
            </a:extLst>
          </p:cNvPr>
          <p:cNvSpPr/>
          <p:nvPr/>
        </p:nvSpPr>
        <p:spPr>
          <a:xfrm>
            <a:off x="581876" y="379588"/>
            <a:ext cx="8352928" cy="646331"/>
          </a:xfrm>
          <a:prstGeom prst="rect">
            <a:avLst/>
          </a:prstGeom>
        </p:spPr>
        <p:txBody>
          <a:bodyPr wrap="square">
            <a:spAutoFit/>
          </a:bodyPr>
          <a:lstStyle/>
          <a:p>
            <a:r>
              <a:rPr lang="ru-RU" sz="1200" b="1" u="sng" dirty="0">
                <a:solidFill>
                  <a:srgbClr val="067082"/>
                </a:solidFill>
                <a:latin typeface="Myriad Pro" pitchFamily="34" charset="0"/>
              </a:rPr>
              <a:t>п.2 ПП № 620 (Исключение</a:t>
            </a:r>
            <a:r>
              <a:rPr lang="ru-RU" sz="1200" b="1" u="sng" dirty="0" smtClean="0">
                <a:solidFill>
                  <a:srgbClr val="067082"/>
                </a:solidFill>
                <a:latin typeface="Myriad Pro" pitchFamily="34" charset="0"/>
              </a:rPr>
              <a:t>)</a:t>
            </a:r>
            <a:endParaRPr lang="en-US" sz="1200" b="1" u="sng" dirty="0" smtClean="0">
              <a:solidFill>
                <a:srgbClr val="067082"/>
              </a:solidFill>
              <a:latin typeface="Myriad Pro" pitchFamily="34" charset="0"/>
            </a:endParaRPr>
          </a:p>
          <a:p>
            <a:pPr marL="171450" indent="-171450">
              <a:buFont typeface="Wingdings" panose="05000000000000000000" pitchFamily="2" charset="2"/>
              <a:buChar char="Ø"/>
            </a:pPr>
            <a:r>
              <a:rPr lang="ru-RU" sz="1200" b="1" dirty="0" smtClean="0">
                <a:solidFill>
                  <a:srgbClr val="067082"/>
                </a:solidFill>
                <a:latin typeface="Myriad Pro" pitchFamily="34" charset="0"/>
              </a:rPr>
              <a:t>контракты </a:t>
            </a:r>
            <a:r>
              <a:rPr lang="ru-RU" sz="1200" b="1" dirty="0">
                <a:solidFill>
                  <a:srgbClr val="067082"/>
                </a:solidFill>
                <a:latin typeface="Myriad Pro" pitchFamily="34" charset="0"/>
              </a:rPr>
              <a:t>жизненного </a:t>
            </a:r>
            <a:r>
              <a:rPr lang="ru-RU" sz="1200" b="1" dirty="0" smtClean="0">
                <a:solidFill>
                  <a:srgbClr val="067082"/>
                </a:solidFill>
                <a:latin typeface="Myriad Pro" pitchFamily="34" charset="0"/>
              </a:rPr>
              <a:t>цикла;</a:t>
            </a:r>
            <a:endParaRPr lang="en-US" sz="1200" b="1" dirty="0">
              <a:solidFill>
                <a:srgbClr val="067082"/>
              </a:solidFill>
              <a:latin typeface="Myriad Pro" pitchFamily="34" charset="0"/>
            </a:endParaRPr>
          </a:p>
          <a:p>
            <a:pPr marL="171450" indent="-171450">
              <a:buFont typeface="Wingdings" panose="05000000000000000000" pitchFamily="2" charset="2"/>
              <a:buChar char="Ø"/>
            </a:pPr>
            <a:r>
              <a:rPr lang="ru-RU" sz="1200" b="1" dirty="0">
                <a:solidFill>
                  <a:srgbClr val="067082"/>
                </a:solidFill>
                <a:latin typeface="Myriad Pro" pitchFamily="34" charset="0"/>
              </a:rPr>
              <a:t>з</a:t>
            </a:r>
            <a:r>
              <a:rPr lang="ru-RU" sz="1200" b="1" dirty="0" smtClean="0">
                <a:solidFill>
                  <a:srgbClr val="067082"/>
                </a:solidFill>
                <a:latin typeface="Myriad Pro" pitchFamily="34" charset="0"/>
              </a:rPr>
              <a:t>акупки </a:t>
            </a:r>
            <a:r>
              <a:rPr lang="ru-RU" sz="1200" b="1" dirty="0" err="1">
                <a:solidFill>
                  <a:srgbClr val="067082"/>
                </a:solidFill>
                <a:latin typeface="Myriad Pro" pitchFamily="34" charset="0"/>
              </a:rPr>
              <a:t>мед.изделий</a:t>
            </a:r>
            <a:r>
              <a:rPr lang="ru-RU" sz="1200" b="1" dirty="0">
                <a:solidFill>
                  <a:srgbClr val="067082"/>
                </a:solidFill>
                <a:latin typeface="Myriad Pro" pitchFamily="34" charset="0"/>
              </a:rPr>
              <a:t> с расходными материалами, предусмотренные производителем (изготовителем) </a:t>
            </a:r>
          </a:p>
        </p:txBody>
      </p:sp>
      <p:sp>
        <p:nvSpPr>
          <p:cNvPr id="6" name="Прямоугольник 5">
            <a:extLst>
              <a:ext uri="{FF2B5EF4-FFF2-40B4-BE49-F238E27FC236}">
                <a16:creationId xmlns="" xmlns:a16="http://schemas.microsoft.com/office/drawing/2014/main" id="{56CCA25A-BB7F-483F-D656-36BC441BE7E5}"/>
              </a:ext>
            </a:extLst>
          </p:cNvPr>
          <p:cNvSpPr/>
          <p:nvPr/>
        </p:nvSpPr>
        <p:spPr>
          <a:xfrm>
            <a:off x="463612" y="1025919"/>
            <a:ext cx="8072760" cy="2246769"/>
          </a:xfrm>
          <a:prstGeom prst="rect">
            <a:avLst/>
          </a:prstGeom>
        </p:spPr>
        <p:txBody>
          <a:bodyPr wrap="square">
            <a:spAutoFit/>
          </a:bodyPr>
          <a:lstStyle/>
          <a:p>
            <a:pPr algn="just"/>
            <a:r>
              <a:rPr lang="ru-RU" sz="1400" u="sng" dirty="0" smtClean="0"/>
              <a:t>Письмо Минздрава </a:t>
            </a:r>
            <a:r>
              <a:rPr lang="ru-RU" sz="1400" u="sng" dirty="0"/>
              <a:t>России от 22.02.2023 N 25-3/И/2-2789  </a:t>
            </a:r>
            <a:endParaRPr lang="ru-RU" sz="1400" u="sng" dirty="0" smtClean="0"/>
          </a:p>
          <a:p>
            <a:pPr marL="285750" indent="-285750" algn="just">
              <a:buFont typeface="Wingdings" panose="05000000000000000000" pitchFamily="2" charset="2"/>
              <a:buChar char="Ø"/>
            </a:pPr>
            <a:r>
              <a:rPr lang="ru-RU" sz="1400" dirty="0"/>
              <a:t>медицинские изделия, обеспечивающие проведение манипуляции в соответствии с функциональным назначением </a:t>
            </a:r>
            <a:r>
              <a:rPr lang="ru-RU" sz="1400" dirty="0" err="1"/>
              <a:t>стента</a:t>
            </a:r>
            <a:r>
              <a:rPr lang="ru-RU" sz="1400" dirty="0"/>
              <a:t> для коронарных артерий, и без использования которых </a:t>
            </a:r>
            <a:r>
              <a:rPr lang="ru-RU" sz="1400" dirty="0" err="1"/>
              <a:t>стент</a:t>
            </a:r>
            <a:r>
              <a:rPr lang="ru-RU" sz="1400" dirty="0"/>
              <a:t> не может быть установлен в артерию (имплантирован), являются материалами, расходными по отношению к </a:t>
            </a:r>
            <a:r>
              <a:rPr lang="ru-RU" sz="1400" dirty="0" err="1" smtClean="0"/>
              <a:t>стенту</a:t>
            </a:r>
            <a:endParaRPr lang="ru-RU" sz="1400" dirty="0" smtClean="0"/>
          </a:p>
          <a:p>
            <a:pPr marL="285750" indent="-285750" algn="just">
              <a:buFont typeface="Wingdings" panose="05000000000000000000" pitchFamily="2" charset="2"/>
              <a:buChar char="Ø"/>
            </a:pPr>
            <a:r>
              <a:rPr lang="ru-RU" sz="1400" b="1" dirty="0" smtClean="0"/>
              <a:t>расходные материалы </a:t>
            </a:r>
            <a:r>
              <a:rPr lang="ru-RU" sz="1400" dirty="0" smtClean="0"/>
              <a:t>(например «</a:t>
            </a:r>
            <a:r>
              <a:rPr lang="ru-RU" sz="1400" dirty="0" err="1" smtClean="0"/>
              <a:t>феморальный</a:t>
            </a:r>
            <a:r>
              <a:rPr lang="ru-RU" sz="1400" dirty="0" smtClean="0"/>
              <a:t> </a:t>
            </a:r>
            <a:r>
              <a:rPr lang="ru-RU" sz="1400" dirty="0" err="1"/>
              <a:t>интродьюсер</a:t>
            </a:r>
            <a:r>
              <a:rPr lang="ru-RU" sz="1400" dirty="0"/>
              <a:t>», «артериальный </a:t>
            </a:r>
            <a:r>
              <a:rPr lang="ru-RU" sz="1400" dirty="0" err="1"/>
              <a:t>интродьюсер</a:t>
            </a:r>
            <a:r>
              <a:rPr lang="ru-RU" sz="1400" dirty="0" smtClean="0"/>
              <a:t>»</a:t>
            </a:r>
            <a:r>
              <a:rPr lang="ru-RU" sz="1400" dirty="0"/>
              <a:t> </a:t>
            </a:r>
            <a:r>
              <a:rPr lang="ru-RU" sz="1400" dirty="0" smtClean="0"/>
              <a:t>«катетер </a:t>
            </a:r>
            <a:r>
              <a:rPr lang="ru-RU" sz="1400" dirty="0"/>
              <a:t>внутрисосудистый проводниковый, одноразового использования», «проводник для доступа к коронарным/периферическим сосудам, одноразового использования</a:t>
            </a:r>
            <a:r>
              <a:rPr lang="ru-RU" sz="1400" dirty="0" smtClean="0"/>
              <a:t>» и т.д.), </a:t>
            </a:r>
            <a:r>
              <a:rPr lang="ru-RU" sz="1400" dirty="0"/>
              <a:t>являющиеся </a:t>
            </a:r>
            <a:r>
              <a:rPr lang="ru-RU" sz="1400" b="1" dirty="0" smtClean="0"/>
              <a:t>к </a:t>
            </a:r>
            <a:r>
              <a:rPr lang="ru-RU" sz="1400" b="1" dirty="0"/>
              <a:t>основному медицинскому изделию «</a:t>
            </a:r>
            <a:r>
              <a:rPr lang="ru-RU" sz="1400" b="1" dirty="0" err="1"/>
              <a:t>стент</a:t>
            </a:r>
            <a:r>
              <a:rPr lang="ru-RU" sz="1400" b="1" dirty="0"/>
              <a:t> для коронарных артерий», </a:t>
            </a:r>
            <a:r>
              <a:rPr lang="ru-RU" sz="1400" dirty="0"/>
              <a:t>могут быть объединены в один лот </a:t>
            </a:r>
            <a:r>
              <a:rPr lang="ru-RU" sz="1400" b="1" dirty="0"/>
              <a:t>со </a:t>
            </a:r>
            <a:r>
              <a:rPr lang="ru-RU" sz="1400" b="1" dirty="0" err="1"/>
              <a:t>стентом</a:t>
            </a:r>
            <a:r>
              <a:rPr lang="ru-RU" sz="1400" b="1" dirty="0"/>
              <a:t> для коронарных артерий</a:t>
            </a:r>
            <a:r>
              <a:rPr lang="ru-RU" sz="1400" dirty="0"/>
              <a:t>.</a:t>
            </a:r>
            <a:endParaRPr lang="ru-RU" sz="1400" dirty="0" smtClean="0"/>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63" y="204041"/>
            <a:ext cx="40798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6"/>
          <a:stretch>
            <a:fillRect/>
          </a:stretch>
        </p:blipFill>
        <p:spPr>
          <a:xfrm>
            <a:off x="1009960" y="4621808"/>
            <a:ext cx="463336" cy="438950"/>
          </a:xfrm>
          <a:prstGeom prst="rect">
            <a:avLst/>
          </a:prstGeom>
        </p:spPr>
      </p:pic>
      <p:sp>
        <p:nvSpPr>
          <p:cNvPr id="11" name="Прямоугольник 10"/>
          <p:cNvSpPr/>
          <p:nvPr/>
        </p:nvSpPr>
        <p:spPr>
          <a:xfrm>
            <a:off x="1619672" y="4622022"/>
            <a:ext cx="5760640" cy="438736"/>
          </a:xfrm>
          <a:prstGeom prst="rect">
            <a:avLst/>
          </a:prstGeom>
          <a:solidFill>
            <a:srgbClr val="45A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rPr>
              <a:t>                Дело №А34-16647/2022 </a:t>
            </a:r>
            <a:r>
              <a:rPr lang="ru-RU" sz="1100" dirty="0">
                <a:solidFill>
                  <a:schemeClr val="tx1"/>
                </a:solidFill>
              </a:rPr>
              <a:t>извещение № 0843500000222002874</a:t>
            </a:r>
            <a:endParaRPr lang="ru-RU" sz="1100" dirty="0" smtClean="0">
              <a:solidFill>
                <a:schemeClr val="tx1"/>
              </a:solidFill>
            </a:endParaRPr>
          </a:p>
        </p:txBody>
      </p:sp>
    </p:spTree>
    <p:extLst>
      <p:ext uri="{BB962C8B-B14F-4D97-AF65-F5344CB8AC3E}">
        <p14:creationId xmlns:p14="http://schemas.microsoft.com/office/powerpoint/2010/main" val="1036159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 xmlns:a16="http://schemas.microsoft.com/office/drawing/2014/main" id="{DFCC4250-CBAD-2463-443A-C45F6C6E6CB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28" y="-23031"/>
            <a:ext cx="9222263" cy="5166531"/>
          </a:xfrm>
          <a:prstGeom prst="rect">
            <a:avLst/>
          </a:prstGeom>
        </p:spPr>
      </p:pic>
      <p:pic>
        <p:nvPicPr>
          <p:cNvPr id="16" name="Рисунок 15">
            <a:extLst>
              <a:ext uri="{FF2B5EF4-FFF2-40B4-BE49-F238E27FC236}">
                <a16:creationId xmlns="" xmlns:a16="http://schemas.microsoft.com/office/drawing/2014/main" id="{56F623D4-A8F1-F25E-3D92-FB1A801809F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580" y="-3567"/>
            <a:ext cx="3919392" cy="5143500"/>
          </a:xfrm>
          <a:prstGeom prst="rect">
            <a:avLst/>
          </a:prstGeom>
        </p:spPr>
      </p:pic>
      <p:sp>
        <p:nvSpPr>
          <p:cNvPr id="6" name="Прямоугольник: скругленные углы 5">
            <a:extLst>
              <a:ext uri="{FF2B5EF4-FFF2-40B4-BE49-F238E27FC236}">
                <a16:creationId xmlns="" xmlns:a16="http://schemas.microsoft.com/office/drawing/2014/main" id="{D19B7DB5-9541-68A8-21CB-5E35B9BC9E08}"/>
              </a:ext>
            </a:extLst>
          </p:cNvPr>
          <p:cNvSpPr/>
          <p:nvPr/>
        </p:nvSpPr>
        <p:spPr>
          <a:xfrm>
            <a:off x="7162829" y="3036127"/>
            <a:ext cx="1733572" cy="1798336"/>
          </a:xfrm>
          <a:prstGeom prst="roundRect">
            <a:avLst/>
          </a:prstGeom>
          <a:solidFill>
            <a:schemeClr val="bg1"/>
          </a:solidFill>
          <a:ln w="28575">
            <a:solidFill>
              <a:srgbClr val="007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pic>
        <p:nvPicPr>
          <p:cNvPr id="5" name="Рисунок 4">
            <a:extLst>
              <a:ext uri="{FF2B5EF4-FFF2-40B4-BE49-F238E27FC236}">
                <a16:creationId xmlns="" xmlns:a16="http://schemas.microsoft.com/office/drawing/2014/main" id="{2AA847B4-B364-1D69-E564-2695B853EE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288" y="3141055"/>
            <a:ext cx="1548654" cy="1548654"/>
          </a:xfrm>
          <a:prstGeom prst="rect">
            <a:avLst/>
          </a:prstGeom>
        </p:spPr>
      </p:pic>
      <p:sp>
        <p:nvSpPr>
          <p:cNvPr id="22" name="Овал 21">
            <a:extLst>
              <a:ext uri="{FF2B5EF4-FFF2-40B4-BE49-F238E27FC236}">
                <a16:creationId xmlns="" xmlns:a16="http://schemas.microsoft.com/office/drawing/2014/main" id="{73FFD290-D6DD-D6E5-B4C8-6EEB6E33790B}"/>
              </a:ext>
            </a:extLst>
          </p:cNvPr>
          <p:cNvSpPr/>
          <p:nvPr/>
        </p:nvSpPr>
        <p:spPr>
          <a:xfrm>
            <a:off x="7629311" y="2443310"/>
            <a:ext cx="792088" cy="792088"/>
          </a:xfrm>
          <a:prstGeom prst="ellipse">
            <a:avLst/>
          </a:prstGeom>
          <a:solidFill>
            <a:srgbClr val="FFFFFF"/>
          </a:solidFill>
          <a:ln w="28575">
            <a:solidFill>
              <a:srgbClr val="007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pic>
        <p:nvPicPr>
          <p:cNvPr id="31" name="Рисунок 30">
            <a:extLst>
              <a:ext uri="{FF2B5EF4-FFF2-40B4-BE49-F238E27FC236}">
                <a16:creationId xmlns="" xmlns:a16="http://schemas.microsoft.com/office/drawing/2014/main" id="{C03F4C8D-12F7-0516-2CE0-09BC849F78E2}"/>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700581" y="2508070"/>
            <a:ext cx="647896" cy="647896"/>
          </a:xfrm>
          <a:prstGeom prst="rect">
            <a:avLst/>
          </a:prstGeom>
        </p:spPr>
      </p:pic>
      <p:sp>
        <p:nvSpPr>
          <p:cNvPr id="13" name="TextBox 12">
            <a:extLst>
              <a:ext uri="{FF2B5EF4-FFF2-40B4-BE49-F238E27FC236}">
                <a16:creationId xmlns="" xmlns:a16="http://schemas.microsoft.com/office/drawing/2014/main" id="{50C4C126-4418-EB26-4490-B04698B49EE5}"/>
              </a:ext>
            </a:extLst>
          </p:cNvPr>
          <p:cNvSpPr txBox="1"/>
          <p:nvPr/>
        </p:nvSpPr>
        <p:spPr>
          <a:xfrm>
            <a:off x="7111513" y="4483491"/>
            <a:ext cx="1826031" cy="300082"/>
          </a:xfrm>
          <a:prstGeom prst="rect">
            <a:avLst/>
          </a:prstGeom>
          <a:noFill/>
        </p:spPr>
        <p:txBody>
          <a:bodyPr wrap="square">
            <a:spAutoFit/>
          </a:bodyPr>
          <a:lstStyle/>
          <a:p>
            <a:pPr algn="ctr"/>
            <a:r>
              <a:rPr lang="ru-RU" sz="1350" b="1" dirty="0">
                <a:solidFill>
                  <a:srgbClr val="007183"/>
                </a:solidFill>
                <a:latin typeface="Myriad Pro" panose="020B0503030403020204" pitchFamily="34" charset="0"/>
                <a:ea typeface="Calibri" panose="020F0502020204030204" pitchFamily="34" charset="0"/>
                <a:cs typeface="Times New Roman" panose="02020603050405020304" pitchFamily="18" charset="0"/>
              </a:rPr>
              <a:t>ФАС в </a:t>
            </a:r>
            <a:r>
              <a:rPr lang="en-US" sz="1350" b="1" dirty="0">
                <a:solidFill>
                  <a:srgbClr val="007183"/>
                </a:solidFill>
                <a:latin typeface="Myriad Pro" panose="020B0503030403020204" pitchFamily="34" charset="0"/>
                <a:ea typeface="Calibri" panose="020F0502020204030204" pitchFamily="34" charset="0"/>
                <a:cs typeface="Times New Roman" panose="02020603050405020304" pitchFamily="18" charset="0"/>
              </a:rPr>
              <a:t>TELEGRAM</a:t>
            </a:r>
            <a:endParaRPr lang="ru-RU" sz="1350" b="1" dirty="0">
              <a:solidFill>
                <a:srgbClr val="007183"/>
              </a:solidFill>
            </a:endParaRPr>
          </a:p>
        </p:txBody>
      </p:sp>
      <p:sp>
        <p:nvSpPr>
          <p:cNvPr id="2" name="Прямоугольник 1">
            <a:extLst>
              <a:ext uri="{FF2B5EF4-FFF2-40B4-BE49-F238E27FC236}">
                <a16:creationId xmlns="" xmlns:a16="http://schemas.microsoft.com/office/drawing/2014/main" id="{8BEF36E1-6122-1ABA-E92B-7C49CF105152}"/>
              </a:ext>
            </a:extLst>
          </p:cNvPr>
          <p:cNvSpPr/>
          <p:nvPr/>
        </p:nvSpPr>
        <p:spPr>
          <a:xfrm>
            <a:off x="467543" y="915566"/>
            <a:ext cx="6530427" cy="584775"/>
          </a:xfrm>
          <a:prstGeom prst="rect">
            <a:avLst/>
          </a:prstGeom>
        </p:spPr>
        <p:txBody>
          <a:bodyPr wrap="square">
            <a:spAutoFit/>
          </a:bodyPr>
          <a:lstStyle/>
          <a:p>
            <a:r>
              <a:rPr lang="ru-RU" sz="3200" b="1" dirty="0" smtClean="0">
                <a:solidFill>
                  <a:schemeClr val="bg1"/>
                </a:solidFill>
                <a:cs typeface="Arial" panose="020B0604020202020204" pitchFamily="34" charset="0"/>
              </a:rPr>
              <a:t>Спасибо за внимание!</a:t>
            </a:r>
            <a:endParaRPr lang="ru-RU" sz="3200" b="1" dirty="0">
              <a:solidFill>
                <a:schemeClr val="bg1"/>
              </a:solidFill>
              <a:cs typeface="Arial" panose="020B0604020202020204" pitchFamily="34" charset="0"/>
            </a:endParaRPr>
          </a:p>
        </p:txBody>
      </p:sp>
    </p:spTree>
    <p:extLst>
      <p:ext uri="{BB962C8B-B14F-4D97-AF65-F5344CB8AC3E}">
        <p14:creationId xmlns:p14="http://schemas.microsoft.com/office/powerpoint/2010/main" val="483024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5030</TotalTime>
  <Words>1423</Words>
  <Application>Microsoft Office PowerPoint</Application>
  <PresentationFormat>Экран (16:9)</PresentationFormat>
  <Paragraphs>96</Paragraphs>
  <Slides>9</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Myriad Pro</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Aleksandr Nosov</dc:creator>
  <cp:lastModifiedBy>Алла Викторовна Иванова</cp:lastModifiedBy>
  <cp:revision>142</cp:revision>
  <cp:lastPrinted>2023-06-21T15:19:27Z</cp:lastPrinted>
  <dcterms:created xsi:type="dcterms:W3CDTF">2021-09-13T08:59:09Z</dcterms:created>
  <dcterms:modified xsi:type="dcterms:W3CDTF">2023-06-23T05:21:01Z</dcterms:modified>
</cp:coreProperties>
</file>