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505" r:id="rId2"/>
    <p:sldId id="583" r:id="rId3"/>
    <p:sldId id="584" r:id="rId4"/>
    <p:sldId id="589" r:id="rId5"/>
    <p:sldId id="590" r:id="rId6"/>
    <p:sldId id="591" r:id="rId7"/>
    <p:sldId id="592" r:id="rId8"/>
    <p:sldId id="593" r:id="rId9"/>
    <p:sldId id="594" r:id="rId10"/>
    <p:sldId id="595" r:id="rId11"/>
    <p:sldId id="596" r:id="rId12"/>
    <p:sldId id="597" r:id="rId13"/>
    <p:sldId id="598" r:id="rId14"/>
    <p:sldId id="599" r:id="rId15"/>
    <p:sldId id="600" r:id="rId16"/>
    <p:sldId id="601" r:id="rId17"/>
    <p:sldId id="605" r:id="rId18"/>
    <p:sldId id="602" r:id="rId19"/>
    <p:sldId id="603" r:id="rId20"/>
    <p:sldId id="604" r:id="rId21"/>
    <p:sldId id="547" r:id="rId22"/>
  </p:sldIdLst>
  <p:sldSz cx="9144000" cy="6858000" type="screen4x3"/>
  <p:notesSz cx="67818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0034"/>
    <a:srgbClr val="008080"/>
    <a:srgbClr val="008000"/>
    <a:srgbClr val="D1C1A5"/>
    <a:srgbClr val="004AB8"/>
    <a:srgbClr val="FF7621"/>
    <a:srgbClr val="0033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542" autoAdjust="0"/>
  </p:normalViewPr>
  <p:slideViewPr>
    <p:cSldViewPr>
      <p:cViewPr varScale="1">
        <p:scale>
          <a:sx n="110" d="100"/>
          <a:sy n="110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22" y="-84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25E5ED-9FB8-4CDD-84CE-3BC73F448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1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1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75672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2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9398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3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429357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4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04403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5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91552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6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343084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3" tIns="46506" rIns="93013" bIns="4650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A8A8056-AF50-4200-934A-E6215ED40023}" type="slidenum">
              <a:rPr lang="ru-RU" sz="1200"/>
              <a:pPr algn="r" eaLnBrk="1" hangingPunct="1"/>
              <a:t>21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9634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2C01C-2B87-451F-AF23-C0826299DF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4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2B9C-0ED0-4332-AB70-9E4776B34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23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87880-BFB9-480E-83A2-0F619D0A3E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78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DFF1-D445-4934-BE2C-9F31C812B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90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A8E6-1F68-455E-A4F4-0F0E3AA00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35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6C0D-A87F-494A-AAF0-B86EB8A91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71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5F38-30BA-4AA9-923C-4B95196C94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5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952A-9CA2-4B15-88D6-F602B99339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30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FB61-1297-46C3-8AA3-49CF237C38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63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C109-91C7-474C-83DD-F89374BD9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08F-6F81-4A48-B5C7-677A92839D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30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874E-874A-4913-8012-2EC6182689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53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E5B8-A285-453C-A649-02D1F1728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6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CE72A92-BDDE-448A-A630-FC1AD37A0F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  <p:sldLayoutId id="2147485402" r:id="rId12"/>
    <p:sldLayoutId id="2147485403" r:id="rId13"/>
    <p:sldLayoutId id="214748540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fasrussia" TargetMode="External"/><Relationship Id="rId2" Type="http://schemas.openxmlformats.org/officeDocument/2006/relationships/hyperlink" Target="https://fas.gov.ru/pages/reklama_v_interne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.fas.gov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645102" y="2266399"/>
            <a:ext cx="8532812" cy="144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ru-RU" sz="2800" b="1" dirty="0">
                <a:solidFill>
                  <a:srgbClr val="008080"/>
                </a:solidFill>
                <a:latin typeface="Calibri" pitchFamily="34" charset="0"/>
              </a:rPr>
              <a:t>Управление </a:t>
            </a:r>
            <a:r>
              <a:rPr lang="ru-RU" sz="2800" b="1" dirty="0" smtClean="0">
                <a:solidFill>
                  <a:srgbClr val="008080"/>
                </a:solidFill>
                <a:latin typeface="Calibri" pitchFamily="34" charset="0"/>
              </a:rPr>
              <a:t>Федеральной </a:t>
            </a:r>
            <a:r>
              <a:rPr lang="ru-RU" sz="2800" b="1" dirty="0">
                <a:solidFill>
                  <a:srgbClr val="008080"/>
                </a:solidFill>
                <a:latin typeface="Calibri" pitchFamily="34" charset="0"/>
              </a:rPr>
              <a:t>антимонопольной службы</a:t>
            </a:r>
          </a:p>
          <a:p>
            <a:pPr algn="r"/>
            <a:r>
              <a:rPr lang="ru-RU" sz="2800" b="1" dirty="0">
                <a:solidFill>
                  <a:srgbClr val="008080"/>
                </a:solidFill>
                <a:latin typeface="Calibri" pitchFamily="34" charset="0"/>
              </a:rPr>
              <a:t>по </a:t>
            </a:r>
            <a:r>
              <a:rPr lang="ru-RU" sz="2800" b="1" dirty="0" smtClean="0">
                <a:solidFill>
                  <a:srgbClr val="008080"/>
                </a:solidFill>
                <a:latin typeface="Calibri" pitchFamily="34" charset="0"/>
              </a:rPr>
              <a:t>Курганской </a:t>
            </a:r>
            <a:r>
              <a:rPr lang="ru-RU" sz="2800" b="1" dirty="0">
                <a:solidFill>
                  <a:srgbClr val="008080"/>
                </a:solidFill>
                <a:latin typeface="Calibri" pitchFamily="34" charset="0"/>
              </a:rPr>
              <a:t>области</a:t>
            </a:r>
            <a:endParaRPr lang="en-US" sz="2800" b="1" dirty="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79512" y="3688007"/>
            <a:ext cx="91779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/>
              <a:t>ДОКЛАД НА ЗАСЕДАНИЕ ЭКСПЕТНОГО СОВЕТА ПО ПРИМИНЕНИЮ ЗАКОНОАДЕТЛЬСТВА О РЕКЛАМЕ 16.11.2023</a:t>
            </a:r>
            <a:endParaRPr lang="ru-RU" sz="1400" b="1" dirty="0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848" y="6525344"/>
            <a:ext cx="2341067" cy="43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Признана ненадлежащей реклама финансовых услуг, размещенная на листовках </a:t>
            </a:r>
            <a:r>
              <a:rPr lang="ru-RU" dirty="0"/>
              <a:t>по городу </a:t>
            </a:r>
            <a:r>
              <a:rPr lang="ru-RU" dirty="0" smtClean="0"/>
              <a:t>Кургану, </a:t>
            </a:r>
            <a:r>
              <a:rPr lang="ru-RU" dirty="0"/>
              <a:t>следующего </a:t>
            </a:r>
            <a:r>
              <a:rPr lang="ru-RU" dirty="0" smtClean="0"/>
              <a:t>содержания: </a:t>
            </a:r>
            <a:r>
              <a:rPr lang="ru-RU" i="1" dirty="0"/>
              <a:t>«СКУПКА ТЕХНИКИ* ДЕНЬГИ ПОД ЗАЛОГ*БОЛЬШОЙ АССОРТИМЕНТ ТОВАРА* РАССРОЧКА БЕЗ БАНКОВ* 8-951-269-05-78* Станционная, 45</a:t>
            </a:r>
            <a:r>
              <a:rPr lang="ru-RU" i="1" dirty="0" smtClean="0"/>
              <a:t>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73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5628117" cy="4221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556792"/>
            <a:ext cx="309634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И</a:t>
            </a:r>
            <a:r>
              <a:rPr lang="ru-RU" sz="1500" dirty="0" smtClean="0"/>
              <a:t>спользование </a:t>
            </a:r>
            <a:r>
              <a:rPr lang="ru-RU" sz="1500" dirty="0"/>
              <a:t>транспортных средств исключительно или преимущественно в качестве передвижных рекламных </a:t>
            </a:r>
            <a:r>
              <a:rPr lang="ru-RU" sz="1500" dirty="0" smtClean="0"/>
              <a:t>конструкций, в том числе переоборудование транспортных средств для </a:t>
            </a:r>
            <a:r>
              <a:rPr lang="ru-RU" sz="1500" dirty="0"/>
              <a:t>распространения рекламы, в результате которого транспортные средства полностью или частично утратили функции, для выполнения которых они были предназначены, переоборудование кузовов транспортных средств с приданием им вида определенного товара, </a:t>
            </a:r>
            <a:r>
              <a:rPr lang="ru-RU" sz="1500" dirty="0" smtClean="0"/>
              <a:t>запрещается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40570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25" y="-171400"/>
            <a:ext cx="8229600" cy="18722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Судебная практика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дело </a:t>
            </a:r>
            <a:r>
              <a:rPr lang="ru-RU" dirty="0">
                <a:solidFill>
                  <a:schemeClr val="tx1"/>
                </a:solidFill>
              </a:rPr>
              <a:t>№ А34-456/2023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5554960" cy="445986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96162"/>
            <a:ext cx="223981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7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2165102"/>
          </a:xfrm>
        </p:spPr>
        <p:txBody>
          <a:bodyPr/>
          <a:lstStyle/>
          <a:p>
            <a:r>
              <a:rPr lang="ru-RU" sz="3000" dirty="0">
                <a:solidFill>
                  <a:schemeClr val="tx1"/>
                </a:solidFill>
              </a:rPr>
              <a:t>Дела </a:t>
            </a:r>
            <a:r>
              <a:rPr lang="ru-RU" sz="3000" dirty="0" smtClean="0">
                <a:solidFill>
                  <a:schemeClr val="tx1"/>
                </a:solidFill>
              </a:rPr>
              <a:t>№№ А34-18548/2022, А34-18547/2022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6861"/>
            <a:ext cx="2736304" cy="489654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35922"/>
            <a:ext cx="392435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3000" dirty="0" smtClean="0">
                <a:solidFill>
                  <a:schemeClr val="tx1"/>
                </a:solidFill>
              </a:rPr>
              <a:t>Дело </a:t>
            </a:r>
            <a:r>
              <a:rPr lang="ru-RU" sz="3000" dirty="0">
                <a:solidFill>
                  <a:schemeClr val="tx1"/>
                </a:solidFill>
              </a:rPr>
              <a:t>№ А34-20578/2022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84784"/>
            <a:ext cx="4546848" cy="387536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556792"/>
            <a:ext cx="36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Мнение </a:t>
            </a:r>
            <a:r>
              <a:rPr lang="ru-RU" sz="1800" dirty="0"/>
              <a:t>независимых </a:t>
            </a:r>
            <a:r>
              <a:rPr lang="ru-RU" sz="1800" dirty="0" smtClean="0"/>
              <a:t>экспертов</a:t>
            </a:r>
            <a:r>
              <a:rPr lang="ru-RU" sz="1800" dirty="0"/>
              <a:t>:</a:t>
            </a:r>
            <a:endParaRPr lang="ru-RU" sz="1800" dirty="0" smtClean="0"/>
          </a:p>
          <a:p>
            <a:r>
              <a:rPr lang="ru-RU" sz="1800" dirty="0" smtClean="0"/>
              <a:t>Женский </a:t>
            </a:r>
            <a:r>
              <a:rPr lang="ru-RU" sz="1800" dirty="0"/>
              <a:t>образ, не связанный с объектом рекламы, и двусмысленным словом «Даю» образует дискурс сексуальной объективации женщины, что противоречит требованиям этики прав </a:t>
            </a:r>
            <a:r>
              <a:rPr lang="ru-RU" sz="1800" dirty="0" smtClean="0"/>
              <a:t>человека.</a:t>
            </a:r>
          </a:p>
          <a:p>
            <a:r>
              <a:rPr lang="ru-RU" sz="1800" dirty="0"/>
              <a:t>В обыденном узусе фраза «даю» от лица женщины без указания на передаваемый предмет (т.е. использование глагола «давать» как непереходного) воспринимается как обещание полового акта.</a:t>
            </a:r>
          </a:p>
        </p:txBody>
      </p:sp>
    </p:spTree>
    <p:extLst>
      <p:ext uri="{BB962C8B-B14F-4D97-AF65-F5344CB8AC3E}">
        <p14:creationId xmlns:p14="http://schemas.microsoft.com/office/powerpoint/2010/main" val="345053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Дело № А34-18430/2022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Распространение рекламы посредством электросвязи без наличия согласия абонента является незаконным (ч. 1 ст. 18 Закона о рекламе)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61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Маркировка рекламы в сети Интернет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	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04864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2000" dirty="0" smtClean="0"/>
              <a:t>	К </a:t>
            </a:r>
            <a:r>
              <a:rPr lang="ru-RU" sz="2000" dirty="0"/>
              <a:t>полномочиям ФАС России в этой сфере относятся следующие вопросы:</a:t>
            </a:r>
          </a:p>
          <a:p>
            <a:pPr marL="0" indent="0" algn="just">
              <a:buNone/>
            </a:pPr>
            <a:r>
              <a:rPr lang="ru-RU" sz="2000" dirty="0"/>
              <a:t>	1) отнесение информации к рекламе, которая должна иметь маркировку;</a:t>
            </a:r>
          </a:p>
          <a:p>
            <a:pPr marL="0" indent="0" algn="just">
              <a:buNone/>
            </a:pPr>
            <a:r>
              <a:rPr lang="ru-RU" sz="2000" dirty="0"/>
              <a:t>	2) контроль за наличием пометки «реклама»;</a:t>
            </a:r>
          </a:p>
          <a:p>
            <a:pPr marL="0" indent="0" algn="just">
              <a:buNone/>
            </a:pPr>
            <a:r>
              <a:rPr lang="ru-RU" sz="2000" dirty="0"/>
              <a:t>	3) контроль за наличием сведений о рекламодателе, которые могут быть указаны одним из двух способов:</a:t>
            </a:r>
          </a:p>
          <a:p>
            <a:pPr marL="0" indent="0" algn="just">
              <a:buNone/>
            </a:pPr>
            <a:r>
              <a:rPr lang="ru-RU" sz="2000" dirty="0"/>
              <a:t>	- полное ФИО для физического лица, полное наименование для юридического лица;</a:t>
            </a:r>
          </a:p>
          <a:p>
            <a:pPr marL="0" indent="0" algn="just">
              <a:buNone/>
            </a:pPr>
            <a:r>
              <a:rPr lang="ru-RU" sz="2000" dirty="0"/>
              <a:t>	- ссылка на сайт (страницу сайта) с данными о рекламодателе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967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	Согласно </a:t>
            </a:r>
            <a:r>
              <a:rPr lang="ru-RU" sz="2500" dirty="0">
                <a:solidFill>
                  <a:schemeClr val="tx1"/>
                </a:solidFill>
              </a:rPr>
              <a:t>пункту 1 статьи 3 </a:t>
            </a:r>
            <a:r>
              <a:rPr lang="ru-RU" sz="2500" dirty="0" smtClean="0">
                <a:solidFill>
                  <a:schemeClr val="tx1"/>
                </a:solidFill>
              </a:rPr>
              <a:t>Закона </a:t>
            </a:r>
            <a:r>
              <a:rPr lang="ru-RU" sz="2500" dirty="0">
                <a:solidFill>
                  <a:schemeClr val="tx1"/>
                </a:solidFill>
              </a:rPr>
              <a:t>о </a:t>
            </a:r>
            <a:r>
              <a:rPr lang="ru-RU" sz="2500" dirty="0" smtClean="0">
                <a:solidFill>
                  <a:schemeClr val="tx1"/>
                </a:solidFill>
              </a:rPr>
              <a:t>рекламе </a:t>
            </a:r>
            <a:r>
              <a:rPr lang="ru-RU" sz="2500" dirty="0">
                <a:solidFill>
                  <a:schemeClr val="tx1"/>
                </a:solidFill>
              </a:rPr>
              <a:t>под рекламой </a:t>
            </a:r>
            <a:r>
              <a:rPr lang="ru-RU" sz="2500" dirty="0" smtClean="0">
                <a:solidFill>
                  <a:schemeClr val="tx1"/>
                </a:solidFill>
              </a:rPr>
              <a:t>понимается:</a:t>
            </a:r>
          </a:p>
          <a:p>
            <a:pPr lvl="1" algn="just">
              <a:buFontTx/>
              <a:buChar char="-"/>
            </a:pPr>
            <a:r>
              <a:rPr lang="ru-RU" sz="2100" dirty="0" smtClean="0">
                <a:solidFill>
                  <a:schemeClr val="tx1"/>
                </a:solidFill>
              </a:rPr>
              <a:t>информация</a:t>
            </a:r>
            <a:r>
              <a:rPr lang="ru-RU" sz="2100" dirty="0">
                <a:solidFill>
                  <a:schemeClr val="tx1"/>
                </a:solidFill>
              </a:rPr>
              <a:t>, распространенная любым способом, в любой форме и с использованием любых средств, </a:t>
            </a:r>
            <a:endParaRPr lang="ru-RU" sz="2100" dirty="0" smtClean="0">
              <a:solidFill>
                <a:schemeClr val="tx1"/>
              </a:solidFill>
            </a:endParaRPr>
          </a:p>
          <a:p>
            <a:pPr lvl="1" algn="just">
              <a:buFontTx/>
              <a:buChar char="-"/>
            </a:pPr>
            <a:r>
              <a:rPr lang="ru-RU" sz="2100" dirty="0" smtClean="0">
                <a:solidFill>
                  <a:schemeClr val="tx1"/>
                </a:solidFill>
              </a:rPr>
              <a:t>адресованная </a:t>
            </a:r>
            <a:r>
              <a:rPr lang="ru-RU" sz="2100" dirty="0">
                <a:solidFill>
                  <a:schemeClr val="tx1"/>
                </a:solidFill>
              </a:rPr>
              <a:t>неопределенному кругу лиц </a:t>
            </a:r>
            <a:endParaRPr lang="ru-RU" sz="2100" dirty="0" smtClean="0">
              <a:solidFill>
                <a:schemeClr val="tx1"/>
              </a:solidFill>
            </a:endParaRPr>
          </a:p>
          <a:p>
            <a:pPr lvl="1" algn="just">
              <a:buFontTx/>
              <a:buChar char="-"/>
            </a:pPr>
            <a:r>
              <a:rPr lang="ru-RU" sz="2100" dirty="0" smtClean="0">
                <a:solidFill>
                  <a:schemeClr val="tx1"/>
                </a:solidFill>
              </a:rPr>
              <a:t>и </a:t>
            </a:r>
            <a:r>
              <a:rPr lang="ru-RU" sz="2100" dirty="0">
                <a:solidFill>
                  <a:schemeClr val="tx1"/>
                </a:solidFill>
              </a:rPr>
              <a:t>направленная на привлечение внимания к </a:t>
            </a:r>
            <a:r>
              <a:rPr lang="ru-RU" sz="2100" b="1" dirty="0">
                <a:solidFill>
                  <a:schemeClr val="tx1"/>
                </a:solidFill>
              </a:rPr>
              <a:t>объекту рекламирования</a:t>
            </a:r>
            <a:r>
              <a:rPr lang="ru-RU" sz="2100" dirty="0">
                <a:solidFill>
                  <a:schemeClr val="tx1"/>
                </a:solidFill>
              </a:rPr>
              <a:t>, формирование или поддержание интереса к нему и его продвижение на </a:t>
            </a:r>
            <a:r>
              <a:rPr lang="ru-RU" sz="2100" dirty="0" smtClean="0">
                <a:solidFill>
                  <a:schemeClr val="tx1"/>
                </a:solidFill>
              </a:rPr>
              <a:t>рынке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49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8864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Правоприменительная практика Курганского УФАС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11300"/>
            <a:ext cx="3085088" cy="6021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11300"/>
            <a:ext cx="3085088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1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4186808" cy="2808312"/>
          </a:xfrm>
        </p:spPr>
        <p:txBody>
          <a:bodyPr/>
          <a:lstStyle/>
          <a:p>
            <a:r>
              <a:rPr lang="ru-RU" sz="3000" dirty="0" smtClean="0">
                <a:solidFill>
                  <a:schemeClr val="tx1"/>
                </a:solidFill>
              </a:rPr>
              <a:t>Пример поступившего заявления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(44 поста рекламного характера)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70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689243"/>
            <a:ext cx="651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Основные </a:t>
            </a:r>
            <a:r>
              <a:rPr lang="ru-RU" b="1" dirty="0"/>
              <a:t>нарушения Федерального закона «О рекламе» </a:t>
            </a:r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01077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6558256-34E9-4BAA-A1A4-A2E9323B53D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604" y="2771646"/>
            <a:ext cx="6120604" cy="3503109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282" y="2771646"/>
            <a:ext cx="5744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01077" y="3713144"/>
            <a:ext cx="1620112" cy="162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3068960"/>
            <a:ext cx="5309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истекший период 2023 года поступило 23 заявлений </a:t>
            </a:r>
          </a:p>
          <a:p>
            <a:r>
              <a:rPr lang="ru-RU" dirty="0" smtClean="0"/>
              <a:t>(в прошлом году – 40)</a:t>
            </a:r>
          </a:p>
          <a:p>
            <a:endParaRPr lang="ru-RU" dirty="0"/>
          </a:p>
          <a:p>
            <a:r>
              <a:rPr lang="ru-RU" dirty="0" smtClean="0"/>
              <a:t>Наибольшее количество нарушений допускается на рынке оказания финансовых 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7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Полезные ссылки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fas.gov.ru/pages/reklama_v_internete</a:t>
            </a:r>
            <a:r>
              <a:rPr lang="ru-RU" dirty="0" smtClean="0">
                <a:solidFill>
                  <a:schemeClr val="tx1"/>
                </a:solidFill>
              </a:rPr>
              <a:t> (ответы на вопросы по рекламе)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://t.me/fasrussia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 err="1" smtClean="0">
                <a:solidFill>
                  <a:schemeClr val="tx1"/>
                </a:solidFill>
              </a:rPr>
              <a:t>телеграм</a:t>
            </a:r>
            <a:r>
              <a:rPr lang="ru-RU" dirty="0" smtClean="0">
                <a:solidFill>
                  <a:schemeClr val="tx1"/>
                </a:solidFill>
              </a:rPr>
              <a:t>-канал)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br.fas.gov.ru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(База решений ФАС)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4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3275856" y="3235043"/>
            <a:ext cx="5568355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000" i="1" dirty="0">
                <a:latin typeface="Bodoni" pitchFamily="18" charset="0"/>
              </a:rPr>
              <a:t>https://kurgan.fas.gov.ru/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" y="2322119"/>
            <a:ext cx="2519460" cy="269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2"/>
          <p:cNvSpPr>
            <a:spLocks noGrp="1"/>
          </p:cNvSpPr>
          <p:nvPr/>
        </p:nvSpPr>
        <p:spPr bwMode="auto">
          <a:xfrm>
            <a:off x="1619672" y="1916832"/>
            <a:ext cx="69847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r>
              <a:rPr lang="ru-RU" altLang="ru-RU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СПАСИБО ЗА ВНИМАНИЕ!  </a:t>
            </a:r>
            <a:endParaRPr lang="ru-RU" altLang="ru-RU" sz="32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2600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7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621560"/>
            <a:ext cx="6514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Практика Курганского УФАС России</a:t>
            </a:r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97066" y="6553139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3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852936"/>
            <a:ext cx="881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	</a:t>
            </a:r>
            <a:r>
              <a:rPr lang="ru-RU" sz="1400" dirty="0" smtClean="0">
                <a:latin typeface="+mn-lt"/>
              </a:rPr>
              <a:t>Реклама оказания медицинских услуг, а также иных услуг без наличия лицензии на осуществления данной деятельности</a:t>
            </a:r>
            <a:endParaRPr lang="en-US" sz="1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	Так, </a:t>
            </a:r>
            <a:r>
              <a:rPr lang="ru-RU" sz="1400" dirty="0"/>
              <a:t>в</a:t>
            </a:r>
            <a:r>
              <a:rPr lang="ru-RU" sz="1400" dirty="0" smtClean="0"/>
              <a:t> </a:t>
            </a:r>
            <a:r>
              <a:rPr lang="ru-RU" sz="1400" dirty="0"/>
              <a:t>соответствии с пунктом 7 статьи 7 Закона о рекламе не допускается реклама товаров, на производство и (или) реализацию которых требуется получение лицензий или иных специальных разрешений, в случае отсутствия таких разрешений.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	Кроме того, недостоверной </a:t>
            </a:r>
            <a:r>
              <a:rPr lang="ru-RU" sz="1400" dirty="0"/>
              <a:t>является реклама, которая содержит не соответствующие действительности сведения об изготовителе или продавце рекламируемого товара (пункт 20 части 3 статьи 5 Закона о рекламе</a:t>
            </a:r>
            <a:r>
              <a:rPr lang="ru-RU" sz="1400" dirty="0" smtClean="0"/>
              <a:t>).</a:t>
            </a:r>
            <a:endParaRPr lang="en-US" sz="1400" dirty="0" smtClean="0"/>
          </a:p>
          <a:p>
            <a:endParaRPr lang="ru-RU" sz="1400" dirty="0"/>
          </a:p>
          <a:p>
            <a:r>
              <a:rPr lang="ru-RU" sz="1400" dirty="0" smtClean="0"/>
              <a:t>	В </a:t>
            </a:r>
            <a:r>
              <a:rPr lang="ru-RU" sz="1400" dirty="0"/>
              <a:t>силу части 7 статьи 5 Закона о рекламе не допускается реклама, в которой отсутствует часть существенной информации о рекламируемом товаре, об условиях его приобретения или использования, если при этом искажается смысл информации и вводятся в заблуждение потребители рекламы.</a:t>
            </a:r>
          </a:p>
          <a:p>
            <a:endParaRPr lang="ru-RU" sz="1400" dirty="0"/>
          </a:p>
          <a:p>
            <a:endParaRPr lang="ru-RU" sz="1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980" y="5909942"/>
            <a:ext cx="914479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01077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6558256-34E9-4BAA-A1A4-A2E9323B53D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4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400" t="52800" r="50630" b="12620"/>
          <a:stretch/>
        </p:blipFill>
        <p:spPr>
          <a:xfrm>
            <a:off x="6228184" y="2780928"/>
            <a:ext cx="2232248" cy="362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5926"/>
            <a:ext cx="2892273" cy="6427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2996952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Так, </a:t>
            </a:r>
            <a:r>
              <a:rPr lang="ru-RU" dirty="0"/>
              <a:t>на сайте «</a:t>
            </a:r>
            <a:r>
              <a:rPr lang="ru-RU" dirty="0" err="1"/>
              <a:t>Вконтакте</a:t>
            </a:r>
            <a:r>
              <a:rPr lang="ru-RU" dirty="0"/>
              <a:t>» в группах «Типичный Курган» и «ЧП Курган» </a:t>
            </a:r>
            <a:r>
              <a:rPr lang="ru-RU" dirty="0" smtClean="0"/>
              <a:t>была размещена </a:t>
            </a:r>
            <a:r>
              <a:rPr lang="ru-RU" dirty="0"/>
              <a:t>реклама медицинских </a:t>
            </a:r>
            <a:r>
              <a:rPr lang="ru-RU" dirty="0" smtClean="0"/>
              <a:t>услуг ООО </a:t>
            </a:r>
            <a:r>
              <a:rPr lang="ru-RU" dirty="0"/>
              <a:t>«Частная Медицинская Помощь</a:t>
            </a:r>
            <a:r>
              <a:rPr lang="ru-RU" dirty="0" smtClean="0"/>
              <a:t>» </a:t>
            </a:r>
          </a:p>
          <a:p>
            <a:endParaRPr lang="ru-RU" dirty="0"/>
          </a:p>
          <a:p>
            <a:r>
              <a:rPr lang="ru-RU" dirty="0" smtClean="0"/>
              <a:t>При этом у организации лицензии </a:t>
            </a:r>
            <a:r>
              <a:rPr lang="ru-RU" dirty="0"/>
              <a:t>на их оказание на территории Курганской </a:t>
            </a:r>
            <a:r>
              <a:rPr lang="ru-RU" dirty="0" smtClean="0"/>
              <a:t>области не имелось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3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01077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6558256-34E9-4BAA-A1A4-A2E9323B53D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5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5092" y="1549353"/>
            <a:ext cx="4240615" cy="5654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852936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Такая форма и содержание рекламы </a:t>
            </a:r>
            <a:r>
              <a:rPr lang="ru-RU" dirty="0" smtClean="0"/>
              <a:t>вводит </a:t>
            </a:r>
            <a:r>
              <a:rPr lang="ru-RU" dirty="0"/>
              <a:t>в заблуждение  потребителей </a:t>
            </a:r>
            <a:r>
              <a:rPr lang="ru-RU" dirty="0" smtClean="0"/>
              <a:t>в отсутствии </a:t>
            </a:r>
            <a:r>
              <a:rPr lang="ru-RU" dirty="0"/>
              <a:t>в </a:t>
            </a:r>
            <a:r>
              <a:rPr lang="ru-RU" dirty="0" smtClean="0"/>
              <a:t>её тексте указания </a:t>
            </a:r>
            <a:r>
              <a:rPr lang="ru-RU" dirty="0"/>
              <a:t>на непосредственного </a:t>
            </a:r>
            <a:r>
              <a:rPr lang="ru-RU" dirty="0" smtClean="0"/>
              <a:t>исполнителя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8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01077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6558256-34E9-4BAA-A1A4-A2E9323B53D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6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pic>
        <p:nvPicPr>
          <p:cNvPr id="8" name="Рисунок 7" descr="\\10.45.2.130\общая\Федорова\РЕКЛАМА\2023\Стенников С.А\Снимок.PN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131840" y="2276872"/>
            <a:ext cx="5968291" cy="4041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96" y="2780929"/>
            <a:ext cx="2952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Реклама не </a:t>
            </a:r>
            <a:r>
              <a:rPr lang="ru-RU" sz="2000" dirty="0"/>
              <a:t>соответствует действительности, поскольку </a:t>
            </a:r>
            <a:r>
              <a:rPr lang="ru-RU" sz="2000" dirty="0" smtClean="0"/>
              <a:t>может </a:t>
            </a:r>
            <a:r>
              <a:rPr lang="ru-RU" sz="2000" dirty="0"/>
              <a:t>сформировать у потребителей </a:t>
            </a:r>
            <a:r>
              <a:rPr lang="ru-RU" sz="2000" dirty="0" smtClean="0"/>
              <a:t>ошибочное мнение </a:t>
            </a:r>
            <a:r>
              <a:rPr lang="ru-RU" sz="2000" dirty="0"/>
              <a:t>о том, что рекламодатель вправе выдавать займы под залог ПТС без изъятия самого </a:t>
            </a:r>
            <a:r>
              <a:rPr lang="ru-RU" sz="2000" dirty="0" smtClean="0"/>
              <a:t>автомобиля</a:t>
            </a:r>
            <a:endParaRPr lang="ru-RU" sz="20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54868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Реклама финансовых 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0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203941"/>
            <a:ext cx="3888432" cy="3308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19675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соответствии с пунктом 1 части 3 статьи 5 недостоверной признается реклама, которая содержит не соответствующие действительности сведения о преимуществах рекламируемого товара перед находящимися в обороте товарами, которые произведены другими изготовителями или реализуются другими продавцами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26806"/>
            <a:ext cx="3984934" cy="33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56682"/>
            <a:ext cx="4481534" cy="5592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24744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Согласно </a:t>
            </a:r>
            <a:r>
              <a:rPr lang="ru-RU" sz="1800" dirty="0"/>
              <a:t>части 1 статьи 28 Закона о </a:t>
            </a:r>
            <a:r>
              <a:rPr lang="ru-RU" sz="1800" dirty="0" smtClean="0"/>
              <a:t>рекламе </a:t>
            </a:r>
            <a:r>
              <a:rPr lang="ru-RU" sz="1800" dirty="0"/>
              <a:t>реклама </a:t>
            </a:r>
            <a:r>
              <a:rPr lang="ru-RU" sz="1800" dirty="0" smtClean="0"/>
              <a:t>финансовых </a:t>
            </a:r>
            <a:r>
              <a:rPr lang="ru-RU" sz="1800" dirty="0"/>
              <a:t>услуг, </a:t>
            </a:r>
            <a:r>
              <a:rPr lang="ru-RU" sz="1800" dirty="0" smtClean="0"/>
              <a:t>должна </a:t>
            </a:r>
            <a:r>
              <a:rPr lang="ru-RU" sz="1800" dirty="0"/>
              <a:t>содержать наименование или имя лица, оказывающего эти услуги или осуществляющего данную деятельность </a:t>
            </a:r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Оказание финансовых </a:t>
            </a:r>
            <a:r>
              <a:rPr lang="ru-RU" sz="1800" dirty="0"/>
              <a:t>услуг </a:t>
            </a:r>
            <a:r>
              <a:rPr lang="ru-RU" sz="1800" dirty="0" smtClean="0"/>
              <a:t>может </a:t>
            </a:r>
            <a:r>
              <a:rPr lang="ru-RU" sz="1800" dirty="0"/>
              <a:t>осуществляться только лицами, имеющими соответствующие </a:t>
            </a:r>
            <a:r>
              <a:rPr lang="ru-RU" sz="1800" dirty="0" smtClean="0"/>
              <a:t>лицензии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smtClean="0"/>
              <a:t>Реклама такой деятельности без наличия лицензии не допускается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6296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06C0D-A87F-494A-AAF0-B86EB8A9147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Рекламные видеоролики (на региональных каналах) белорусской обуви (прекращено) и одежды под брендом магазинов Лапландия (установлен факт нарушения)</a:t>
            </a:r>
          </a:p>
          <a:p>
            <a:endParaRPr lang="ru-RU" sz="1800" dirty="0"/>
          </a:p>
          <a:p>
            <a:r>
              <a:rPr lang="ru-RU" sz="1800" dirty="0" smtClean="0"/>
              <a:t>Недобросовестной </a:t>
            </a:r>
            <a:r>
              <a:rPr lang="ru-RU" sz="1800" dirty="0"/>
              <a:t>признается реклама, которая: </a:t>
            </a:r>
            <a:r>
              <a:rPr lang="ru-RU" sz="1800" dirty="0" smtClean="0"/>
              <a:t>	</a:t>
            </a:r>
          </a:p>
          <a:p>
            <a:pPr marL="457200" indent="-457200">
              <a:buAutoNum type="arabicParenR"/>
            </a:pPr>
            <a:r>
              <a:rPr lang="ru-RU" sz="1800" dirty="0" smtClean="0"/>
              <a:t>порочит </a:t>
            </a:r>
            <a:r>
              <a:rPr lang="ru-RU" sz="1800" dirty="0"/>
              <a:t>честь, достоинство или деловую репутацию лица, в том числе </a:t>
            </a:r>
            <a:r>
              <a:rPr lang="ru-RU" sz="1800" dirty="0" smtClean="0"/>
              <a:t>конкурента</a:t>
            </a:r>
            <a:r>
              <a:rPr lang="ru-RU" sz="1800" dirty="0"/>
              <a:t>;</a:t>
            </a:r>
            <a:r>
              <a:rPr lang="ru-RU" sz="1800" dirty="0" smtClean="0"/>
              <a:t> </a:t>
            </a:r>
          </a:p>
          <a:p>
            <a:pPr marL="457200" indent="-457200">
              <a:buAutoNum type="arabicParenR"/>
            </a:pPr>
            <a:r>
              <a:rPr lang="ru-RU" sz="1800" dirty="0" smtClean="0"/>
              <a:t>представляет </a:t>
            </a:r>
            <a:r>
              <a:rPr lang="ru-RU" sz="1800" dirty="0"/>
              <a:t>собой рекламу товара, реклама которого запрещена данным способом, в данное время или в данном месте, если она осуществляется под видом рекламы другого товара, товарный знак или знак обслуживания которого тождествен или сходен до степени смешения с товарным знаком или знаком обслуживания товара, в отношении рекламы которого установлены соответствующие требования и ограничения, а также под видом рекламы изготовителя или продавца такого </a:t>
            </a:r>
            <a:r>
              <a:rPr lang="ru-RU" sz="1800" dirty="0" smtClean="0"/>
              <a:t>товара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4611899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26046</TotalTime>
  <Words>480</Words>
  <Application>Microsoft Office PowerPoint</Application>
  <PresentationFormat>Экран (4:3)</PresentationFormat>
  <Paragraphs>95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Bodoni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Судебная практика  дело № А34-456/2023</vt:lpstr>
      <vt:lpstr>Дела №№ А34-18548/2022, А34-18547/2022</vt:lpstr>
      <vt:lpstr>Дело № А34-20578/2022</vt:lpstr>
      <vt:lpstr>Дело № А34-18430/2022</vt:lpstr>
      <vt:lpstr>Маркировка рекламы в сети Интернет</vt:lpstr>
      <vt:lpstr>Презентация PowerPoint</vt:lpstr>
      <vt:lpstr>Презентация PowerPoint</vt:lpstr>
      <vt:lpstr>Пример поступившего заявления  (44 поста рекламного характера)</vt:lpstr>
      <vt:lpstr>Полезные ссылки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Максим Валерьевич Подкорытов</cp:lastModifiedBy>
  <cp:revision>2104</cp:revision>
  <cp:lastPrinted>2017-12-11T09:58:51Z</cp:lastPrinted>
  <dcterms:created xsi:type="dcterms:W3CDTF">2010-09-23T12:59:34Z</dcterms:created>
  <dcterms:modified xsi:type="dcterms:W3CDTF">2023-11-17T09:21:17Z</dcterms:modified>
</cp:coreProperties>
</file>