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505" r:id="rId2"/>
    <p:sldId id="590" r:id="rId3"/>
    <p:sldId id="584" r:id="rId4"/>
    <p:sldId id="589" r:id="rId5"/>
    <p:sldId id="583" r:id="rId6"/>
    <p:sldId id="591" r:id="rId7"/>
    <p:sldId id="547" r:id="rId8"/>
  </p:sldIdLst>
  <p:sldSz cx="9144000" cy="6858000" type="screen4x3"/>
  <p:notesSz cx="6781800" cy="9918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0034"/>
    <a:srgbClr val="D1C1A5"/>
    <a:srgbClr val="008000"/>
    <a:srgbClr val="008080"/>
    <a:srgbClr val="004AB8"/>
    <a:srgbClr val="FF7621"/>
    <a:srgbClr val="0033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542" autoAdjust="0"/>
  </p:normalViewPr>
  <p:slideViewPr>
    <p:cSldViewPr>
      <p:cViewPr varScale="1">
        <p:scale>
          <a:sx n="116" d="100"/>
          <a:sy n="116" d="100"/>
        </p:scale>
        <p:origin x="14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2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AEE32-09B1-4611-9D20-280F608F4C5D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45EB59-497D-4EFD-8112-9C284B61660D}">
      <dgm:prSet phldrT="[Текст]" custT="1"/>
      <dgm:spPr/>
      <dgm:t>
        <a:bodyPr/>
        <a:lstStyle/>
        <a:p>
          <a:pPr algn="just"/>
          <a:r>
            <a:rPr lang="ru-RU" sz="1400" dirty="0" smtClean="0"/>
            <a:t>факт осуществления хозяйствующим субъектом действий, способных оказать влияние на состояние конкуренции</a:t>
          </a:r>
          <a:endParaRPr lang="ru-RU" sz="1400" dirty="0"/>
        </a:p>
      </dgm:t>
    </dgm:pt>
    <dgm:pt modelId="{A3F1C54B-F084-4C15-AB72-921BD7A69EEE}" type="parTrans" cxnId="{E81BEFD5-FF54-43D0-A7B4-7B38433AA430}">
      <dgm:prSet/>
      <dgm:spPr/>
      <dgm:t>
        <a:bodyPr/>
        <a:lstStyle/>
        <a:p>
          <a:endParaRPr lang="ru-RU"/>
        </a:p>
      </dgm:t>
    </dgm:pt>
    <dgm:pt modelId="{58AA7F85-D438-4332-95DF-B7C10D61FC2E}" type="sibTrans" cxnId="{E81BEFD5-FF54-43D0-A7B4-7B38433AA430}">
      <dgm:prSet/>
      <dgm:spPr/>
      <dgm:t>
        <a:bodyPr/>
        <a:lstStyle/>
        <a:p>
          <a:endParaRPr lang="ru-RU"/>
        </a:p>
      </dgm:t>
    </dgm:pt>
    <dgm:pt modelId="{50EC7158-4A55-4983-BA1C-3799B4FD37D0}">
      <dgm:prSet phldrT="[Текст]" custT="1"/>
      <dgm:spPr/>
      <dgm:t>
        <a:bodyPr/>
        <a:lstStyle/>
        <a:p>
          <a:pPr algn="just"/>
          <a:r>
            <a:rPr lang="ru-RU" sz="1400" dirty="0" smtClean="0"/>
            <a:t>отличие избранного хозяйствующим субъектом способа конкуренции на рынке от поведения, которое в подобной ситуации ожидалось бы от любого субъекта, преследующего свой имущественный интерес, но не выходящего за пределы осуществления гражданских прав и честной деловой практики</a:t>
          </a:r>
          <a:endParaRPr lang="ru-RU" sz="1400" dirty="0"/>
        </a:p>
      </dgm:t>
    </dgm:pt>
    <dgm:pt modelId="{DFA9014F-61D3-4563-AB58-2B1222626565}" type="parTrans" cxnId="{C0D779C6-DDBA-49C9-8DBD-3B3AD97B7165}">
      <dgm:prSet/>
      <dgm:spPr/>
      <dgm:t>
        <a:bodyPr/>
        <a:lstStyle/>
        <a:p>
          <a:endParaRPr lang="ru-RU"/>
        </a:p>
      </dgm:t>
    </dgm:pt>
    <dgm:pt modelId="{31629BE2-8B06-4C45-A347-B09535DF7745}" type="sibTrans" cxnId="{C0D779C6-DDBA-49C9-8DBD-3B3AD97B7165}">
      <dgm:prSet/>
      <dgm:spPr/>
      <dgm:t>
        <a:bodyPr/>
        <a:lstStyle/>
        <a:p>
          <a:endParaRPr lang="ru-RU"/>
        </a:p>
      </dgm:t>
    </dgm:pt>
    <dgm:pt modelId="{DA4BB5A9-7CFC-4D72-BAA3-9B954F900F4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>
            <a:ln>
              <a:solidFill>
                <a:schemeClr val="tx2"/>
              </a:solidFill>
            </a:ln>
          </a:endParaRPr>
        </a:p>
      </dgm:t>
    </dgm:pt>
    <dgm:pt modelId="{94C13C54-3883-4DDE-B485-1BB26F1EDCD3}" type="parTrans" cxnId="{61100DFA-045B-4441-8482-33D2D0F93ACD}">
      <dgm:prSet/>
      <dgm:spPr/>
      <dgm:t>
        <a:bodyPr/>
        <a:lstStyle/>
        <a:p>
          <a:endParaRPr lang="ru-RU"/>
        </a:p>
      </dgm:t>
    </dgm:pt>
    <dgm:pt modelId="{F24A35CB-E01F-49ED-A04E-27327CC361EF}" type="sibTrans" cxnId="{61100DFA-045B-4441-8482-33D2D0F93ACD}">
      <dgm:prSet/>
      <dgm:spPr/>
      <dgm:t>
        <a:bodyPr/>
        <a:lstStyle/>
        <a:p>
          <a:endParaRPr lang="ru-RU"/>
        </a:p>
      </dgm:t>
    </dgm:pt>
    <dgm:pt modelId="{DE5CD94B-5336-4A05-9A0D-56684D6BB91B}">
      <dgm:prSet phldrT="[Текст]" custT="1"/>
      <dgm:spPr/>
      <dgm:t>
        <a:bodyPr/>
        <a:lstStyle/>
        <a:p>
          <a:pPr algn="just"/>
          <a:r>
            <a:rPr lang="ru-RU" sz="1400" dirty="0" smtClean="0"/>
            <a:t>направленность поведения хозяйствующего субъекта на получение преимущества, в частности имущественной выгоды или возможности ее извлечения, при осуществлении экономической деятельности за счет иных участников рынка, </a:t>
          </a:r>
          <a:endParaRPr lang="ru-RU" sz="1400" dirty="0"/>
        </a:p>
      </dgm:t>
    </dgm:pt>
    <dgm:pt modelId="{FC1CAF23-4E74-4EB6-B170-AAA365863273}" type="parTrans" cxnId="{ABAB0A25-0BDB-41EA-AE10-40B101CF7A22}">
      <dgm:prSet/>
      <dgm:spPr/>
      <dgm:t>
        <a:bodyPr/>
        <a:lstStyle/>
        <a:p>
          <a:endParaRPr lang="ru-RU"/>
        </a:p>
      </dgm:t>
    </dgm:pt>
    <dgm:pt modelId="{E9B34FBF-78EE-45EF-A528-C38B167DCA5F}" type="sibTrans" cxnId="{ABAB0A25-0BDB-41EA-AE10-40B101CF7A22}">
      <dgm:prSet/>
      <dgm:spPr/>
      <dgm:t>
        <a:bodyPr/>
        <a:lstStyle/>
        <a:p>
          <a:endParaRPr lang="ru-RU"/>
        </a:p>
      </dgm:t>
    </dgm:pt>
    <dgm:pt modelId="{527539F3-13E5-47CE-AFA6-CC5EE28636E2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7220A7BC-8FA9-44E7-8C26-1ADE9B76B5F3}" type="parTrans" cxnId="{446283F7-F062-458E-AC7C-D37A37BFD7F4}">
      <dgm:prSet/>
      <dgm:spPr/>
      <dgm:t>
        <a:bodyPr/>
        <a:lstStyle/>
        <a:p>
          <a:endParaRPr lang="ru-RU"/>
        </a:p>
      </dgm:t>
    </dgm:pt>
    <dgm:pt modelId="{1CA587CD-1879-44A3-91E3-5DF3F9EB8297}" type="sibTrans" cxnId="{446283F7-F062-458E-AC7C-D37A37BFD7F4}">
      <dgm:prSet/>
      <dgm:spPr/>
      <dgm:t>
        <a:bodyPr/>
        <a:lstStyle/>
        <a:p>
          <a:endParaRPr lang="ru-RU"/>
        </a:p>
      </dgm:t>
    </dgm:pt>
    <dgm:pt modelId="{19DB968E-9DC2-4DAD-9DB4-25471E05FEE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3200" dirty="0"/>
        </a:p>
      </dgm:t>
    </dgm:pt>
    <dgm:pt modelId="{346298CC-34E0-479C-ABFA-E65C9158E04C}" type="parTrans" cxnId="{13BF5025-BFC0-46E8-BF76-8ADEACE5EB0F}">
      <dgm:prSet/>
      <dgm:spPr/>
      <dgm:t>
        <a:bodyPr/>
        <a:lstStyle/>
        <a:p>
          <a:endParaRPr lang="ru-RU"/>
        </a:p>
      </dgm:t>
    </dgm:pt>
    <dgm:pt modelId="{C0E93EDF-620A-4236-B126-E0533AB44F73}" type="sibTrans" cxnId="{13BF5025-BFC0-46E8-BF76-8ADEACE5EB0F}">
      <dgm:prSet/>
      <dgm:spPr/>
      <dgm:t>
        <a:bodyPr/>
        <a:lstStyle/>
        <a:p>
          <a:endParaRPr lang="ru-RU"/>
        </a:p>
      </dgm:t>
    </dgm:pt>
    <dgm:pt modelId="{FE0EC426-F416-4DFD-92CD-FCA77561CEB5}" type="pres">
      <dgm:prSet presAssocID="{B43AEE32-09B1-4611-9D20-280F608F4C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9E965-587B-46B9-8358-8C2AA315759F}" type="pres">
      <dgm:prSet presAssocID="{DA4BB5A9-7CFC-4D72-BAA3-9B954F900F47}" presName="composite" presStyleCnt="0"/>
      <dgm:spPr/>
    </dgm:pt>
    <dgm:pt modelId="{23900238-CF2D-49A1-839A-240FA9754B23}" type="pres">
      <dgm:prSet presAssocID="{DA4BB5A9-7CFC-4D72-BAA3-9B954F900F4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25C34-C0CD-4559-8182-9AED24403A35}" type="pres">
      <dgm:prSet presAssocID="{DA4BB5A9-7CFC-4D72-BAA3-9B954F900F47}" presName="descendantText" presStyleLbl="alignAcc1" presStyleIdx="0" presStyleCnt="3" custScaleY="92774" custLinFactNeighborX="136" custLinFactNeighborY="10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96A73-2DF9-47D7-BC5F-40BB2AE93443}" type="pres">
      <dgm:prSet presAssocID="{F24A35CB-E01F-49ED-A04E-27327CC361EF}" presName="sp" presStyleCnt="0"/>
      <dgm:spPr/>
    </dgm:pt>
    <dgm:pt modelId="{A73F46AB-EDAA-4AE9-BC34-67A5213C9D08}" type="pres">
      <dgm:prSet presAssocID="{527539F3-13E5-47CE-AFA6-CC5EE28636E2}" presName="composite" presStyleCnt="0"/>
      <dgm:spPr/>
    </dgm:pt>
    <dgm:pt modelId="{4E59E9C2-CF69-4364-BF4C-AA874DF8C12C}" type="pres">
      <dgm:prSet presAssocID="{527539F3-13E5-47CE-AFA6-CC5EE28636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45EE-019D-42F1-A2D6-16661A452161}" type="pres">
      <dgm:prSet presAssocID="{527539F3-13E5-47CE-AFA6-CC5EE28636E2}" presName="descendantText" presStyleLbl="alignAcc1" presStyleIdx="1" presStyleCnt="3" custScaleY="9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3D282-DD0E-4424-8BB1-40EBC5FF854F}" type="pres">
      <dgm:prSet presAssocID="{1CA587CD-1879-44A3-91E3-5DF3F9EB8297}" presName="sp" presStyleCnt="0"/>
      <dgm:spPr/>
    </dgm:pt>
    <dgm:pt modelId="{759DFD51-5221-47BE-A7EB-8CF6D60183BB}" type="pres">
      <dgm:prSet presAssocID="{19DB968E-9DC2-4DAD-9DB4-25471E05FEE3}" presName="composite" presStyleCnt="0"/>
      <dgm:spPr/>
    </dgm:pt>
    <dgm:pt modelId="{2FD69A95-F87B-4DA7-8BF0-9D08896DC452}" type="pres">
      <dgm:prSet presAssocID="{19DB968E-9DC2-4DAD-9DB4-25471E05FE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D60F2-E7D1-4761-9ADB-EA8A41FF7409}" type="pres">
      <dgm:prSet presAssocID="{19DB968E-9DC2-4DAD-9DB4-25471E05FEE3}" presName="descendantText" presStyleLbl="alignAcc1" presStyleIdx="2" presStyleCnt="3" custScaleY="79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00DFA-045B-4441-8482-33D2D0F93ACD}" srcId="{B43AEE32-09B1-4611-9D20-280F608F4C5D}" destId="{DA4BB5A9-7CFC-4D72-BAA3-9B954F900F47}" srcOrd="0" destOrd="0" parTransId="{94C13C54-3883-4DDE-B485-1BB26F1EDCD3}" sibTransId="{F24A35CB-E01F-49ED-A04E-27327CC361EF}"/>
    <dgm:cxn modelId="{4B5AA3E5-D19E-40A0-99C6-0DA7D66A0497}" type="presOf" srcId="{B43AEE32-09B1-4611-9D20-280F608F4C5D}" destId="{FE0EC426-F416-4DFD-92CD-FCA77561CEB5}" srcOrd="0" destOrd="0" presId="urn:microsoft.com/office/officeart/2005/8/layout/chevron2"/>
    <dgm:cxn modelId="{709FBC7A-C575-4D1E-9F2C-F6D9136C6DDA}" type="presOf" srcId="{19DB968E-9DC2-4DAD-9DB4-25471E05FEE3}" destId="{2FD69A95-F87B-4DA7-8BF0-9D08896DC452}" srcOrd="0" destOrd="0" presId="urn:microsoft.com/office/officeart/2005/8/layout/chevron2"/>
    <dgm:cxn modelId="{23276BE6-7EB7-4749-8650-38065DDB1172}" type="presOf" srcId="{DA4BB5A9-7CFC-4D72-BAA3-9B954F900F47}" destId="{23900238-CF2D-49A1-839A-240FA9754B23}" srcOrd="0" destOrd="0" presId="urn:microsoft.com/office/officeart/2005/8/layout/chevron2"/>
    <dgm:cxn modelId="{9355EEA3-BC82-40F3-B0B7-95781CBBF020}" type="presOf" srcId="{DE5CD94B-5336-4A05-9A0D-56684D6BB91B}" destId="{279D60F2-E7D1-4761-9ADB-EA8A41FF7409}" srcOrd="0" destOrd="0" presId="urn:microsoft.com/office/officeart/2005/8/layout/chevron2"/>
    <dgm:cxn modelId="{13BF5025-BFC0-46E8-BF76-8ADEACE5EB0F}" srcId="{B43AEE32-09B1-4611-9D20-280F608F4C5D}" destId="{19DB968E-9DC2-4DAD-9DB4-25471E05FEE3}" srcOrd="2" destOrd="0" parTransId="{346298CC-34E0-479C-ABFA-E65C9158E04C}" sibTransId="{C0E93EDF-620A-4236-B126-E0533AB44F73}"/>
    <dgm:cxn modelId="{446283F7-F062-458E-AC7C-D37A37BFD7F4}" srcId="{B43AEE32-09B1-4611-9D20-280F608F4C5D}" destId="{527539F3-13E5-47CE-AFA6-CC5EE28636E2}" srcOrd="1" destOrd="0" parTransId="{7220A7BC-8FA9-44E7-8C26-1ADE9B76B5F3}" sibTransId="{1CA587CD-1879-44A3-91E3-5DF3F9EB8297}"/>
    <dgm:cxn modelId="{670180BD-3310-4E3D-827C-A187202EC5DA}" type="presOf" srcId="{AB45EB59-497D-4EFD-8112-9C284B61660D}" destId="{6AF25C34-C0CD-4559-8182-9AED24403A35}" srcOrd="0" destOrd="0" presId="urn:microsoft.com/office/officeart/2005/8/layout/chevron2"/>
    <dgm:cxn modelId="{E81BEFD5-FF54-43D0-A7B4-7B38433AA430}" srcId="{DA4BB5A9-7CFC-4D72-BAA3-9B954F900F47}" destId="{AB45EB59-497D-4EFD-8112-9C284B61660D}" srcOrd="0" destOrd="0" parTransId="{A3F1C54B-F084-4C15-AB72-921BD7A69EEE}" sibTransId="{58AA7F85-D438-4332-95DF-B7C10D61FC2E}"/>
    <dgm:cxn modelId="{C0D779C6-DDBA-49C9-8DBD-3B3AD97B7165}" srcId="{527539F3-13E5-47CE-AFA6-CC5EE28636E2}" destId="{50EC7158-4A55-4983-BA1C-3799B4FD37D0}" srcOrd="0" destOrd="0" parTransId="{DFA9014F-61D3-4563-AB58-2B1222626565}" sibTransId="{31629BE2-8B06-4C45-A347-B09535DF7745}"/>
    <dgm:cxn modelId="{CD901F2F-C6EE-468C-AE88-443300FA3DDD}" type="presOf" srcId="{527539F3-13E5-47CE-AFA6-CC5EE28636E2}" destId="{4E59E9C2-CF69-4364-BF4C-AA874DF8C12C}" srcOrd="0" destOrd="0" presId="urn:microsoft.com/office/officeart/2005/8/layout/chevron2"/>
    <dgm:cxn modelId="{7B29D81B-53B4-472D-9451-8DC730330D11}" type="presOf" srcId="{50EC7158-4A55-4983-BA1C-3799B4FD37D0}" destId="{0BF945EE-019D-42F1-A2D6-16661A452161}" srcOrd="0" destOrd="0" presId="urn:microsoft.com/office/officeart/2005/8/layout/chevron2"/>
    <dgm:cxn modelId="{ABAB0A25-0BDB-41EA-AE10-40B101CF7A22}" srcId="{19DB968E-9DC2-4DAD-9DB4-25471E05FEE3}" destId="{DE5CD94B-5336-4A05-9A0D-56684D6BB91B}" srcOrd="0" destOrd="0" parTransId="{FC1CAF23-4E74-4EB6-B170-AAA365863273}" sibTransId="{E9B34FBF-78EE-45EF-A528-C38B167DCA5F}"/>
    <dgm:cxn modelId="{295DD03B-12F3-4C7A-A5CC-D0E9E52A9146}" type="presParOf" srcId="{FE0EC426-F416-4DFD-92CD-FCA77561CEB5}" destId="{4219E965-587B-46B9-8358-8C2AA315759F}" srcOrd="0" destOrd="0" presId="urn:microsoft.com/office/officeart/2005/8/layout/chevron2"/>
    <dgm:cxn modelId="{22CA58D6-EE01-42A2-AEB6-ECB2BD4EF000}" type="presParOf" srcId="{4219E965-587B-46B9-8358-8C2AA315759F}" destId="{23900238-CF2D-49A1-839A-240FA9754B23}" srcOrd="0" destOrd="0" presId="urn:microsoft.com/office/officeart/2005/8/layout/chevron2"/>
    <dgm:cxn modelId="{E8C78B3C-B6EB-4999-B6BE-3DE7D9A38D3E}" type="presParOf" srcId="{4219E965-587B-46B9-8358-8C2AA315759F}" destId="{6AF25C34-C0CD-4559-8182-9AED24403A35}" srcOrd="1" destOrd="0" presId="urn:microsoft.com/office/officeart/2005/8/layout/chevron2"/>
    <dgm:cxn modelId="{FAE623C8-4C11-4FB8-9300-1A8FE82FE8D3}" type="presParOf" srcId="{FE0EC426-F416-4DFD-92CD-FCA77561CEB5}" destId="{75996A73-2DF9-47D7-BC5F-40BB2AE93443}" srcOrd="1" destOrd="0" presId="urn:microsoft.com/office/officeart/2005/8/layout/chevron2"/>
    <dgm:cxn modelId="{F18FB6C4-182F-4BF5-9270-E8004004F33E}" type="presParOf" srcId="{FE0EC426-F416-4DFD-92CD-FCA77561CEB5}" destId="{A73F46AB-EDAA-4AE9-BC34-67A5213C9D08}" srcOrd="2" destOrd="0" presId="urn:microsoft.com/office/officeart/2005/8/layout/chevron2"/>
    <dgm:cxn modelId="{AE115572-DDC1-4B5B-A6FB-6442789D6107}" type="presParOf" srcId="{A73F46AB-EDAA-4AE9-BC34-67A5213C9D08}" destId="{4E59E9C2-CF69-4364-BF4C-AA874DF8C12C}" srcOrd="0" destOrd="0" presId="urn:microsoft.com/office/officeart/2005/8/layout/chevron2"/>
    <dgm:cxn modelId="{DD99849F-8139-484E-A549-0AA506663D7A}" type="presParOf" srcId="{A73F46AB-EDAA-4AE9-BC34-67A5213C9D08}" destId="{0BF945EE-019D-42F1-A2D6-16661A452161}" srcOrd="1" destOrd="0" presId="urn:microsoft.com/office/officeart/2005/8/layout/chevron2"/>
    <dgm:cxn modelId="{1574CBEB-BB6B-460F-8919-1AB09D38EFEB}" type="presParOf" srcId="{FE0EC426-F416-4DFD-92CD-FCA77561CEB5}" destId="{95B3D282-DD0E-4424-8BB1-40EBC5FF854F}" srcOrd="3" destOrd="0" presId="urn:microsoft.com/office/officeart/2005/8/layout/chevron2"/>
    <dgm:cxn modelId="{5AC47F7C-E0E6-49C4-8643-DB4C839FD0F9}" type="presParOf" srcId="{FE0EC426-F416-4DFD-92CD-FCA77561CEB5}" destId="{759DFD51-5221-47BE-A7EB-8CF6D60183BB}" srcOrd="4" destOrd="0" presId="urn:microsoft.com/office/officeart/2005/8/layout/chevron2"/>
    <dgm:cxn modelId="{B21AA0A3-29CA-4E18-A78C-9CB05C0AA467}" type="presParOf" srcId="{759DFD51-5221-47BE-A7EB-8CF6D60183BB}" destId="{2FD69A95-F87B-4DA7-8BF0-9D08896DC452}" srcOrd="0" destOrd="0" presId="urn:microsoft.com/office/officeart/2005/8/layout/chevron2"/>
    <dgm:cxn modelId="{A0616AA6-7751-4BC8-9FE4-EFDD6D5CB44A}" type="presParOf" srcId="{759DFD51-5221-47BE-A7EB-8CF6D60183BB}" destId="{279D60F2-E7D1-4761-9ADB-EA8A41FF74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EE320-DA3E-4869-B4E8-7E0860B6D5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1D262-5892-4214-8F71-5C3B4A3A9A02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Принцип старшинства фирменного наименования не имеет решающего правового значения в случае использования Обществом в качестве средства индивидуализации товаров обозначения, отличного от сокращенной части своего фирменного наименования и не соотносимого с ним</a:t>
          </a:r>
          <a:endParaRPr lang="ru-RU" dirty="0">
            <a:solidFill>
              <a:schemeClr val="tx1"/>
            </a:solidFill>
          </a:endParaRPr>
        </a:p>
      </dgm:t>
    </dgm:pt>
    <dgm:pt modelId="{2E911677-9A2C-4F19-AFD2-70FADBD459CB}" type="parTrans" cxnId="{A63CCBC5-D89B-4BF3-A95B-D32E2881AAF1}">
      <dgm:prSet/>
      <dgm:spPr/>
      <dgm:t>
        <a:bodyPr/>
        <a:lstStyle/>
        <a:p>
          <a:endParaRPr lang="ru-RU"/>
        </a:p>
      </dgm:t>
    </dgm:pt>
    <dgm:pt modelId="{00099C7E-CF9C-4803-ABE7-1D15995F05EE}" type="sibTrans" cxnId="{A63CCBC5-D89B-4BF3-A95B-D32E2881AAF1}">
      <dgm:prSet/>
      <dgm:spPr/>
      <dgm:t>
        <a:bodyPr/>
        <a:lstStyle/>
        <a:p>
          <a:endParaRPr lang="ru-RU"/>
        </a:p>
      </dgm:t>
    </dgm:pt>
    <dgm:pt modelId="{747CD9AF-E16B-41F4-BE0F-BBA81C6A3E1B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Размещение товаров на информационном сайте в сети «Интернет» является одним из способов их введения в гражданский оборот</a:t>
          </a:r>
          <a:endParaRPr lang="ru-RU" dirty="0">
            <a:solidFill>
              <a:schemeClr val="tx1"/>
            </a:solidFill>
          </a:endParaRPr>
        </a:p>
      </dgm:t>
    </dgm:pt>
    <dgm:pt modelId="{80C13D38-0625-4661-85E7-0DF4F26C55B2}" type="parTrans" cxnId="{FC2F6750-6237-4F9D-A61D-0C267F169F09}">
      <dgm:prSet/>
      <dgm:spPr/>
      <dgm:t>
        <a:bodyPr/>
        <a:lstStyle/>
        <a:p>
          <a:endParaRPr lang="ru-RU"/>
        </a:p>
      </dgm:t>
    </dgm:pt>
    <dgm:pt modelId="{482441A7-AF35-4CA7-8863-7FE8CA91EA15}" type="sibTrans" cxnId="{FC2F6750-6237-4F9D-A61D-0C267F169F09}">
      <dgm:prSet/>
      <dgm:spPr/>
      <dgm:t>
        <a:bodyPr/>
        <a:lstStyle/>
        <a:p>
          <a:endParaRPr lang="ru-RU"/>
        </a:p>
      </dgm:t>
    </dgm:pt>
    <dgm:pt modelId="{6AA63B4E-0BC3-48A5-90B1-945589DE1F9C}" type="pres">
      <dgm:prSet presAssocID="{88CEE320-DA3E-4869-B4E8-7E0860B6D5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FA92F-0010-4A27-A086-773F6FAEC658}" type="pres">
      <dgm:prSet presAssocID="{27E1D262-5892-4214-8F71-5C3B4A3A9A0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5CFE7-73D4-4254-9309-E3ADCEFC5B70}" type="pres">
      <dgm:prSet presAssocID="{00099C7E-CF9C-4803-ABE7-1D15995F05EE}" presName="spacer" presStyleCnt="0"/>
      <dgm:spPr/>
    </dgm:pt>
    <dgm:pt modelId="{DA05EAD2-9EE2-46F6-BA24-60E61594B175}" type="pres">
      <dgm:prSet presAssocID="{747CD9AF-E16B-41F4-BE0F-BBA81C6A3E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CCBC5-D89B-4BF3-A95B-D32E2881AAF1}" srcId="{88CEE320-DA3E-4869-B4E8-7E0860B6D59B}" destId="{27E1D262-5892-4214-8F71-5C3B4A3A9A02}" srcOrd="0" destOrd="0" parTransId="{2E911677-9A2C-4F19-AFD2-70FADBD459CB}" sibTransId="{00099C7E-CF9C-4803-ABE7-1D15995F05EE}"/>
    <dgm:cxn modelId="{88285609-0672-45CD-ABCF-AA972623E7F0}" type="presOf" srcId="{747CD9AF-E16B-41F4-BE0F-BBA81C6A3E1B}" destId="{DA05EAD2-9EE2-46F6-BA24-60E61594B175}" srcOrd="0" destOrd="0" presId="urn:microsoft.com/office/officeart/2005/8/layout/vList2"/>
    <dgm:cxn modelId="{476EAE5E-26CF-4CEC-8425-BB9BB8445A03}" type="presOf" srcId="{88CEE320-DA3E-4869-B4E8-7E0860B6D59B}" destId="{6AA63B4E-0BC3-48A5-90B1-945589DE1F9C}" srcOrd="0" destOrd="0" presId="urn:microsoft.com/office/officeart/2005/8/layout/vList2"/>
    <dgm:cxn modelId="{885A1F0D-88B5-493E-9527-0C97DFC3304F}" type="presOf" srcId="{27E1D262-5892-4214-8F71-5C3B4A3A9A02}" destId="{723FA92F-0010-4A27-A086-773F6FAEC658}" srcOrd="0" destOrd="0" presId="urn:microsoft.com/office/officeart/2005/8/layout/vList2"/>
    <dgm:cxn modelId="{FC2F6750-6237-4F9D-A61D-0C267F169F09}" srcId="{88CEE320-DA3E-4869-B4E8-7E0860B6D59B}" destId="{747CD9AF-E16B-41F4-BE0F-BBA81C6A3E1B}" srcOrd="1" destOrd="0" parTransId="{80C13D38-0625-4661-85E7-0DF4F26C55B2}" sibTransId="{482441A7-AF35-4CA7-8863-7FE8CA91EA15}"/>
    <dgm:cxn modelId="{6FE15943-76BF-4303-A306-B33A8F0EF3B3}" type="presParOf" srcId="{6AA63B4E-0BC3-48A5-90B1-945589DE1F9C}" destId="{723FA92F-0010-4A27-A086-773F6FAEC658}" srcOrd="0" destOrd="0" presId="urn:microsoft.com/office/officeart/2005/8/layout/vList2"/>
    <dgm:cxn modelId="{40B351B8-1B51-4222-B3D6-BDA1A936809C}" type="presParOf" srcId="{6AA63B4E-0BC3-48A5-90B1-945589DE1F9C}" destId="{ECD5CFE7-73D4-4254-9309-E3ADCEFC5B70}" srcOrd="1" destOrd="0" presId="urn:microsoft.com/office/officeart/2005/8/layout/vList2"/>
    <dgm:cxn modelId="{5D322D30-0498-46A2-BE55-E30EFFE11060}" type="presParOf" srcId="{6AA63B4E-0BC3-48A5-90B1-945589DE1F9C}" destId="{DA05EAD2-9EE2-46F6-BA24-60E61594B17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54BE9-DC37-4865-A35F-71C6AFCA3622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088BAF-4E6E-4EFD-ACBE-2C8DC21991DC}">
      <dgm:prSet phldrT="[Текст]" custT="1"/>
      <dgm:spPr>
        <a:solidFill>
          <a:schemeClr val="bg1"/>
        </a:solidFill>
      </dgm:spPr>
      <dgm:t>
        <a:bodyPr anchor="b"/>
        <a:lstStyle/>
        <a:p>
          <a:pPr algn="ctr"/>
          <a:endParaRPr lang="ru-RU" sz="1100" dirty="0"/>
        </a:p>
      </dgm:t>
    </dgm:pt>
    <dgm:pt modelId="{19828078-1E41-47CB-8178-549F1DBF3129}" type="sibTrans" cxnId="{B88DEE26-99B4-4123-B792-06295693AA7C}">
      <dgm:prSet/>
      <dgm:spPr/>
      <dgm:t>
        <a:bodyPr/>
        <a:lstStyle/>
        <a:p>
          <a:endParaRPr lang="ru-RU"/>
        </a:p>
      </dgm:t>
    </dgm:pt>
    <dgm:pt modelId="{391091DB-B71F-48F8-A795-507924715C74}" type="parTrans" cxnId="{B88DEE26-99B4-4123-B792-06295693AA7C}">
      <dgm:prSet/>
      <dgm:spPr/>
      <dgm:t>
        <a:bodyPr/>
        <a:lstStyle/>
        <a:p>
          <a:endParaRPr lang="ru-RU"/>
        </a:p>
      </dgm:t>
    </dgm:pt>
    <dgm:pt modelId="{884C38CC-5473-4EFF-827C-A99B6085F6A8}">
      <dgm:prSet phldrT="[Текст]"/>
      <dgm:spPr>
        <a:solidFill>
          <a:schemeClr val="bg1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691B200-C874-4D6E-BA05-886429E42AE9}" type="sibTrans" cxnId="{E06C2CEC-F344-4A76-A516-9E9C1A558C20}">
      <dgm:prSet/>
      <dgm:spPr/>
      <dgm:t>
        <a:bodyPr/>
        <a:lstStyle/>
        <a:p>
          <a:endParaRPr lang="ru-RU"/>
        </a:p>
      </dgm:t>
    </dgm:pt>
    <dgm:pt modelId="{2B618D6A-A733-4621-9720-C2210C573705}" type="parTrans" cxnId="{E06C2CEC-F344-4A76-A516-9E9C1A558C20}">
      <dgm:prSet/>
      <dgm:spPr/>
      <dgm:t>
        <a:bodyPr/>
        <a:lstStyle/>
        <a:p>
          <a:endParaRPr lang="ru-RU"/>
        </a:p>
      </dgm:t>
    </dgm:pt>
    <dgm:pt modelId="{2F16D22A-8C24-4FB6-9AA1-BFA2F993A0F2}" type="pres">
      <dgm:prSet presAssocID="{07454BE9-DC37-4865-A35F-71C6AFCA36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4575007-7974-4F06-BB2B-657C9F588532}" type="pres">
      <dgm:prSet presAssocID="{07454BE9-DC37-4865-A35F-71C6AFCA3622}" presName="Name1" presStyleCnt="0"/>
      <dgm:spPr/>
    </dgm:pt>
    <dgm:pt modelId="{307344C8-F782-4690-9B47-182EF27CD061}" type="pres">
      <dgm:prSet presAssocID="{07454BE9-DC37-4865-A35F-71C6AFCA3622}" presName="cycle" presStyleCnt="0"/>
      <dgm:spPr/>
    </dgm:pt>
    <dgm:pt modelId="{DF3B98D1-99DC-47BC-8F46-9CEA014EE8DA}" type="pres">
      <dgm:prSet presAssocID="{07454BE9-DC37-4865-A35F-71C6AFCA3622}" presName="srcNode" presStyleLbl="node1" presStyleIdx="0" presStyleCnt="2"/>
      <dgm:spPr/>
    </dgm:pt>
    <dgm:pt modelId="{4C9DD050-E7A6-4E31-BAD7-1344A6620A34}" type="pres">
      <dgm:prSet presAssocID="{07454BE9-DC37-4865-A35F-71C6AFCA3622}" presName="conn" presStyleLbl="parChTrans1D2" presStyleIdx="0" presStyleCnt="1" custScaleX="86684" custLinFactNeighborX="2408" custLinFactNeighborY="-321"/>
      <dgm:spPr/>
      <dgm:t>
        <a:bodyPr/>
        <a:lstStyle/>
        <a:p>
          <a:endParaRPr lang="ru-RU"/>
        </a:p>
      </dgm:t>
    </dgm:pt>
    <dgm:pt modelId="{F9E6D9BB-2F19-4F91-99F5-645C80F3F56A}" type="pres">
      <dgm:prSet presAssocID="{07454BE9-DC37-4865-A35F-71C6AFCA3622}" presName="extraNode" presStyleLbl="node1" presStyleIdx="0" presStyleCnt="2"/>
      <dgm:spPr/>
    </dgm:pt>
    <dgm:pt modelId="{A607EA26-1150-43C6-9CEB-5EE263BBBA34}" type="pres">
      <dgm:prSet presAssocID="{07454BE9-DC37-4865-A35F-71C6AFCA3622}" presName="dstNode" presStyleLbl="node1" presStyleIdx="0" presStyleCnt="2"/>
      <dgm:spPr/>
    </dgm:pt>
    <dgm:pt modelId="{2B236509-F15F-471E-A6D9-FCDCC3190DE7}" type="pres">
      <dgm:prSet presAssocID="{2D088BAF-4E6E-4EFD-ACBE-2C8DC21991DC}" presName="text_1" presStyleLbl="node1" presStyleIdx="0" presStyleCnt="2" custScaleX="99976" custScaleY="125811" custLinFactNeighborX="1787" custLinFactNeighborY="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A22F-11A3-4163-A0B1-19560E470BF3}" type="pres">
      <dgm:prSet presAssocID="{2D088BAF-4E6E-4EFD-ACBE-2C8DC21991DC}" presName="accent_1" presStyleCnt="0"/>
      <dgm:spPr/>
    </dgm:pt>
    <dgm:pt modelId="{1E72AA44-D17F-4D87-B770-D566DB041690}" type="pres">
      <dgm:prSet presAssocID="{2D088BAF-4E6E-4EFD-ACBE-2C8DC21991DC}" presName="accentRepeatNode" presStyleLbl="solidFgAcc1" presStyleIdx="0" presStyleCnt="2" custScaleX="23042" custScaleY="13242" custLinFactNeighborX="-12114" custLinFactNeighborY="-1651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072DA73-98A2-48A2-9829-E21EF803930E}" type="pres">
      <dgm:prSet presAssocID="{884C38CC-5473-4EFF-827C-A99B6085F6A8}" presName="text_2" presStyleLbl="node1" presStyleIdx="1" presStyleCnt="2" custScaleY="142125" custLinFactNeighborX="1775" custLinFactNeighborY="2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A936-CF38-406A-8D8E-054EA12C504A}" type="pres">
      <dgm:prSet presAssocID="{884C38CC-5473-4EFF-827C-A99B6085F6A8}" presName="accent_2" presStyleCnt="0"/>
      <dgm:spPr/>
    </dgm:pt>
    <dgm:pt modelId="{7DDA9C43-81E9-4A08-A107-38B89F8E18FF}" type="pres">
      <dgm:prSet presAssocID="{884C38CC-5473-4EFF-827C-A99B6085F6A8}" presName="accentRepeatNode" presStyleLbl="solidFgAcc1" presStyleIdx="1" presStyleCnt="2" custFlipVert="1" custScaleX="22945" custScaleY="13350" custLinFactNeighborX="-12780" custLinFactNeighborY="1965"/>
      <dgm:spPr>
        <a:prstGeom prst="rightArrow">
          <a:avLst/>
        </a:prstGeom>
      </dgm:spPr>
    </dgm:pt>
  </dgm:ptLst>
  <dgm:cxnLst>
    <dgm:cxn modelId="{36D233D3-FE38-4E03-B704-501EFDCBDB48}" type="presOf" srcId="{19828078-1E41-47CB-8178-549F1DBF3129}" destId="{4C9DD050-E7A6-4E31-BAD7-1344A6620A34}" srcOrd="0" destOrd="0" presId="urn:microsoft.com/office/officeart/2008/layout/VerticalCurvedList"/>
    <dgm:cxn modelId="{708613BC-4FEA-45C1-A1CC-9C436D5CA659}" type="presOf" srcId="{2D088BAF-4E6E-4EFD-ACBE-2C8DC21991DC}" destId="{2B236509-F15F-471E-A6D9-FCDCC3190DE7}" srcOrd="0" destOrd="0" presId="urn:microsoft.com/office/officeart/2008/layout/VerticalCurvedList"/>
    <dgm:cxn modelId="{FFF83740-A793-4923-949A-4A5FFB8F7CC5}" type="presOf" srcId="{07454BE9-DC37-4865-A35F-71C6AFCA3622}" destId="{2F16D22A-8C24-4FB6-9AA1-BFA2F993A0F2}" srcOrd="0" destOrd="0" presId="urn:microsoft.com/office/officeart/2008/layout/VerticalCurvedList"/>
    <dgm:cxn modelId="{B88DEE26-99B4-4123-B792-06295693AA7C}" srcId="{07454BE9-DC37-4865-A35F-71C6AFCA3622}" destId="{2D088BAF-4E6E-4EFD-ACBE-2C8DC21991DC}" srcOrd="0" destOrd="0" parTransId="{391091DB-B71F-48F8-A795-507924715C74}" sibTransId="{19828078-1E41-47CB-8178-549F1DBF3129}"/>
    <dgm:cxn modelId="{E06C2CEC-F344-4A76-A516-9E9C1A558C20}" srcId="{07454BE9-DC37-4865-A35F-71C6AFCA3622}" destId="{884C38CC-5473-4EFF-827C-A99B6085F6A8}" srcOrd="1" destOrd="0" parTransId="{2B618D6A-A733-4621-9720-C2210C573705}" sibTransId="{5691B200-C874-4D6E-BA05-886429E42AE9}"/>
    <dgm:cxn modelId="{7863C4B1-6D02-4E87-A8E1-7C06C8887D2C}" type="presOf" srcId="{884C38CC-5473-4EFF-827C-A99B6085F6A8}" destId="{1072DA73-98A2-48A2-9829-E21EF803930E}" srcOrd="0" destOrd="0" presId="urn:microsoft.com/office/officeart/2008/layout/VerticalCurvedList"/>
    <dgm:cxn modelId="{E9EA649A-1F4F-412A-AB7C-11088623DFA2}" type="presParOf" srcId="{2F16D22A-8C24-4FB6-9AA1-BFA2F993A0F2}" destId="{04575007-7974-4F06-BB2B-657C9F588532}" srcOrd="0" destOrd="0" presId="urn:microsoft.com/office/officeart/2008/layout/VerticalCurvedList"/>
    <dgm:cxn modelId="{EC052EC4-0AC2-466A-8FB4-3E0DDB52F0FE}" type="presParOf" srcId="{04575007-7974-4F06-BB2B-657C9F588532}" destId="{307344C8-F782-4690-9B47-182EF27CD061}" srcOrd="0" destOrd="0" presId="urn:microsoft.com/office/officeart/2008/layout/VerticalCurvedList"/>
    <dgm:cxn modelId="{0D533119-A12C-45F4-A399-2A2C27EC7885}" type="presParOf" srcId="{307344C8-F782-4690-9B47-182EF27CD061}" destId="{DF3B98D1-99DC-47BC-8F46-9CEA014EE8DA}" srcOrd="0" destOrd="0" presId="urn:microsoft.com/office/officeart/2008/layout/VerticalCurvedList"/>
    <dgm:cxn modelId="{E7488E6B-D0B8-40F1-9556-F90A76EA97D1}" type="presParOf" srcId="{307344C8-F782-4690-9B47-182EF27CD061}" destId="{4C9DD050-E7A6-4E31-BAD7-1344A6620A34}" srcOrd="1" destOrd="0" presId="urn:microsoft.com/office/officeart/2008/layout/VerticalCurvedList"/>
    <dgm:cxn modelId="{B6FCBEA9-4951-4C6C-997A-ECB771CA4B35}" type="presParOf" srcId="{307344C8-F782-4690-9B47-182EF27CD061}" destId="{F9E6D9BB-2F19-4F91-99F5-645C80F3F56A}" srcOrd="2" destOrd="0" presId="urn:microsoft.com/office/officeart/2008/layout/VerticalCurvedList"/>
    <dgm:cxn modelId="{C4D61D67-38EB-4BCA-8271-781AEB82DFA3}" type="presParOf" srcId="{307344C8-F782-4690-9B47-182EF27CD061}" destId="{A607EA26-1150-43C6-9CEB-5EE263BBBA34}" srcOrd="3" destOrd="0" presId="urn:microsoft.com/office/officeart/2008/layout/VerticalCurvedList"/>
    <dgm:cxn modelId="{FB086042-C401-4035-AFAF-315E0709B967}" type="presParOf" srcId="{04575007-7974-4F06-BB2B-657C9F588532}" destId="{2B236509-F15F-471E-A6D9-FCDCC3190DE7}" srcOrd="1" destOrd="0" presId="urn:microsoft.com/office/officeart/2008/layout/VerticalCurvedList"/>
    <dgm:cxn modelId="{425209EF-50F8-47D7-BF89-01F55004958D}" type="presParOf" srcId="{04575007-7974-4F06-BB2B-657C9F588532}" destId="{0BA5A22F-11A3-4163-A0B1-19560E470BF3}" srcOrd="2" destOrd="0" presId="urn:microsoft.com/office/officeart/2008/layout/VerticalCurvedList"/>
    <dgm:cxn modelId="{AB651D7C-AA4D-4E79-96A4-1A7E9C3DEF51}" type="presParOf" srcId="{0BA5A22F-11A3-4163-A0B1-19560E470BF3}" destId="{1E72AA44-D17F-4D87-B770-D566DB041690}" srcOrd="0" destOrd="0" presId="urn:microsoft.com/office/officeart/2008/layout/VerticalCurvedList"/>
    <dgm:cxn modelId="{574E7588-BC3F-4C9A-B2BC-B332DCEB8481}" type="presParOf" srcId="{04575007-7974-4F06-BB2B-657C9F588532}" destId="{1072DA73-98A2-48A2-9829-E21EF803930E}" srcOrd="3" destOrd="0" presId="urn:microsoft.com/office/officeart/2008/layout/VerticalCurvedList"/>
    <dgm:cxn modelId="{025DFE8A-2397-45D3-9F29-08F1A3293697}" type="presParOf" srcId="{04575007-7974-4F06-BB2B-657C9F588532}" destId="{6977A936-CF38-406A-8D8E-054EA12C504A}" srcOrd="4" destOrd="0" presId="urn:microsoft.com/office/officeart/2008/layout/VerticalCurvedList"/>
    <dgm:cxn modelId="{93D48D9A-B9C6-46CC-8F4B-F19FB223C2E9}" type="presParOf" srcId="{6977A936-CF38-406A-8D8E-054EA12C504A}" destId="{7DDA9C43-81E9-4A08-A107-38B89F8E18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0238-CF2D-49A1-839A-240FA9754B23}">
      <dsp:nvSpPr>
        <dsp:cNvPr id="0" name=""/>
        <dsp:cNvSpPr/>
      </dsp:nvSpPr>
      <dsp:spPr>
        <a:xfrm rot="5400000">
          <a:off x="-210481" y="21083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>
            <a:ln>
              <a:solidFill>
                <a:schemeClr val="tx2"/>
              </a:solidFill>
            </a:ln>
          </a:endParaRPr>
        </a:p>
      </dsp:txBody>
      <dsp:txXfrm rot="-5400000">
        <a:off x="0" y="491480"/>
        <a:ext cx="982244" cy="420962"/>
      </dsp:txXfrm>
    </dsp:sp>
    <dsp:sp modelId="{6AF25C34-C0CD-4559-8182-9AED24403A35}">
      <dsp:nvSpPr>
        <dsp:cNvPr id="0" name=""/>
        <dsp:cNvSpPr/>
      </dsp:nvSpPr>
      <dsp:spPr>
        <a:xfrm rot="5400000">
          <a:off x="4460521" y="-3348958"/>
          <a:ext cx="846177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факт осуществления хозяйствующим субъектом действий, способных оказать влияние на состояние конкуренции</a:t>
          </a:r>
          <a:endParaRPr lang="ru-RU" sz="1400" kern="1200" dirty="0"/>
        </a:p>
      </dsp:txBody>
      <dsp:txXfrm rot="-5400000">
        <a:off x="982245" y="170625"/>
        <a:ext cx="7761424" cy="763563"/>
      </dsp:txXfrm>
    </dsp:sp>
    <dsp:sp modelId="{4E59E9C2-CF69-4364-BF4C-AA874DF8C12C}">
      <dsp:nvSpPr>
        <dsp:cNvPr id="0" name=""/>
        <dsp:cNvSpPr/>
      </dsp:nvSpPr>
      <dsp:spPr>
        <a:xfrm rot="5400000">
          <a:off x="-210481" y="141708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0" y="1697730"/>
        <a:ext cx="982244" cy="420962"/>
      </dsp:txXfrm>
    </dsp:sp>
    <dsp:sp modelId="{0BF945EE-019D-42F1-A2D6-16661A452161}">
      <dsp:nvSpPr>
        <dsp:cNvPr id="0" name=""/>
        <dsp:cNvSpPr/>
      </dsp:nvSpPr>
      <dsp:spPr>
        <a:xfrm rot="5400000">
          <a:off x="4458268" y="-2238714"/>
          <a:ext cx="850682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отличие избранного хозяйствующим субъектом способа конкуренции на рынке от поведения, которое в подобной ситуации ожидалось бы от любого субъекта, преследующего свой имущественный интерес, но не выходящего за пределы осуществления гражданских прав и честной деловой практики</a:t>
          </a:r>
          <a:endParaRPr lang="ru-RU" sz="1400" kern="1200" dirty="0"/>
        </a:p>
      </dsp:txBody>
      <dsp:txXfrm rot="-5400000">
        <a:off x="982244" y="1278837"/>
        <a:ext cx="7761204" cy="767628"/>
      </dsp:txXfrm>
    </dsp:sp>
    <dsp:sp modelId="{2FD69A95-F87B-4DA7-8BF0-9D08896DC452}">
      <dsp:nvSpPr>
        <dsp:cNvPr id="0" name=""/>
        <dsp:cNvSpPr/>
      </dsp:nvSpPr>
      <dsp:spPr>
        <a:xfrm rot="5400000">
          <a:off x="-210481" y="2623339"/>
          <a:ext cx="1403206" cy="982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2903980"/>
        <a:ext cx="982244" cy="420962"/>
      </dsp:txXfrm>
    </dsp:sp>
    <dsp:sp modelId="{279D60F2-E7D1-4761-9ADB-EA8A41FF7409}">
      <dsp:nvSpPr>
        <dsp:cNvPr id="0" name=""/>
        <dsp:cNvSpPr/>
      </dsp:nvSpPr>
      <dsp:spPr>
        <a:xfrm rot="5400000">
          <a:off x="4519802" y="-1032464"/>
          <a:ext cx="727615" cy="78027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направленность поведения хозяйствующего субъекта на получение преимущества, в частности имущественной выгоды или возможности ее извлечения, при осуществлении экономической деятельности за счет иных участников рынка, </a:t>
          </a:r>
          <a:endParaRPr lang="ru-RU" sz="1400" kern="1200" dirty="0"/>
        </a:p>
      </dsp:txBody>
      <dsp:txXfrm rot="-5400000">
        <a:off x="982245" y="2540612"/>
        <a:ext cx="7767212" cy="656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FA92F-0010-4A27-A086-773F6FAEC658}">
      <dsp:nvSpPr>
        <dsp:cNvPr id="0" name=""/>
        <dsp:cNvSpPr/>
      </dsp:nvSpPr>
      <dsp:spPr>
        <a:xfrm>
          <a:off x="0" y="114999"/>
          <a:ext cx="3840088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Принцип старшинства фирменного наименования не имеет решающего правового значения в случае использования Обществом в качестве средства индивидуализации товаров обозначения, отличного от сокращенной части своего фирменного наименования и не соотносимого с ним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92526" y="207525"/>
        <a:ext cx="3655036" cy="1710348"/>
      </dsp:txXfrm>
    </dsp:sp>
    <dsp:sp modelId="{DA05EAD2-9EE2-46F6-BA24-60E61594B175}">
      <dsp:nvSpPr>
        <dsp:cNvPr id="0" name=""/>
        <dsp:cNvSpPr/>
      </dsp:nvSpPr>
      <dsp:spPr>
        <a:xfrm>
          <a:off x="0" y="2053600"/>
          <a:ext cx="3840088" cy="189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Размещение товаров на информационном сайте в сети «Интернет» является одним из способов их введения в гражданский оборот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92526" y="2146126"/>
        <a:ext cx="3655036" cy="1710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DD050-E7A6-4E31-BAD7-1344A6620A34}">
      <dsp:nvSpPr>
        <dsp:cNvPr id="0" name=""/>
        <dsp:cNvSpPr/>
      </dsp:nvSpPr>
      <dsp:spPr>
        <a:xfrm>
          <a:off x="-3838114" y="-676557"/>
          <a:ext cx="4443943" cy="5126601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36509-F15F-471E-A6D9-FCDCC3190DE7}">
      <dsp:nvSpPr>
        <dsp:cNvPr id="0" name=""/>
        <dsp:cNvSpPr/>
      </dsp:nvSpPr>
      <dsp:spPr>
        <a:xfrm>
          <a:off x="720481" y="406034"/>
          <a:ext cx="2880000" cy="136808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134" tIns="27940" rIns="27940" bIns="27940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20481" y="406034"/>
        <a:ext cx="2880000" cy="1368084"/>
      </dsp:txXfrm>
    </dsp:sp>
    <dsp:sp modelId="{1E72AA44-D17F-4D87-B770-D566DB041690}">
      <dsp:nvSpPr>
        <dsp:cNvPr id="0" name=""/>
        <dsp:cNvSpPr/>
      </dsp:nvSpPr>
      <dsp:spPr>
        <a:xfrm>
          <a:off x="347409" y="975050"/>
          <a:ext cx="313201" cy="179993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2DA73-98A2-48A2-9829-E21EF803930E}">
      <dsp:nvSpPr>
        <dsp:cNvPr id="0" name=""/>
        <dsp:cNvSpPr/>
      </dsp:nvSpPr>
      <dsp:spPr>
        <a:xfrm>
          <a:off x="719790" y="1972886"/>
          <a:ext cx="2880691" cy="154548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134" tIns="162560" rIns="162560" bIns="16256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 dirty="0">
            <a:solidFill>
              <a:schemeClr val="tx1"/>
            </a:solidFill>
          </a:endParaRPr>
        </a:p>
      </dsp:txBody>
      <dsp:txXfrm>
        <a:off x="719790" y="1972886"/>
        <a:ext cx="2880691" cy="1545484"/>
      </dsp:txXfrm>
    </dsp:sp>
    <dsp:sp modelId="{7DDA9C43-81E9-4A08-A107-38B89F8E18FF}">
      <dsp:nvSpPr>
        <dsp:cNvPr id="0" name=""/>
        <dsp:cNvSpPr/>
      </dsp:nvSpPr>
      <dsp:spPr>
        <a:xfrm flipV="1">
          <a:off x="339016" y="2654890"/>
          <a:ext cx="311883" cy="18146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0113"/>
            <a:ext cx="5426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25E5ED-9FB8-4CDD-84CE-3BC73F448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1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1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75672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2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8528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3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429357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4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044031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5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9398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704F0E-FB11-418A-8A6B-A40C04A2AE02}" type="slidenum">
              <a:rPr lang="ru-RU" sz="1200" smtClean="0"/>
              <a:pPr eaLnBrk="1" hangingPunct="1"/>
              <a:t>6</a:t>
            </a:fld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82359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3" tIns="46506" rIns="93013" bIns="4650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A8A8056-AF50-4200-934A-E6215ED40023}" type="slidenum">
              <a:rPr lang="ru-RU" sz="1200"/>
              <a:pPr algn="r" eaLnBrk="1" hangingPunct="1"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34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C01C-2B87-451F-AF23-C0826299D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4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2B9C-0ED0-4332-AB70-9E4776B34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23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7880-BFB9-480E-83A2-0F619D0A3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78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7DFF1-D445-4934-BE2C-9F31C812B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0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5A8E6-1F68-455E-A4F4-0F0E3AA0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35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6C0D-A87F-494A-AAF0-B86EB8A91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1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5F38-30BA-4AA9-923C-4B95196C9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C952A-9CA2-4B15-88D6-F602B9933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3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FB61-1297-46C3-8AA3-49CF237C3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3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C109-91C7-474C-83DD-F89374BD9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08F-6F81-4A48-B5C7-677A92839D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30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D874E-874A-4913-8012-2EC6182689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5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E5B8-A285-453C-A649-02D1F1728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6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CE72A92-BDDE-448A-A630-FC1AD37A0F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  <p:sldLayoutId id="2147485403" r:id="rId13"/>
    <p:sldLayoutId id="21474854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-252536" y="2233875"/>
            <a:ext cx="9396536" cy="14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b="1" dirty="0">
                <a:solidFill>
                  <a:srgbClr val="008080"/>
                </a:solidFill>
                <a:latin typeface="+mj-lt"/>
              </a:rPr>
              <a:t>Управление </a:t>
            </a:r>
            <a:r>
              <a:rPr lang="ru-RU" b="1" dirty="0" smtClean="0">
                <a:solidFill>
                  <a:srgbClr val="008080"/>
                </a:solidFill>
                <a:latin typeface="+mj-lt"/>
              </a:rPr>
              <a:t>Федеральной 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антимонопольной </a:t>
            </a:r>
            <a:r>
              <a:rPr lang="ru-RU" b="1" dirty="0" smtClean="0">
                <a:solidFill>
                  <a:srgbClr val="008080"/>
                </a:solidFill>
                <a:latin typeface="+mj-lt"/>
              </a:rPr>
              <a:t>службы по Курганской </a:t>
            </a:r>
            <a:r>
              <a:rPr lang="ru-RU" b="1" dirty="0">
                <a:solidFill>
                  <a:srgbClr val="008080"/>
                </a:solidFill>
                <a:latin typeface="+mj-lt"/>
              </a:rPr>
              <a:t>области</a:t>
            </a:r>
            <a:endParaRPr lang="en-US" b="1" dirty="0">
              <a:solidFill>
                <a:srgbClr val="008080"/>
              </a:solidFill>
              <a:latin typeface="+mj-lt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9512" y="3581188"/>
            <a:ext cx="91779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</a:rPr>
              <a:t>ПРАКТИКА ПРИМЕНЕНИЯ НОРМ О НЕДОБРОСОВЕСТНОЙ КОНКУРЕНЦИИ, СВЯЗАННОЙ С СОЗДАНИЕМ СМЕШЕНИЯ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933" y="6597352"/>
            <a:ext cx="2341067" cy="356978"/>
          </a:xfrm>
          <a:prstGeom prst="rect">
            <a:avLst/>
          </a:prstGeom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178045" y="5346011"/>
            <a:ext cx="4965955" cy="15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ru-RU" sz="1800" i="1" dirty="0" smtClean="0">
                <a:latin typeface="+mn-lt"/>
              </a:rPr>
              <a:t>Заместитель руководителя:</a:t>
            </a:r>
          </a:p>
          <a:p>
            <a:pPr algn="r"/>
            <a:r>
              <a:rPr lang="ru-RU" sz="1800" i="1" dirty="0" smtClean="0">
                <a:latin typeface="+mn-lt"/>
              </a:rPr>
              <a:t>Кукарцева Ольга Владимировна</a:t>
            </a:r>
            <a:endParaRPr lang="en-US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208765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301157"/>
            <a:ext cx="6514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600" dirty="0"/>
              <a:t>Постановление Пленума Верховного Суда РФ от 04.03.2021 </a:t>
            </a:r>
            <a:r>
              <a:rPr lang="ru-RU" sz="1600" dirty="0" smtClean="0"/>
              <a:t>№ </a:t>
            </a:r>
            <a:r>
              <a:rPr lang="ru-RU" sz="1600" dirty="0"/>
              <a:t>2 </a:t>
            </a:r>
            <a:r>
              <a:rPr lang="ru-RU" sz="1600" dirty="0" smtClean="0"/>
              <a:t>«О </a:t>
            </a:r>
            <a:r>
              <a:rPr lang="ru-RU" sz="1600" dirty="0"/>
              <a:t>некоторых вопросах, возникающих в связи с применением судами антимонопольного </a:t>
            </a:r>
            <a:r>
              <a:rPr lang="ru-RU" sz="1600" dirty="0" smtClean="0"/>
              <a:t>законодательства»</a:t>
            </a:r>
            <a:endParaRPr lang="ru-RU" sz="1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83582" y="6597352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6558256-34E9-4BAA-A1A4-A2E9323B53D7}" type="slidenum">
              <a:rPr lang="ru-RU" alt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lang="ru-RU" altLang="ru-RU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44458665"/>
              </p:ext>
            </p:extLst>
          </p:nvPr>
        </p:nvGraphicFramePr>
        <p:xfrm>
          <a:off x="179512" y="2708920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50299" y="539565"/>
            <a:ext cx="6514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b="1" dirty="0" smtClean="0"/>
              <a:t>Правоприменительная практика </a:t>
            </a:r>
            <a:r>
              <a:rPr lang="ru-RU" sz="1800" dirty="0" smtClean="0"/>
              <a:t>Постановление </a:t>
            </a:r>
            <a:r>
              <a:rPr lang="ru-RU" sz="1800" dirty="0"/>
              <a:t>Суда по интеллектуальным правам </a:t>
            </a:r>
            <a:r>
              <a:rPr lang="ru-RU" sz="1800" dirty="0" smtClean="0"/>
              <a:t>от 23.08.2021 года по </a:t>
            </a:r>
            <a:r>
              <a:rPr lang="ru-RU" sz="1800" dirty="0"/>
              <a:t>делу № </a:t>
            </a:r>
            <a:r>
              <a:rPr lang="ru-RU" sz="1800" dirty="0" smtClean="0"/>
              <a:t>А11-4725/2020</a:t>
            </a:r>
            <a:endParaRPr lang="ru-RU" sz="1800" dirty="0"/>
          </a:p>
          <a:p>
            <a:pPr algn="r" eaLnBrk="1" hangingPunct="1">
              <a:defRPr/>
            </a:pPr>
            <a:endParaRPr lang="ru-RU" sz="2800" b="1" u="sng" dirty="0"/>
          </a:p>
          <a:p>
            <a:pPr algn="ctr"/>
            <a:endParaRPr lang="ru-RU" b="1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75509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3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24" y="2875721"/>
            <a:ext cx="2585147" cy="1191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121" y="403047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Товарный знак, неохраняемый элемент «респиратор»</a:t>
            </a:r>
            <a:endParaRPr lang="ru-RU" sz="1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35" y="5101982"/>
            <a:ext cx="4274523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u="sng" dirty="0"/>
              <a:t>Полное фирменное </a:t>
            </a:r>
            <a:r>
              <a:rPr lang="ru-RU" sz="1600" u="sng" dirty="0" smtClean="0"/>
              <a:t>наименование: </a:t>
            </a:r>
            <a:r>
              <a:rPr lang="ru-RU" sz="1600" dirty="0" smtClean="0"/>
              <a:t>Общество </a:t>
            </a:r>
            <a:r>
              <a:rPr lang="ru-RU" sz="1600" dirty="0"/>
              <a:t>с </a:t>
            </a:r>
            <a:r>
              <a:rPr lang="ru-RU" sz="1600" dirty="0" smtClean="0"/>
              <a:t>ограниченной ответственностью </a:t>
            </a:r>
            <a:r>
              <a:rPr lang="ru-RU" sz="1600" dirty="0"/>
              <a:t>«БРИЗ-КАМА</a:t>
            </a:r>
            <a:r>
              <a:rPr lang="ru-RU" sz="1600" dirty="0" smtClean="0"/>
              <a:t>» </a:t>
            </a:r>
            <a:r>
              <a:rPr lang="ru-RU" sz="1600" u="sng" dirty="0" smtClean="0"/>
              <a:t>Сокращенное фирменное наименование: 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«БРИЗ-КАМА»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63405357"/>
              </p:ext>
            </p:extLst>
          </p:nvPr>
        </p:nvGraphicFramePr>
        <p:xfrm>
          <a:off x="5124399" y="2586170"/>
          <a:ext cx="38400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Двойная стрелка вверх/вниз 11"/>
          <p:cNvSpPr/>
          <p:nvPr/>
        </p:nvSpPr>
        <p:spPr>
          <a:xfrm>
            <a:off x="2234273" y="4486136"/>
            <a:ext cx="321503" cy="57577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800" dirty="0" smtClean="0"/>
              <a:t>Определение Верховного </a:t>
            </a:r>
            <a:r>
              <a:rPr lang="ru-RU" sz="1800" dirty="0"/>
              <a:t>Суда </a:t>
            </a:r>
            <a:r>
              <a:rPr lang="ru-RU" sz="1800" dirty="0" smtClean="0"/>
              <a:t>РФ от </a:t>
            </a:r>
            <a:r>
              <a:rPr lang="ru-RU" sz="1800" dirty="0"/>
              <a:t>30.07.2021 </a:t>
            </a:r>
            <a:r>
              <a:rPr lang="ru-RU" sz="1800" dirty="0" smtClean="0"/>
              <a:t>года по </a:t>
            </a:r>
            <a:r>
              <a:rPr lang="ru-RU" sz="1800" dirty="0"/>
              <a:t>делу № </a:t>
            </a:r>
            <a:r>
              <a:rPr lang="ru-RU" sz="1800" dirty="0" smtClean="0"/>
              <a:t>А63-13309/2019 </a:t>
            </a:r>
            <a:endParaRPr lang="ru-RU" sz="1800" b="1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2600" y="65671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4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555" y="2670347"/>
            <a:ext cx="8762217" cy="1069206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Само </a:t>
            </a:r>
            <a:r>
              <a:rPr lang="ru-RU" sz="2000" dirty="0">
                <a:solidFill>
                  <a:schemeClr val="tx1"/>
                </a:solidFill>
              </a:rPr>
              <a:t>по себе использование в обозначениях фамилии </a:t>
            </a:r>
            <a:r>
              <a:rPr lang="ru-RU" sz="2000" dirty="0" smtClean="0">
                <a:solidFill>
                  <a:schemeClr val="tx1"/>
                </a:solidFill>
              </a:rPr>
              <a:t>не </a:t>
            </a:r>
            <a:r>
              <a:rPr lang="ru-RU" sz="2000" dirty="0">
                <a:solidFill>
                  <a:schemeClr val="tx1"/>
                </a:solidFill>
              </a:rPr>
              <a:t>является достаточным основанием для признания действий </a:t>
            </a:r>
            <a:r>
              <a:rPr lang="ru-RU" sz="2000" dirty="0" smtClean="0">
                <a:solidFill>
                  <a:schemeClr val="tx1"/>
                </a:solidFill>
              </a:rPr>
              <a:t>общества недобросовестной конкуренцией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1" y="4032920"/>
            <a:ext cx="4740812" cy="2520280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Обращение в антимонопольный орган практически </a:t>
            </a:r>
            <a:r>
              <a:rPr lang="ru-RU" sz="1800" dirty="0">
                <a:solidFill>
                  <a:schemeClr val="tx1"/>
                </a:solidFill>
              </a:rPr>
              <a:t>сразу после регистрации </a:t>
            </a:r>
            <a:r>
              <a:rPr lang="ru-RU" sz="1800" dirty="0" smtClean="0">
                <a:solidFill>
                  <a:schemeClr val="tx1"/>
                </a:solidFill>
              </a:rPr>
              <a:t>товарного знака </a:t>
            </a:r>
            <a:r>
              <a:rPr lang="ru-RU" sz="1800" dirty="0">
                <a:solidFill>
                  <a:schemeClr val="tx1"/>
                </a:solidFill>
              </a:rPr>
              <a:t>является </a:t>
            </a:r>
            <a:r>
              <a:rPr lang="ru-RU" sz="1800" dirty="0" smtClean="0">
                <a:solidFill>
                  <a:schemeClr val="tx1"/>
                </a:solidFill>
              </a:rPr>
              <a:t>злоупотреблением своими </a:t>
            </a:r>
            <a:r>
              <a:rPr lang="ru-RU" sz="1800" dirty="0">
                <a:solidFill>
                  <a:schemeClr val="tx1"/>
                </a:solidFill>
              </a:rPr>
              <a:t>гражданскими правами, возникшими в результате регистрации товарного знака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15" y="5617249"/>
            <a:ext cx="2338848" cy="930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2057" y="6567100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Товарный знак</a:t>
            </a:r>
            <a:endParaRPr lang="ru-RU" sz="1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5998" y="4036211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/>
              <a:t>Вывеска хозяйствующего субъекта-конкурента </a:t>
            </a:r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Стоматологическая</a:t>
            </a:r>
          </a:p>
          <a:p>
            <a:pPr algn="ctr"/>
            <a:r>
              <a:rPr lang="ru-RU" sz="1600" dirty="0"/>
              <a:t>клиника профессора Долгалева А.А.»</a:t>
            </a: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2135482" y="5115560"/>
            <a:ext cx="321503" cy="575777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5955" y="317949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1937" y="503239"/>
            <a:ext cx="7240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800" dirty="0" smtClean="0"/>
              <a:t>Постановление Арбитражного суда Московского округа </a:t>
            </a:r>
            <a:r>
              <a:rPr lang="ru-RU" sz="1800" dirty="0" smtClean="0"/>
              <a:t>от 02.06.2021 года по </a:t>
            </a:r>
            <a:r>
              <a:rPr lang="ru-RU" sz="1800" dirty="0" smtClean="0"/>
              <a:t>делу № А40-71661/2020</a:t>
            </a:r>
            <a:endParaRPr lang="ru-RU" sz="1800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  <a:p>
            <a:pPr algn="ctr"/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2600" y="6603564"/>
            <a:ext cx="2311400" cy="2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5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6809" y="2702285"/>
            <a:ext cx="5300972" cy="1590811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7" r="4497" b="54171"/>
          <a:stretch/>
        </p:blipFill>
        <p:spPr>
          <a:xfrm>
            <a:off x="49486" y="4420452"/>
            <a:ext cx="243451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55145" r="-4382"/>
          <a:stretch/>
        </p:blipFill>
        <p:spPr>
          <a:xfrm>
            <a:off x="2980198" y="4416761"/>
            <a:ext cx="2615474" cy="18075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5287" y="2783013"/>
            <a:ext cx="4924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Недопустимо вводить в оборот косметическое средство в упаковке, сходной с упаковкой медицинского изделия, для получения конкурентного преимущества 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52951496"/>
              </p:ext>
            </p:extLst>
          </p:nvPr>
        </p:nvGraphicFramePr>
        <p:xfrm>
          <a:off x="5457781" y="2574928"/>
          <a:ext cx="3600482" cy="380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19221" y="3045386"/>
            <a:ext cx="2798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нарушение запрета на иные формы недобросовестной </a:t>
            </a:r>
            <a:r>
              <a:rPr lang="ru-RU" sz="1800" dirty="0" smtClean="0"/>
              <a:t>конкуренции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219221" y="4720387"/>
            <a:ext cx="2798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косметические </a:t>
            </a:r>
            <a:r>
              <a:rPr lang="ru-RU" sz="1800" dirty="0"/>
              <a:t>и медицинские продукты реализуются на разных товарных </a:t>
            </a:r>
            <a:r>
              <a:rPr lang="ru-RU" sz="1800" dirty="0" smtClean="0"/>
              <a:t>рынках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66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853519"/>
            <a:ext cx="2651441" cy="2651441"/>
          </a:xfrm>
          <a:prstGeom prst="rect">
            <a:avLst/>
          </a:prstGeom>
        </p:spPr>
      </p:pic>
      <p:sp>
        <p:nvSpPr>
          <p:cNvPr id="3074" name="Rectangle 26"/>
          <p:cNvSpPr>
            <a:spLocks noChangeArrowheads="1"/>
          </p:cNvSpPr>
          <p:nvPr/>
        </p:nvSpPr>
        <p:spPr bwMode="auto">
          <a:xfrm>
            <a:off x="1511151" y="1593877"/>
            <a:ext cx="7632849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900" b="1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46239" y="342471"/>
            <a:ext cx="6722309" cy="13870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4360" y="527067"/>
            <a:ext cx="651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Правоприменительная практика</a:t>
            </a:r>
          </a:p>
          <a:p>
            <a:pPr algn="ctr"/>
            <a:r>
              <a:rPr lang="ru-RU" sz="1800" dirty="0" smtClean="0"/>
              <a:t>Определение Верховного </a:t>
            </a:r>
            <a:r>
              <a:rPr lang="ru-RU" sz="1800" dirty="0"/>
              <a:t>Суда </a:t>
            </a:r>
            <a:r>
              <a:rPr lang="ru-RU" sz="1800" dirty="0" smtClean="0"/>
              <a:t>РФ от </a:t>
            </a:r>
            <a:r>
              <a:rPr lang="ru-RU" sz="1800" dirty="0" smtClean="0"/>
              <a:t>20.04.2021 года по </a:t>
            </a:r>
            <a:r>
              <a:rPr lang="ru-RU" sz="1800" dirty="0"/>
              <a:t>делу № </a:t>
            </a:r>
            <a:r>
              <a:rPr lang="ru-RU" sz="1800" dirty="0"/>
              <a:t>СИП-763/2019</a:t>
            </a:r>
            <a:endParaRPr lang="ru-RU" sz="14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832600" y="65671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6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58" y="2648162"/>
            <a:ext cx="8762217" cy="1069206"/>
          </a:xfrm>
          <a:prstGeom prst="round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Определив </a:t>
            </a:r>
            <a:r>
              <a:rPr lang="ru-RU" sz="1600" dirty="0">
                <a:solidFill>
                  <a:schemeClr val="tx1"/>
                </a:solidFill>
              </a:rPr>
              <a:t>сходство упаковок товара, </a:t>
            </a:r>
            <a:r>
              <a:rPr lang="ru-RU" sz="1600" dirty="0" smtClean="0">
                <a:solidFill>
                  <a:schemeClr val="tx1"/>
                </a:solidFill>
              </a:rPr>
              <a:t>необходимо установить</a:t>
            </a:r>
            <a:r>
              <a:rPr lang="ru-RU" sz="1600" dirty="0">
                <a:solidFill>
                  <a:schemeClr val="tx1"/>
                </a:solidFill>
              </a:rPr>
              <a:t>, имела ли место </a:t>
            </a:r>
            <a:r>
              <a:rPr lang="ru-RU" sz="1600" dirty="0" smtClean="0">
                <a:solidFill>
                  <a:schemeClr val="tx1"/>
                </a:solidFill>
              </a:rPr>
              <a:t>намеренная </a:t>
            </a:r>
            <a:r>
              <a:rPr lang="ru-RU" sz="1600" dirty="0">
                <a:solidFill>
                  <a:schemeClr val="tx1"/>
                </a:solidFill>
              </a:rPr>
              <a:t>имитация </a:t>
            </a:r>
            <a:r>
              <a:rPr lang="ru-RU" sz="1600" dirty="0" smtClean="0">
                <a:solidFill>
                  <a:schemeClr val="tx1"/>
                </a:solidFill>
              </a:rPr>
              <a:t>упаковки либо </a:t>
            </a:r>
            <a:r>
              <a:rPr lang="ru-RU" sz="1600" dirty="0">
                <a:solidFill>
                  <a:schemeClr val="tx1"/>
                </a:solidFill>
              </a:rPr>
              <a:t>такое сходство носит случайный характер, обусловленный традиционностью приемов, используемых дизайнерами при создании упаковок товаров определенного </a:t>
            </a:r>
            <a:r>
              <a:rPr lang="ru-RU" sz="1600" dirty="0" smtClean="0">
                <a:solidFill>
                  <a:schemeClr val="tx1"/>
                </a:solidFill>
              </a:rPr>
              <a:t>вида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45" y="3817179"/>
            <a:ext cx="3319309" cy="1362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103" y="5284454"/>
            <a:ext cx="3325287" cy="1195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7" y="3857777"/>
            <a:ext cx="4629176" cy="26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419872" y="3512041"/>
            <a:ext cx="5568355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000" i="1" dirty="0">
                <a:latin typeface="Bodoni" pitchFamily="18" charset="0"/>
              </a:rPr>
              <a:t>https://kurgan.fas.gov.ru/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2322119"/>
            <a:ext cx="2519460" cy="26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>
            <a:spLocks noGrp="1"/>
          </p:cNvSpPr>
          <p:nvPr/>
        </p:nvSpPr>
        <p:spPr bwMode="auto">
          <a:xfrm>
            <a:off x="1619672" y="1916832"/>
            <a:ext cx="69847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ru-RU" altLang="ru-RU" sz="3200" b="1" dirty="0" smtClean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altLang="ru-RU" sz="32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ЗА ВНИМАНИЕ!  </a:t>
            </a:r>
            <a:endParaRPr lang="ru-RU" altLang="ru-RU" sz="32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600" y="6576757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altLang="ru-RU" sz="1600" b="1" dirty="0" smtClean="0">
                <a:solidFill>
                  <a:srgbClr val="FFFFFF"/>
                </a:solidFill>
              </a:rPr>
              <a:t>7</a:t>
            </a:r>
            <a:endParaRPr lang="ru-RU" alt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26275</TotalTime>
  <Words>398</Words>
  <Application>Microsoft Office PowerPoint</Application>
  <PresentationFormat>Экран (4:3)</PresentationFormat>
  <Paragraphs>49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Bodoni</vt:lpstr>
      <vt:lpstr>Calibri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Ольга Владимировна Кукарцева</cp:lastModifiedBy>
  <cp:revision>2099</cp:revision>
  <cp:lastPrinted>2017-12-11T09:58:51Z</cp:lastPrinted>
  <dcterms:created xsi:type="dcterms:W3CDTF">2010-09-23T12:59:34Z</dcterms:created>
  <dcterms:modified xsi:type="dcterms:W3CDTF">2021-09-08T07:59:32Z</dcterms:modified>
</cp:coreProperties>
</file>